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5.xml" ContentType="application/inkml+xml"/>
  <Override PartName="/ppt/ink/ink6.xml" ContentType="application/inkml+xml"/>
  <Override PartName="/ppt/notesSlides/notesSlide37.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38.xml" ContentType="application/vnd.openxmlformats-officedocument.presentationml.notesSlide+xml"/>
  <Override PartName="/ppt/ink/ink10.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6"/>
  </p:notesMasterIdLst>
  <p:handoutMasterIdLst>
    <p:handoutMasterId r:id="rId357"/>
  </p:handoutMasterIdLst>
  <p:sldIdLst>
    <p:sldId id="256" r:id="rId2"/>
    <p:sldId id="616" r:id="rId3"/>
    <p:sldId id="257" r:id="rId4"/>
    <p:sldId id="258" r:id="rId5"/>
    <p:sldId id="259" r:id="rId6"/>
    <p:sldId id="543" r:id="rId7"/>
    <p:sldId id="366" r:id="rId8"/>
    <p:sldId id="365" r:id="rId9"/>
    <p:sldId id="260" r:id="rId10"/>
    <p:sldId id="538" r:id="rId11"/>
    <p:sldId id="545" r:id="rId12"/>
    <p:sldId id="546" r:id="rId13"/>
    <p:sldId id="547" r:id="rId14"/>
    <p:sldId id="544" r:id="rId15"/>
    <p:sldId id="536" r:id="rId16"/>
    <p:sldId id="367" r:id="rId17"/>
    <p:sldId id="262" r:id="rId18"/>
    <p:sldId id="369" r:id="rId19"/>
    <p:sldId id="263" r:id="rId20"/>
    <p:sldId id="264" r:id="rId21"/>
    <p:sldId id="265" r:id="rId22"/>
    <p:sldId id="266" r:id="rId23"/>
    <p:sldId id="537" r:id="rId24"/>
    <p:sldId id="368" r:id="rId25"/>
    <p:sldId id="268" r:id="rId26"/>
    <p:sldId id="269" r:id="rId27"/>
    <p:sldId id="270" r:id="rId28"/>
    <p:sldId id="271" r:id="rId29"/>
    <p:sldId id="272" r:id="rId30"/>
    <p:sldId id="370" r:id="rId31"/>
    <p:sldId id="372" r:id="rId32"/>
    <p:sldId id="273" r:id="rId33"/>
    <p:sldId id="570" r:id="rId34"/>
    <p:sldId id="610" r:id="rId35"/>
    <p:sldId id="539" r:id="rId36"/>
    <p:sldId id="274" r:id="rId37"/>
    <p:sldId id="275" r:id="rId38"/>
    <p:sldId id="523" r:id="rId39"/>
    <p:sldId id="371" r:id="rId40"/>
    <p:sldId id="373" r:id="rId41"/>
    <p:sldId id="541" r:id="rId42"/>
    <p:sldId id="548" r:id="rId43"/>
    <p:sldId id="276" r:id="rId44"/>
    <p:sldId id="549" r:id="rId45"/>
    <p:sldId id="540" r:id="rId46"/>
    <p:sldId id="277" r:id="rId47"/>
    <p:sldId id="278" r:id="rId48"/>
    <p:sldId id="550" r:id="rId49"/>
    <p:sldId id="374" r:id="rId50"/>
    <p:sldId id="379" r:id="rId51"/>
    <p:sldId id="569" r:id="rId52"/>
    <p:sldId id="380" r:id="rId53"/>
    <p:sldId id="556" r:id="rId54"/>
    <p:sldId id="281" r:id="rId55"/>
    <p:sldId id="557" r:id="rId56"/>
    <p:sldId id="375" r:id="rId57"/>
    <p:sldId id="621" r:id="rId58"/>
    <p:sldId id="279" r:id="rId59"/>
    <p:sldId id="553" r:id="rId60"/>
    <p:sldId id="575" r:id="rId61"/>
    <p:sldId id="576" r:id="rId62"/>
    <p:sldId id="280" r:id="rId63"/>
    <p:sldId id="282" r:id="rId64"/>
    <p:sldId id="377" r:id="rId65"/>
    <p:sldId id="284" r:id="rId66"/>
    <p:sldId id="560" r:id="rId67"/>
    <p:sldId id="558" r:id="rId68"/>
    <p:sldId id="559" r:id="rId69"/>
    <p:sldId id="567" r:id="rId70"/>
    <p:sldId id="283" r:id="rId71"/>
    <p:sldId id="562" r:id="rId72"/>
    <p:sldId id="563" r:id="rId73"/>
    <p:sldId id="565" r:id="rId74"/>
    <p:sldId id="561" r:id="rId75"/>
    <p:sldId id="566" r:id="rId76"/>
    <p:sldId id="285" r:id="rId77"/>
    <p:sldId id="286" r:id="rId78"/>
    <p:sldId id="568" r:id="rId79"/>
    <p:sldId id="287" r:id="rId80"/>
    <p:sldId id="288" r:id="rId81"/>
    <p:sldId id="289" r:id="rId82"/>
    <p:sldId id="378" r:id="rId83"/>
    <p:sldId id="290" r:id="rId84"/>
    <p:sldId id="291" r:id="rId85"/>
    <p:sldId id="571" r:id="rId86"/>
    <p:sldId id="292" r:id="rId87"/>
    <p:sldId id="381" r:id="rId88"/>
    <p:sldId id="294" r:id="rId89"/>
    <p:sldId id="295" r:id="rId90"/>
    <p:sldId id="293" r:id="rId91"/>
    <p:sldId id="296" r:id="rId92"/>
    <p:sldId id="572" r:id="rId93"/>
    <p:sldId id="574" r:id="rId94"/>
    <p:sldId id="554" r:id="rId95"/>
    <p:sldId id="555" r:id="rId96"/>
    <p:sldId id="577" r:id="rId97"/>
    <p:sldId id="573" r:id="rId98"/>
    <p:sldId id="299" r:id="rId99"/>
    <p:sldId id="301" r:id="rId100"/>
    <p:sldId id="302" r:id="rId101"/>
    <p:sldId id="303" r:id="rId102"/>
    <p:sldId id="300" r:id="rId103"/>
    <p:sldId id="304" r:id="rId104"/>
    <p:sldId id="578" r:id="rId105"/>
    <p:sldId id="305" r:id="rId106"/>
    <p:sldId id="306" r:id="rId107"/>
    <p:sldId id="307" r:id="rId108"/>
    <p:sldId id="308" r:id="rId109"/>
    <p:sldId id="580" r:id="rId110"/>
    <p:sldId id="579" r:id="rId111"/>
    <p:sldId id="310" r:id="rId112"/>
    <p:sldId id="309" r:id="rId113"/>
    <p:sldId id="311" r:id="rId114"/>
    <p:sldId id="312" r:id="rId115"/>
    <p:sldId id="313" r:id="rId116"/>
    <p:sldId id="382" r:id="rId117"/>
    <p:sldId id="581" r:id="rId118"/>
    <p:sldId id="529" r:id="rId119"/>
    <p:sldId id="582" r:id="rId120"/>
    <p:sldId id="530" r:id="rId121"/>
    <p:sldId id="583" r:id="rId122"/>
    <p:sldId id="524" r:id="rId123"/>
    <p:sldId id="531" r:id="rId124"/>
    <p:sldId id="532" r:id="rId125"/>
    <p:sldId id="533" r:id="rId126"/>
    <p:sldId id="585" r:id="rId127"/>
    <p:sldId id="586" r:id="rId128"/>
    <p:sldId id="587" r:id="rId129"/>
    <p:sldId id="588" r:id="rId130"/>
    <p:sldId id="589" r:id="rId131"/>
    <p:sldId id="592" r:id="rId132"/>
    <p:sldId id="591" r:id="rId133"/>
    <p:sldId id="590" r:id="rId134"/>
    <p:sldId id="593" r:id="rId135"/>
    <p:sldId id="594" r:id="rId136"/>
    <p:sldId id="314" r:id="rId137"/>
    <p:sldId id="384" r:id="rId138"/>
    <p:sldId id="383" r:id="rId139"/>
    <p:sldId id="315" r:id="rId140"/>
    <p:sldId id="316" r:id="rId141"/>
    <p:sldId id="317" r:id="rId142"/>
    <p:sldId id="318" r:id="rId143"/>
    <p:sldId id="319" r:id="rId144"/>
    <p:sldId id="411" r:id="rId145"/>
    <p:sldId id="320" r:id="rId146"/>
    <p:sldId id="438" r:id="rId147"/>
    <p:sldId id="385" r:id="rId148"/>
    <p:sldId id="412" r:id="rId149"/>
    <p:sldId id="387" r:id="rId150"/>
    <p:sldId id="388" r:id="rId151"/>
    <p:sldId id="386" r:id="rId152"/>
    <p:sldId id="396" r:id="rId153"/>
    <p:sldId id="389" r:id="rId154"/>
    <p:sldId id="321" r:id="rId155"/>
    <p:sldId id="390" r:id="rId156"/>
    <p:sldId id="392" r:id="rId157"/>
    <p:sldId id="393" r:id="rId158"/>
    <p:sldId id="394" r:id="rId159"/>
    <p:sldId id="391" r:id="rId160"/>
    <p:sldId id="322" r:id="rId161"/>
    <p:sldId id="323" r:id="rId162"/>
    <p:sldId id="324" r:id="rId163"/>
    <p:sldId id="325" r:id="rId164"/>
    <p:sldId id="326" r:id="rId165"/>
    <p:sldId id="395" r:id="rId166"/>
    <p:sldId id="327" r:id="rId167"/>
    <p:sldId id="397" r:id="rId168"/>
    <p:sldId id="625" r:id="rId169"/>
    <p:sldId id="328" r:id="rId170"/>
    <p:sldId id="399" r:id="rId171"/>
    <p:sldId id="398" r:id="rId172"/>
    <p:sldId id="400" r:id="rId173"/>
    <p:sldId id="331" r:id="rId174"/>
    <p:sldId id="329" r:id="rId175"/>
    <p:sldId id="401" r:id="rId176"/>
    <p:sldId id="332" r:id="rId177"/>
    <p:sldId id="330" r:id="rId178"/>
    <p:sldId id="403" r:id="rId179"/>
    <p:sldId id="404" r:id="rId180"/>
    <p:sldId id="406" r:id="rId181"/>
    <p:sldId id="407" r:id="rId182"/>
    <p:sldId id="405" r:id="rId183"/>
    <p:sldId id="526" r:id="rId184"/>
    <p:sldId id="611" r:id="rId185"/>
    <p:sldId id="527" r:id="rId186"/>
    <p:sldId id="402" r:id="rId187"/>
    <p:sldId id="408" r:id="rId188"/>
    <p:sldId id="409" r:id="rId189"/>
    <p:sldId id="410" r:id="rId190"/>
    <p:sldId id="334" r:id="rId191"/>
    <p:sldId id="335" r:id="rId192"/>
    <p:sldId id="336" r:id="rId193"/>
    <p:sldId id="414" r:id="rId194"/>
    <p:sldId id="413" r:id="rId195"/>
    <p:sldId id="415" r:id="rId196"/>
    <p:sldId id="416" r:id="rId197"/>
    <p:sldId id="337" r:id="rId198"/>
    <p:sldId id="417" r:id="rId199"/>
    <p:sldId id="418" r:id="rId200"/>
    <p:sldId id="419" r:id="rId201"/>
    <p:sldId id="420" r:id="rId202"/>
    <p:sldId id="339" r:id="rId203"/>
    <p:sldId id="421" r:id="rId204"/>
    <p:sldId id="422" r:id="rId205"/>
    <p:sldId id="423" r:id="rId206"/>
    <p:sldId id="424" r:id="rId207"/>
    <p:sldId id="525" r:id="rId208"/>
    <p:sldId id="338" r:id="rId209"/>
    <p:sldId id="427" r:id="rId210"/>
    <p:sldId id="425" r:id="rId211"/>
    <p:sldId id="602" r:id="rId212"/>
    <p:sldId id="600" r:id="rId213"/>
    <p:sldId id="603" r:id="rId214"/>
    <p:sldId id="622" r:id="rId215"/>
    <p:sldId id="601" r:id="rId216"/>
    <p:sldId id="426" r:id="rId217"/>
    <p:sldId id="468" r:id="rId218"/>
    <p:sldId id="469" r:id="rId219"/>
    <p:sldId id="478" r:id="rId220"/>
    <p:sldId id="470" r:id="rId221"/>
    <p:sldId id="479" r:id="rId222"/>
    <p:sldId id="604" r:id="rId223"/>
    <p:sldId id="606" r:id="rId224"/>
    <p:sldId id="605" r:id="rId225"/>
    <p:sldId id="613" r:id="rId226"/>
    <p:sldId id="607" r:id="rId227"/>
    <p:sldId id="608" r:id="rId228"/>
    <p:sldId id="614" r:id="rId229"/>
    <p:sldId id="615" r:id="rId230"/>
    <p:sldId id="429" r:id="rId231"/>
    <p:sldId id="340" r:id="rId232"/>
    <p:sldId id="437" r:id="rId233"/>
    <p:sldId id="428" r:id="rId234"/>
    <p:sldId id="430" r:id="rId235"/>
    <p:sldId id="431" r:id="rId236"/>
    <p:sldId id="432" r:id="rId237"/>
    <p:sldId id="433" r:id="rId238"/>
    <p:sldId id="435" r:id="rId239"/>
    <p:sldId id="434" r:id="rId240"/>
    <p:sldId id="436" r:id="rId241"/>
    <p:sldId id="342" r:id="rId242"/>
    <p:sldId id="341" r:id="rId243"/>
    <p:sldId id="343" r:id="rId244"/>
    <p:sldId id="344" r:id="rId245"/>
    <p:sldId id="345" r:id="rId246"/>
    <p:sldId id="346" r:id="rId247"/>
    <p:sldId id="347" r:id="rId248"/>
    <p:sldId id="528" r:id="rId249"/>
    <p:sldId id="348" r:id="rId250"/>
    <p:sldId id="439" r:id="rId251"/>
    <p:sldId id="440" r:id="rId252"/>
    <p:sldId id="441" r:id="rId253"/>
    <p:sldId id="349" r:id="rId254"/>
    <p:sldId id="534" r:id="rId255"/>
    <p:sldId id="444" r:id="rId256"/>
    <p:sldId id="445" r:id="rId257"/>
    <p:sldId id="442" r:id="rId258"/>
    <p:sldId id="443" r:id="rId259"/>
    <p:sldId id="451" r:id="rId260"/>
    <p:sldId id="453" r:id="rId261"/>
    <p:sldId id="454" r:id="rId262"/>
    <p:sldId id="457" r:id="rId263"/>
    <p:sldId id="461" r:id="rId264"/>
    <p:sldId id="455" r:id="rId265"/>
    <p:sldId id="456" r:id="rId266"/>
    <p:sldId id="350" r:id="rId267"/>
    <p:sldId id="351" r:id="rId268"/>
    <p:sldId id="352" r:id="rId269"/>
    <p:sldId id="466" r:id="rId270"/>
    <p:sldId id="609" r:id="rId271"/>
    <p:sldId id="467" r:id="rId272"/>
    <p:sldId id="353" r:id="rId273"/>
    <p:sldId id="447" r:id="rId274"/>
    <p:sldId id="450" r:id="rId275"/>
    <p:sldId id="462" r:id="rId276"/>
    <p:sldId id="612" r:id="rId277"/>
    <p:sldId id="458" r:id="rId278"/>
    <p:sldId id="463" r:id="rId279"/>
    <p:sldId id="449" r:id="rId280"/>
    <p:sldId id="464" r:id="rId281"/>
    <p:sldId id="465" r:id="rId282"/>
    <p:sldId id="460" r:id="rId283"/>
    <p:sldId id="623" r:id="rId284"/>
    <p:sldId id="459" r:id="rId285"/>
    <p:sldId id="446" r:id="rId286"/>
    <p:sldId id="354" r:id="rId287"/>
    <p:sldId id="355" r:id="rId288"/>
    <p:sldId id="624" r:id="rId289"/>
    <p:sldId id="471" r:id="rId290"/>
    <p:sldId id="357" r:id="rId291"/>
    <p:sldId id="356" r:id="rId292"/>
    <p:sldId id="472" r:id="rId293"/>
    <p:sldId id="358" r:id="rId294"/>
    <p:sldId id="473" r:id="rId295"/>
    <p:sldId id="474" r:id="rId296"/>
    <p:sldId id="475" r:id="rId297"/>
    <p:sldId id="477" r:id="rId298"/>
    <p:sldId id="359" r:id="rId299"/>
    <p:sldId id="535" r:id="rId300"/>
    <p:sldId id="360" r:id="rId301"/>
    <p:sldId id="361" r:id="rId302"/>
    <p:sldId id="362" r:id="rId303"/>
    <p:sldId id="363" r:id="rId304"/>
    <p:sldId id="364" r:id="rId305"/>
    <p:sldId id="596" r:id="rId306"/>
    <p:sldId id="480" r:id="rId307"/>
    <p:sldId id="481" r:id="rId308"/>
    <p:sldId id="482" r:id="rId309"/>
    <p:sldId id="483" r:id="rId310"/>
    <p:sldId id="485" r:id="rId311"/>
    <p:sldId id="484" r:id="rId312"/>
    <p:sldId id="486" r:id="rId313"/>
    <p:sldId id="487" r:id="rId314"/>
    <p:sldId id="617" r:id="rId315"/>
    <p:sldId id="618" r:id="rId316"/>
    <p:sldId id="620" r:id="rId317"/>
    <p:sldId id="619" r:id="rId318"/>
    <p:sldId id="488" r:id="rId319"/>
    <p:sldId id="489" r:id="rId320"/>
    <p:sldId id="598" r:id="rId321"/>
    <p:sldId id="599" r:id="rId322"/>
    <p:sldId id="492" r:id="rId323"/>
    <p:sldId id="496" r:id="rId324"/>
    <p:sldId id="497" r:id="rId325"/>
    <p:sldId id="498" r:id="rId326"/>
    <p:sldId id="499" r:id="rId327"/>
    <p:sldId id="500" r:id="rId328"/>
    <p:sldId id="501" r:id="rId329"/>
    <p:sldId id="502" r:id="rId330"/>
    <p:sldId id="503" r:id="rId331"/>
    <p:sldId id="504" r:id="rId332"/>
    <p:sldId id="505" r:id="rId333"/>
    <p:sldId id="506" r:id="rId334"/>
    <p:sldId id="507" r:id="rId335"/>
    <p:sldId id="494" r:id="rId336"/>
    <p:sldId id="508" r:id="rId337"/>
    <p:sldId id="495" r:id="rId338"/>
    <p:sldId id="493" r:id="rId339"/>
    <p:sldId id="509" r:id="rId340"/>
    <p:sldId id="510" r:id="rId341"/>
    <p:sldId id="511" r:id="rId342"/>
    <p:sldId id="512" r:id="rId343"/>
    <p:sldId id="513" r:id="rId344"/>
    <p:sldId id="515" r:id="rId345"/>
    <p:sldId id="520" r:id="rId346"/>
    <p:sldId id="522" r:id="rId347"/>
    <p:sldId id="521" r:id="rId348"/>
    <p:sldId id="516" r:id="rId349"/>
    <p:sldId id="519" r:id="rId350"/>
    <p:sldId id="514" r:id="rId351"/>
    <p:sldId id="517" r:id="rId352"/>
    <p:sldId id="518" r:id="rId353"/>
    <p:sldId id="551" r:id="rId354"/>
    <p:sldId id="597" r:id="rId35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99"/>
    <a:srgbClr val="04D6EC"/>
    <a:srgbClr val="09E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8" autoAdjust="0"/>
    <p:restoredTop sz="94364" autoAdjust="0"/>
  </p:normalViewPr>
  <p:slideViewPr>
    <p:cSldViewPr snapToGrid="0">
      <p:cViewPr varScale="1">
        <p:scale>
          <a:sx n="63" d="100"/>
          <a:sy n="63" d="100"/>
        </p:scale>
        <p:origin x="724" y="5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handoutMaster" Target="handoutMasters/handout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viewProps" Target="viewProp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theme" Target="theme/theme1.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presProps" Target="presProps.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A2A27EE7-A92D-4990-94B3-61F0C69F45A9}" type="datetimeFigureOut">
              <a:rPr lang="vi-VN" smtClean="0"/>
              <a:t>26/05/2023</a:t>
            </a:fld>
            <a:endParaRPr lang="vi-VN"/>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B1FEBA1A-4C8F-414D-AFAA-F84556AA3166}" type="slidenum">
              <a:rPr lang="vi-VN" smtClean="0"/>
              <a:t>‹#›</a:t>
            </a:fld>
            <a:endParaRPr lang="vi-VN"/>
          </a:p>
        </p:txBody>
      </p:sp>
    </p:spTree>
    <p:extLst>
      <p:ext uri="{BB962C8B-B14F-4D97-AF65-F5344CB8AC3E}">
        <p14:creationId xmlns:p14="http://schemas.microsoft.com/office/powerpoint/2010/main" val="27947973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72101" units="1/cm"/>
          <inkml:channelProperty channel="Y" name="resolution" value="1000.25494" units="1/cm"/>
          <inkml:channelProperty channel="F" name="resolution" value="0" units="1/dev"/>
          <inkml:channelProperty channel="T" name="resolution" value="1" units="1/dev"/>
        </inkml:channelProperties>
      </inkml:inkSource>
      <inkml:timestamp xml:id="ts0" timeString="2020-10-13T00:37:19.219"/>
    </inkml:context>
    <inkml:brush xml:id="br0">
      <inkml:brushProperty name="width" value="0.05292" units="cm"/>
      <inkml:brushProperty name="height" value="0.05292" units="cm"/>
      <inkml:brushProperty name="color" value="#FF0000"/>
    </inkml:brush>
  </inkml:definitions>
  <inkml:trace contextRef="#ctx0" brushRef="#br0">25581 9490 7 0,'50'2'4'15,"4"1"0"-15,-4 0-1 16,3-2 1-16,-2-1-1 16,2 0 0-16,-5 0-1 15,2 0 0-15,-2-4 0 16,-2 3 0-16,1-3 0 16,-1 1 0-16,-1-1 1 15,-1-1-1-15,0 2 1 0,-2-1-1 16,-2 0 1-1,1 2-1-15,0-2 0 16,-1 0-1-16,-1 3 0 16,1-1-1-16,-1 1 1 0,4 1-1 15,-3-3 0-15,0 2 2 16,-1 1-1-16,-2 0 2 16,0 0-1-16,-4 0 0 15,0 0 1-15,-2 0-1 16,1 0 0-16,-3-3 0 15,1 2-1-15,-1 1-1 16,0-1 1-16,-3-3 0 16,-2 4 1-16,-3-2-1 15,-2 2 0-15,-2-1 1 16,-1 1-1-16,0 1 1 16,-1-1-1-16,-1 0-1 15,-1-1 1-15,1 1-1 0,-2 0 1 16,3 0-1-16,-1 3 1 15,0-3 0-15,1 4 1 16,2-3-1-16,0 3 1 16,-1-4 0-16,0 4-1 15,-2-3 1-15,-1 1-1 16,-13-2 0-16,15 0 0 16,-15 0-1-16,0 0 0 15,0 0 0-15,11 0 0 16,-11 0 0-16,0 0 0 15,13 1 0-15,-13-1 0 16,14 0 1-16,-14 0 0 16,19 0-1-16,-19 0 1 0,15-3-1 15,-15 3 0-15,13 0 1 16,-13 0-1-16,0 0 0 16,0 0 0-16,12-1 0 15,-12 1 0-15,0 0 0 16,0 0 0-16,0 0 0 15,0 0-1-15,0 0 1 16,0 0 0-16,0 0 0 16,0 0 0-16,0 0-1 15,0 0 0-15,0 0-2 16,0 0 0-16,0 0-2 16,0 0-3-16,0 0-8 15,0 0-11-15,-3-13-2 0,17 9 11 16</inkml:trace>
  <inkml:trace contextRef="#ctx0" brushRef="#br0" timeOffset="2755.44">13721 10793 4 0,'-12'7'6'16,"12"-7"-1"-16,0 0-1 16,0 0-1-16,0 0-1 15,0 0 0-15,1 13-1 16,-1-13 0-16,22 9 0 15,-2 0 0-15,2-2 1 16,6 5 0-16,5-3 0 16,2 1-1-16,3-1 1 0,3-3-1 15,2 2 1-15,2-3-1 16,3-2 1-16,4-3 0 16,2 0 0-16,6 0-1 15,1 0 1-15,7 0-1 16,3 1 0-16,3 2 0 15,5-3 0-15,6 1 0 16,2-2 1-16,6 1-1 16,4-4 2-16,0-1-1 15,2 2 0-15,0-1 0 16,-4 3 1-16,-5-2 0 16,0 2-1-16,-3 1 1 15,0-2-1-15,-4 1 1 0,3-4 0 16,1-3 0-16,4 0-1 15,1-3 0-15,-1 1 1 16,-2-1-2 0,-2 3 0-16,-4-1-1 0,-6 4 1 15,-11 0-1-15,-10 2 0 16,-11 0 0-16,-8 3 1 16,-12-1-1-16,-6 1 0 15,-7 0 0-15,-12 0 0 16,12 0 0-16,-12 0 0 15,0 0 0-15,0 0 0 16,0 0 0-16,0 0 0 16,0 0 0-16,0 0 0 15,0 0 0-15,0 0-1 0,-10 16-1 16,10-16-1 0,-19 12-2-16,5-7-4 15,3 0-7-15,6 11-11 0,-8-16-2 16,19 13 20-16</inkml:trace>
  <inkml:trace contextRef="#ctx0" brushRef="#br0" timeOffset="5343.14">7803 12087 10 0,'-27'-13'16'0,"13"10"-2"15,-4-2-2-15,7 4-4 16,11 1-1-16,-15-3-2 0,15 3-2 16,0 0-1-16,0 0 0 15,14-8-1-15,7 7 0 16,11 1 0-16,8-2 1 15,17-2 1-15,12 3 0 16,12-7 1-16,12 2 0 16,7-2 0-16,10-4 0 15,8-8-1-15,13 3 0 16,-1-7 0-16,8 3-2 16,2-7 1-16,6 6-2 15,0-2 1-15,-2 4-1 16,-5 3 0-16,-2 5 1 15,-4 2-1-15,-5 2-1 0,0 4 1 16,-4-1 1-16,-2 1-1 16,0-3 1-16,-5 1 0 15,1-1 0 1,-5-2 0-16,-1 1 1 0,-8-5-1 16,-5 6 1-16,-8-5-1 15,-7 3 0-15,-5 2-1 16,-10 1 1-16,-10 0-1 15,-9 4 0-15,-11-2-1 16,-9 1 0-16,-8 3-1 16,-6-1-3-16,-5 2-2 15,-11-1-7-15,0-13-17 16,0 13-1-16,-12-12 0 0,12 12 26 16</inkml:trace>
</inkml:ink>
</file>

<file path=ppt/ink/ink10.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72101" units="1/cm"/>
          <inkml:channelProperty channel="Y" name="resolution" value="1000.25494" units="1/cm"/>
          <inkml:channelProperty channel="F" name="resolution" value="0" units="1/dev"/>
          <inkml:channelProperty channel="T" name="resolution" value="1" units="1/dev"/>
        </inkml:channelProperties>
      </inkml:inkSource>
      <inkml:timestamp xml:id="ts0" timeString="2021-10-13T00:24:01.143"/>
    </inkml:context>
    <inkml:brush xml:id="br0">
      <inkml:brushProperty name="width" value="0.05292" units="cm"/>
      <inkml:brushProperty name="height" value="0.05292" units="cm"/>
      <inkml:brushProperty name="color" value="#FF0000"/>
    </inkml:brush>
  </inkml:definitions>
  <inkml:trace contextRef="#ctx0" brushRef="#br0">19281 12236 25 0,'-4'-14'31'0,"4"14"-11"15,0 0-2-15,-4-12-4 16,4 12-3-16,0 0-2 16,0 0-3-16,0 0-2 15,-5 21 1-15,0-9-3 16,2 6 0-16,-3 2-1 0,0 2 0 15,-3 6 1 1,2-2-2-16,-3 2 1 16,-1-3-1-16,0-1 1 15,0 1-2-15,-1-4 2 0,1-1-2 16,2-4 0-16,0-2 1 16,2-3-2-16,7-11 0 15,-8 9-2-15,8-9 0 16,0 0-3-16,0 0-2 15,4-9-5-15,-2-4-3 16,8-1-7-16,4 2-3 16,-7-15-4-16,16 15 22 15</inkml:trace>
  <inkml:trace contextRef="#ctx0" brushRef="#br0" timeOffset="315.8">19354 12272 13 0,'0'0'22'16,"0"0"-2"-16,1 16-3 16,-3-2-2-16,-8-1-4 15,2 8-2-15,-4-2-2 16,3 9-3-16,-6-6 0 16,3 6-2-16,-3-2 0 15,3-2-1-15,1-2 0 16,1 1-1-16,0-6 1 15,3-4-1-15,1-1 0 16,6-12-1-16,-7 13 0 16,7-13 0-16,0 0-2 15,0 0 0-15,0 0-3 0,0 0-4 16,0 0-4-16,0 0-14 16,6-12-4-16,8 14 3 15,-14-17 29-15</inkml:trace>
  <inkml:trace contextRef="#ctx0" brushRef="#br0" timeOffset="1608">19764 12170 14 0,'0'0'26'0,"-14"-5"-9"16,1 6-5-16,-5 5-2 15,-2 3-3-15,-6 0-2 16,2 8 0-16,-4-2-2 16,6 4-1-16,-1-2 0 0,7 2-1 15,3-2 0-15,6-1 1 16,5-2-1 0,7-2 0-16,6-1 1 0,3-1-1 15,2 0 0-15,4 3 0 16,-3-4-1-16,2 6 1 15,-4-4-1-15,-5 1 0 16,-5 3 0-16,-3 2-1 16,-3-4 2-16,-8 3-1 15,0-2 1-15,-5 0-2 16,1-4 2-16,1 1-1 16,-1-6 0-16,2-2 0 15,11-3-1-15,0 0 0 0,-4-12 0 16,11 0 1-1,6 0-1-15,4-5 0 16,7-3 0-16,0 2 1 16,6-3-1-16,0 3 1 0,-1 3 0 15,-2 1-1-15,-3 4 1 16,-3 1 0-16,-6 11 0 16,-2 1 0-16,-13-3 0 15,6 21 0-15,-9-5 0 16,-7 2 0-16,-1 3 0 15,-4 2-1-15,3-5 1 16,-3 1-2-16,6-6 2 16,9-13-1-16,-11 13 0 15,11-13 0-15,0 0 1 16,20-13 0-16,-8 1 0 16,4-4 1-16,-1 3 0 15,2-3 0-15,-6 2 0 0,1 3 0 16,-12 11 0-16,10-9 0 15,-10 9-1-15,0 0 0 16,-7 17 0-16,-1-5-2 16,3 4 1-16,-2-3-1 15,2 4 0-15,-1-1-1 16,7-4 1-16,-1-12-1 16,8 14 0-16,-8-14 1 15,22-2 0-15,-8-9 0 16,3 2 1-16,4-4 1 15,-4-2 0-15,4-1 2 16,-6 1-1-16,2 1 2 16,-6 0 0-16,0 6 0 0,-11 8 0 15,14-13 0-15,-14 13 0 16,0 0 0-16,0 0-1 16,10 22-1-16,-9-3 0 15,-1 6-1-15,1 2 1 16,-3 8-2-16,1 3 0 15,-4 2-1-15,1 2 0 16,-4-4 1-16,0-1-1 16,0-5 0-16,1-3 0 15,-2-10 0-15,4-4-1 16,5-15 1-16,0 0 0 16,0 0 0-16,0-24 1 15,6-2 2-15,5-10 0 0,3-2 3 16,0-8 0-16,9 2 1 15,-2-2 1-15,8 4 0 16,-3 2-1 0,7 11 1-16,-6 4-2 0,5 12 0 15,-7 4-2-15,-3 9 0 16,-5 5-1-16,-5 7-2 16,-5 6 0-16,-10 2-2 15,-3 8-2-15,-10-3-1 16,2 5-3-16,-13-5-4 15,5 3-5-15,-4 0-8 16,-6-19-6-16,17 8 8 0</inkml:trace>
  <inkml:trace contextRef="#ctx0" brushRef="#br0" timeOffset="1862.85">19908 12186 6 0,'-3'12'29'16,"-15"-8"-8"-16,18-4-6 16,-6 17-3-16,6-17-4 0,7 21-3 15,-7-21-3 1,25 12-3-16,-8-7-6 15,2-5-9-15,-5-14-13 16,18 12-1-16,-16-20 16 0</inkml:trace>
  <inkml:trace contextRef="#ctx0" brushRef="#br0" timeOffset="2036.74">20248 11826 1 0,'-20'9'13'16,"14"15"-1"-16,-11 1-6 0,6 0-9 15,5 13-14-15,-12-22 6 16,19 18 11 0</inkml:trace>
  <inkml:trace contextRef="#ctx0" brushRef="#br0" timeOffset="2850.24">20820 12227 14 0,'0'0'31'0,"0"0"0"16,0 0-15-16,-13 17-2 15,-2 0-6-15,2 11-1 16,-10 2-4-16,-3 8-2 16,-1-1 1-16,-2 2-3 15,1-1 0-15,0-5-3 16,7-7 1-16,-1-6-2 0,11-6-1 16,0-12-1-16,11-2-2 15,1-12-2-15,7-4-3 16,1-2-1-16,-4-7-2 15,9 2 1-15,-10-6 2 16</inkml:trace>
  <inkml:trace contextRef="#ctx0" brushRef="#br0" timeOffset="3643.75">20580 12322 16 0,'-12'5'12'0,"12"11"-2"15,0-4 0-15,2 5-3 16,4-1-2-16,2 1-1 15,5-1-2-15,0-3-1 0,6 0 0 16,-1-6-2-16,4-6 1 16,1-1 0-16,1-1 0 15,1-5 0 1,-1 0 0-16,2-3 0 0,-3 1 0 16,-1-2 0-16,-5 1 0 15,0 3 0-15,-6-1 0 16,0 0 1-16,-11 7 0 15,10-12 0-15,-10 12 0 16,0 0-1-16,0 0 1 16,0 0 0-16,0 0-1 15,-6 14-1-15,6-14 0 16,-4 21-1-16,4-21 0 16,0 22 0-16,0-22 0 0,0 0 1 15,16 8-1 1,-5-10 1-16,4-5 0 15,-1-6 0-15,3 2 1 0,0-2 1 16,1 0 0-16,-3-2 0 16,-1 5 1-16,-14 10 1 15,16-17 0-15,-16 17 0 16,0 0 0-16,0 0 0 16,0 0-1-16,2 21 0 15,-4-4 0-15,-3 4-1 16,-1 8-1-16,0-1 0 15,-2 5-1-15,1 1 0 0,-5-2 0 16,3 2 0 0,-3-5 0-16,3 0 1 15,-3-4 0-15,4-1 0 16,-3-7 0-16,5-1 0 0,1-4 0 16,5-12 0-16,0 0 1 15,0 0-1-15,0 0 0 16,-4-23 0-16,10 1 0 15,2-10 1-15,5-4 0 16,0-7 0-16,8-2 0 16,0-5 1-16,4 5 0 15,2 2 0-15,4 7 1 16,-3 7-1-16,0 5 0 16,1 11 0-16,-3 8 0 15,-2 5 0-15,-4 9-2 16,-3 3 1-16,-6 4-2 0,-1 2 1 15,-7 3-1-15,-5 2-2 16,-6-2-1-16,-1-1-4 16,-6 1-9-16,-13-12-12 15,15 11 0-15,-20-20 18 16</inkml:trace>
  <inkml:trace contextRef="#ctx0" brushRef="#br0" timeOffset="3819.64">20734 12257 20 0,'0'0'24'15,"-22"-21"-6"-15,22 21-6 0,14-7-4 16,5 5-7-16,3-1-10 16,-2-13-17-16,24 18-1 15,-19-19 7-15,18 14 20 16</inkml:trace>
  <inkml:trace contextRef="#ctx0" brushRef="#br0" timeOffset="4035.54">21197 11797 1 0,'0'0'24'0,"-1"-12"6"0,6 24 1 15,-9 0-22-15,-4 5-2 16,0 4-3 0,-3 8-5-16,-1 1-4 15,0 6-11-15,8 9-13 0,-16-15-1 16,18 11 6-16</inkml:trace>
  <inkml:trace contextRef="#ctx0" brushRef="#br0" timeOffset="4480.31">21862 11991 1 0,'-7'-33'20'16,"7"33"11"-16,-1-21-3 15,1 21-14-15,0 0-4 16,-13 9-3-16,8 16-2 16,-3 8-2-16,1 9-2 15,-3 4 0-15,0 6-1 0,-1 2-1 16,0 0 0-16,0-4-1 16,-1-9 0-16,2-7-1 15,-2-7-1-15,6-5-3 16,-3-10-2-16,9-12-6 15,-8 14-5-15,8-14-6 16,0 0-3-16</inkml:trace>
  <inkml:trace contextRef="#ctx0" brushRef="#br0" timeOffset="5531.71">21555 12305 1 0,'0'0'19'15,"26"9"-2"-15,-7-13 0 16,15 1-5-16,6-2-1 16,7-8-2-16,5-4-3 15,2-6-1-15,3-4-1 16,-2-4-2-16,0-2-1 16,-6-5 1-16,-7 0-1 15,-5 1 0-15,-7-2 0 16,-6 3 1-16,-7 3-1 15,-10 5 1-15,-5 4-1 16,-6 7 1-16,4 17-1 16,-26-9 0-16,6 19 0 0,-4 11-1 15,0 9 1-15,-2 9-2 16,-1 8 2-16,3 5-2 16,-1 2 1-16,6-1-1 15,3-2 1-15,6-3-1 16,3-9 1-16,6-6-1 15,4-9 1-15,3-7-1 16,7-6 0-16,5-7 1 16,1-8-1-16,7-7 1 15,0-2 0-15,1-4 1 16,1-4-1-16,-4-2 1 16,-2 5 1-16,-5-2 0 15,-1 7 0-15,-9 2 0 0,-7 11 0 16,0 0-1-16,4 12 0 15,-7 4 0-15,-1 3-1 16,-1 3 0-16,0 0 0 16,4 1-1-16,1-4 0 15,3-5 1-15,-3-14-1 16,17 17 0-16,-2-17 0 16,3-5 0-16,3-3 1 15,1-4-1-15,2-4 0 16,2-4 1-16,0 2-1 15,-4-1 2-15,-3 1-1 16,-3 3 1-16,-4 5 0 16,-12 10-1-16,0 0 1 0,0 0-1 15,0 13 0-15,-8 3 0 16,1 2-1-16,0 6 0 16,1-7 0-1,6 2 1-15,1-5-2 0,-1-14 2 16,20 13-2-16,-3-13 1 15,2-4 0-15,3-2 0 16,2-2 0-16,-4-5 1 16,3-1-1-16,-4 3 1 15,-2 0 1-15,-5 2-1 16,-12 9 1-16,13-7 0 16,-13 7-1-16,0 0 1 15,-3 20-1-15,-2-5 1 16,1-1-1-16,1 2 0 15,3-2 0-15,2-3 1 0,-2-11-1 16,16 12 0 0,-4-10 2-16,4-7-1 0,2 0 2 15,2-6 0-15,2 2 1 16,-4-4-1-16,2 2 1 16,-9-4 1-16,0 1-2 15,-9 0-1-15,-2 14 0 16,-7-19-1-16,-4 14-1 15,-6 1-1-15,-4 3-1 16,1 6-2-16,-2-1-2 16,7 5-3-16,-4-2-5 0,6-7-16 15,13 13-5 1,0-13 2-16,0 0 17 16</inkml:trace>
  <inkml:trace contextRef="#ctx0" brushRef="#br0" timeOffset="6516.13">23227 11786 1 0,'-13'-30'27'16,"13"30"3"-16,-9-15-10 15,9 15-7-15,-10 12-3 16,1 8-2-16,1 13-4 15,-5 12-1-15,0 8-1 16,-5 10-1-16,3 4 0 0,-2 2-1 16,-1 2 0-1,3-5 0-15,-2-8 0 16,4-8 0-16,4-6-1 16,4-11 1-16,2-10-1 0,8-7 1 15,-5-16 0-15,22 7-1 16,-4-14 1-16,6-7 0 15,2-6 1-15,1-5 0 16,0 0 2-16,-3-7-1 16,2 6 1-16,-8-2-1 15,1 8 1-15,-11 3 1 16,2 4-2-16,-10 13 0 16,0 0-1-16,0 0-1 15,-9 21 1-15,2-1-2 16,-3 2 0-16,3 6 0 15,-4-4-2-15,6 3 1 16,-1-7 0-16,5 1 0 0,2-9-1 16,5 1 2-16,-6-13-1 15,22 0 0-15,-5-9 0 16,2-4 1-16,4-4-1 16,1-8 1-16,2 1 1 15,-1-5-1-15,-3 4 2 16,-1 0 0-16,-4 5 0 15,-2 4 1-15,-15 16-1 16,11-8 0-16,-11 8 0 16,-6 19-1-16,-3-2 1 15,-1 4-2-15,-1 0 1 16,2 2-1-16,1-5 0 16,2-1 1-16,3-5-1 0,4-1 1 15,-1-11-1-15,11 6 0 16,-11-6 1-16,22-9-1 15,-9-3 0 1,4-2 1-16,0-2 0 0,2-1 0 16,0 1 0-16,1-1 1 15,-1 5 0-15,-1 1 1 16,1 6-1-16,-3 2 0 16,-3 6 0-16,0 5-1 15,-13-8 1-15,19 20-2 16,-16-7 0-16,4-1 0 15,-7-3-2-15,1 7-1 16,-1-16-3-16,-5 17-8 0,4-1-13 16,-18-18-2-16,19 14-1 15,-23-17 29 1</inkml:trace>
  <inkml:trace contextRef="#ctx0" brushRef="#br0" timeOffset="6737.99">23270 12127 1 0,'-10'-20'30'0,"-7"-12"3"15,21 19 0-15,5-7-18 16,2-1-5-16,11 8-3 16,0-4-3-16,6 5-3 0,3 3 0 15,-1-3-4 1,3 10-2-16,-7-2-5 15,1 6-11-15,-2 15-11 0,-25-17-1 16,27 20 3-16</inkml:trace>
  <inkml:trace contextRef="#ctx0" brushRef="#br0" timeOffset="7064.81">22747 12074 6 0,'13'0'32'0,"-13"0"0"16,35-9-12-16,-8 9-6 16,0-3-3-16,7 6-5 15,-5-2-4-15,4-1-3 16,-1 4-6-16,-7-3-5 16,0-1-8-16,4 13-11 15,-29-13-1-15,31 7 13 16</inkml:trace>
  <inkml:trace contextRef="#ctx0" brushRef="#br0" timeOffset="11524.75">22922 12112 1 0,'0'0'11'16,"0"0"-2"-16,0 0-1 15,0 0-1 1,0 0 1-16,0 0 0 15,15 3-1-15,-15-3 1 0,19 0-1 16,-6 0-1-16,2 0 0 16,0-3 0-16,6 1-2 15,-4-1 1-15,5-1-2 16,-4-3 0-16,4 6 0 16,-5-7-1-16,-1 7 0 15,-3-3-1-15,0 1 0 16,-13 3 0-16,13-4 0 15,-13 4 0-15,0 0-1 0,0 0 0 16,0 0 1 0,0 0-1-16,0 0 0 15,0 0 0-15,0 0 0 16,0 0 1-16,0 0-1 0,0 0-1 16,0 0 1-16,-11 5 0 15,11-5-1-15,0 0 0 16,0 0 0-16,0 0-1 15,0 0-1-15,0 0-2 16,0 0-2-16,0 0-3 16,-11 6-5-16,11-6-6 15,0 0-8-15,0 0 5 16,-1 12 24-16</inkml:trace>
  <inkml:trace contextRef="#ctx0" brushRef="#br0" timeOffset="16319.89">19079 13207 1 0,'-6'-33'29'16,"6"33"-7"-16,-5-21-3 15,5 21-5-15,-5-15-2 16,5 15-2-16,0 0-3 0,-17-2-2 16,17 2-1-16,-11 17-2 15,4-1 0-15,-1 3-1 16,-3 9 0-16,1 1 0 16,-1 4-1-16,-4 3 1 15,3 1-1-15,-4-2 0 16,3 1 0-16,-3-4-1 15,1-5 1-15,2 1-1 16,-1-3 0-16,5-3 0 16,-2-4-1-16,4-1-1 15,0-4-1-15,5 0-2 16,2-13-1-16,-4 13-1 16,4-13-3-16,0 0-7 0,15-5-8 15,-18-16-4-15,25 13 19 16</inkml:trace>
  <inkml:trace contextRef="#ctx0" brushRef="#br0" timeOffset="16620.74">19173 13183 18 0,'0'0'19'0,"-19"7"-2"15,13 6-5-15,-5 3-3 16,0 5-3-16,-2 3-1 16,0 2-2-16,0 2-1 0,-1-1-1 15,0 4 0-15,0-3-1 16,-1-2 0 0,3 0-1-16,1-3 1 0,0-2-1 15,3-4-1-15,2 0 0 16,-2-8-2-16,5 4-2 15,3-13-4-15,-8 11-6 16,16 6-10-16,-8-17 2 16,0 0 24-16</inkml:trace>
  <inkml:trace contextRef="#ctx0" brushRef="#br0" timeOffset="18392.54">19773 13119 11 0,'0'0'30'0,"0"0"-4"0,-8-12-11 15,8 12-2-15,-18 12-4 16,9 3-2-16,-7 3-3 16,4 8-1-16,-6 2-1 15,-1 2-1-15,0 4 0 16,-1 2-1-16,0-2 0 16,-1 2 0-16,0-6 0 15,4-5 0-15,1-4 0 16,4-4 0-16,1-5-1 15,11-12 1-15,0 0 0 16,0 0-1-16,18-22 0 0,-1 0 0 16,9-6 0-16,2-5 0 15,9-10-1 1,-2-1 1-16,7-5-1 0,-2-5 1 16,0 1-1-16,-2-6 1 15,-4 6 1-15,-5-1-1 16,-4 5 1-16,-5 7 0 15,-6 6 0-15,-6 11 1 16,-3 0-1-16,-5 25 0 16,-1-13 0-16,1 13 1 15,-12 22-1-15,3-1 1 0,0 8-1 16,-4 7 0-16,0 9 0 16,-2 1 1-1,-2 5-1-15,1 1 0 16,-1-3 0-16,-1 1-1 15,5-9 1-15,0-7 0 0,4-4 0 16,3-7-1-16,8-10 0 16,-2-13 1-16,17 4-1 15,1-15 1-15,2-1 0 16,4-5 0-16,-1-2 0 16,6-1 1-16,-8-1-2 15,0 4 2-15,-6 1-1 16,-2 7 0-16,-13 9 1 0,11-2-1 15,-11 2 0-15,-5 23-1 16,-2-5 1 0,-1 3-1-16,0 2 0 15,0 2-1-15,3-8-1 0,-3-1 1 16,8-7-1-16,0-9 0 16,0 0 0-16,22-4 1 15,-6-7 0-15,5-5 0 16,1 1 1-16,2-6 0 15,0 6 1-15,-2-3 1 16,-4 6-1-16,0 4 1 16,-7 3 0-16,-11 5 0 15,11 2 0-15,-11-2-1 0,-4 20 1 16,-2-4-1 0,1-3-1-16,-4 3 0 15,4-3 0-15,0 1 0 16,5-14-1-16,-3 12 1 0,3-12 0 15,16-6 1-15,-16 6 0 16,24-23 0-16,-12 10 1 16,5 0 0-16,-4 5 0 15,3-1 0-15,-16 9 0 16,17-4-1-16,-17 4 0 16,11 14-1-16,-8-3 0 15,-5 1 0-15,2 0-1 16,-3 0-1-16,3-12 0 15,-2 15 0-15,2-15 0 16,0 0 1-16,13-1 0 16,-4-12 1-16,-9 13 0 15,25-24 2-15,-8 11 0 0,2-1 1 16,-2 3 1-16,2-2-1 16,-3 9 1-16,0 1 0 15,-4 6-2-15,-12-3 1 16,17 21-2-16,-14-8 0 15,0 3-2-15,-3 0-1 16,-1-1-2-16,-5-1-5 16,6-14-10-16,-3 21-7 15,-15-26 16-15,18 5 11 16</inkml:trace>
  <inkml:trace contextRef="#ctx0" brushRef="#br0" timeOffset="18593.46">20059 13045 17 0,'-21'-27'20'0,"22"14"-5"16,4-4-5-16,11 5-4 16,7-1-5-16,5 5-3 15,5-4-6-15,-1-2-6 16,10 11-8-16,-17-18 0 15,19 22 22-15</inkml:trace>
  <inkml:trace contextRef="#ctx0" brushRef="#br0" timeOffset="18777.34">20455 12818 1 0,'0'0'21'16,"0"0"-2"-16,-11 21-6 0,3-11-4 15,-1 2-3-15,0 4-4 16,-6 0-3-16,0 1-4 16,-2-4-3-16,1 7-7 15,-9-17-6-15,15 16 1 16,-22-22 20-16</inkml:trace>
  <inkml:trace contextRef="#ctx0" brushRef="#br0" timeOffset="19099.14">19799 12909 11 0,'0'13'19'16,"0"-13"-2"-16,-10 13-3 15,10-13-3-15,0 16-2 16,0-16-3-16,11 16-2 16,0-10-1-16,0 0-1 15,6-1-2-15,0-1 0 16,5-1-1-16,2 2 0 16,1-5-1-16,1 0-1 15,-1 0-2-15,6 0-1 16,-3-1-4-16,0-6-6 0,7 12-8 15,-14-18-3-15,19 21 27 16</inkml:trace>
  <inkml:trace contextRef="#ctx0" brushRef="#br0" timeOffset="20119.71">20891 13004 20 0,'0'0'29'0,"1"-13"-11"15,-1 13-5-15,-16-3-3 16,2 6-3-16,0 7-3 16,-4 5-1-16,1 3-1 15,-3 3-1-15,4 3 0 16,2-2 1-16,5 1-1 15,3-2 0-15,7-4 0 16,4-1 0-16,8-4 0 16,1-2 1-16,7 1-2 0,0-5 1 15,1 1 0 1,-2 0-1-16,-1 6 1 0,-4-4-1 16,-6 6 0-16,-2-2 0 15,-8 3-1-15,-6-2 0 16,-4 2 0-16,-4-4 0 15,-1-4 0-15,2-2-1 16,0-3 1-16,2-11-1 16,5-4 2-16,6-2-1 15,5-6 1-15,9-3-1 16,2-3 1-16,5 1 0 16,3 0 1-16,-1 10-2 0,3 5 1 15,-6 6 0-15,-3 8 0 16,-5 4 0-1,-5 9-1-15,-5 4 1 16,-4 4-1-16,0-1 0 0,-4-3 0 16,4-4-1-16,1-1 1 15,2-16 0-15,6 12 0 16,-6-12 0-16,22-9 1 16,-9-3-1-16,3-4 1 15,-2-3 0-15,-3-3 0 16,-4-3-1-16,-5 0 1 15,-5-3 0-15,-3-2 0 16,-8 1 1-16,-4 0 0 16,0 5 0-16,-1-1 2 0,1 6-1 15,2 5 1-15,5 6-1 16,11 8 0 0,0 0-1-16,0 0 0 0,0 0-2 15,25 5-1-15,-3-3-2 16,2-2-1-16,5 0-2 15,1-6-4-15,2 0-4 16,3 1-7-16,-9-14-4 16,15 10 7-16</inkml:trace>
  <inkml:trace contextRef="#ctx0" brushRef="#br0" timeOffset="20293.61">21407 12794 16 0,'-6'-13'23'0,"6"13"-3"15,0 0-6-15,-17 22-3 16,3-3-4-16,-1 2-4 0,-1 4-4 16,0 3-4-16,0-2-5 15,1-5-8-15,13 13-11 16,-15-23 0-16,23 17 28 16</inkml:trace>
  <inkml:trace contextRef="#ctx0" brushRef="#br0" timeOffset="22127.56">21585 13046 1 0,'6'-12'20'16,"-16"-18"8"-16,18 10-13 15,-8 3-3-15,0 17-3 16,0 0-2-16,0 0-2 15,6 17-2-15,-7 4-1 16,-1 8-1-16,0 4 1 0,-2 4-2 16,1-5 0-16,-2-1-1 15,0-3 1-15,1-9-1 16,3-5 1-16,1-14 0 16,0 0-1-16,0 0 1 15,22-8-1-15,-9-5 1 16,3-6 0-16,1-2 0 15,0 0 0-15,1 3 0 16,-3 2 0-16,-1 4 0 16,-14 12 0-16,17-7 0 15,-17 7-1-15,8 23 1 16,-6-5-1-16,-2 1-1 0,2 2-1 16,2-1-1-16,2-6 1 15,-6-14-2-15,24 15 2 16,-5-19-1-16,5-3 1 15,4-5 1 1,2-5 1-16,2-4 1 0,0 0 2 16,-2-1-1-16,-4 2 1 15,-6 0 1-15,-5 4 0 16,-7 7-1-16,-8 9 0 16,0 0 0-16,-21 0 0 15,4 8 0-15,-4 4-1 16,-1 5-1-16,1-1 1 15,3-1 0-15,2-1-2 0,7-4 2 16,9-10-1-16,0 0 0 16,0 0 0-1,22-1 0-15,-7-8 0 16,2 1-1-16,2 1 2 0,-2-1-1 16,-1 11 0-16,-4 2-1 15,-2 12 1-15,-4 7-2 16,-3 8-1-16,-5 2-4 15,0 6-2-15,-6 3-1 16,0 2 0-16,-5 0-1 16,-1-4 2-16,-2-3 1 15,-1-1 3-15,3-7 3 16,-1-2 2-16,1-8 1 0,3-7 1 16,11-13-1-1,0 0 1-15,-3-23 1 16,12-6 0-16,5-7 2 15,9-9 1-15,5-7 2 0,7-3 1 16,4 1 1-16,3-3-1 16,2 11-1-16,-6 1-1 15,-1 13-1-15,-6 5-1 16,-5 15-2-16,-11 1 0 16,-2 13-2-16,-13-2 0 15,2 18-1-15,-6-5 1 16,-2 3 0-16,1 0-2 15,-1-4 2-15,4-2-2 16,2-10 1-16,0 0 0 16,0 0 0-16,11 0 0 15,-11 0-1-15,16-14 1 16,-16 14 0-16,16-12 0 0,-16 12 0 16,12-5 0-16,-12 5 0 15,0 0 0-15,0 0 0 16,11 1-1-16,-11-1 1 15,11 0-1-15,-11 0 1 16,22-8 0-16,-6-1-1 16,2-2 1-16,1-1 0 15,3 1 1-15,-1 0-1 16,-3 0 1-16,-2 5 0 16,-16 6 0-16,14 0-1 15,-14 0 1-15,-2 18 0 16,-4-3-1-16,0 1 0 15,1 1 0-15,0-4 0 0,4 1 0 16,1-14 0-16,8 11 0 16,-8-11 0-16,20-4 0 15,-6-1 0 1,0-7 0-16,5 3 0 0,-2-3 0 16,1 0 0-16,-2 4 0 15,-1-1 0-15,-2 4 0 16,-2 1 0-16,-11 4 0 15,13-2 0-15,-13 2 0 16,0 0 0-16,4 20 0 16,-4-20 0-16,-5 24 0 15,3-12 1-15,-1 1-1 0,1-3 0 16,2-10 0-16,0 16 1 16,0-16-1-16,0 0 1 15,0 0 0-15,16 2-1 16,-16-2 0-16,14-12-1 15,-14 12 2-15,16-17-1 16,-10 5 0-16,-1 0 0 16,-1 0 0-16,-4-3 0 15,-4 2 0-15,1-1 0 16,-4 2 0-16,7 12 0 16,-17-16 0-16,17 16 0 15,-13-7-1-15,13 7 1 16,0 0 0-16,0 0 0 0,11 2 0 15,4 0-1-15,5 0 1 16,5-1 1-16,5 0-1 16,2 2 1-1,1 1-1-15,0 0 0 0,-5 4 0 16,-3 0 1-16,-5 1-1 16,-4-1 0-16,-16-8 0 15,11 20-1-15,-14-10 0 16,3-10-1-16,-14 20-1 15,2-12-3-15,1 1-5 16,-3 2-7-16,-7-14-10 16,15 15-2-16,-18-17 14 15</inkml:trace>
  <inkml:trace contextRef="#ctx0" brushRef="#br0" timeOffset="22285.46">22808 13058 1 0,'-5'-22'25'0,"19"20"-4"0,-14 2-5 16,14-1-5-16,-14 1-4 16,9 17-5-16,-9-17-6 15,7 17-8-15,1 2-12 16,-8-19-3-16,-1 15 12 16</inkml:trace>
  <inkml:trace contextRef="#ctx0" brushRef="#br0" timeOffset="22449.36">22488 12985 1 0,'0'0'0'16,"-20"-6"6"-16,20 6 1 15,6 17-20-15,-19-20 13 16,20 22 0-16</inkml:trace>
  <inkml:trace contextRef="#ctx0" brushRef="#br0" timeOffset="22627.25">22413 12857 9 0,'-20'-34'31'0,"20"34"-1"0,0 0-13 15,0 0-8-15,22-3-10 16,-5-2-20-16,18 22-7 16,-13-18-1-1,22 16 13-15</inkml:trace>
  <inkml:trace contextRef="#ctx0" brushRef="#br0" timeOffset="23223.94">23460 12968 1 0,'16'-3'14'16,"-23"-18"15"-16,7 21 1 15,-16 2-17-15,-4 0-4 0,2 8-1 16,-9 4-3-16,0 7-3 15,-1 3 0-15,0 5-2 16,4 4 0-16,1-5 0 16,7 1-1-16,1-7 1 15,8-2-1-15,4-8 1 16,3-12-1-16,11 0 1 16,2-12-1-16,5 0 1 15,-1-9 0-15,5 1 0 16,-1-1 1-16,1 0-1 15,-5 1 1-15,1 3 1 16,-7 0 0-16,-2 5 0 16,-9 12 0-16,0 0 0 0,0 0-1 15,0 0 0-15,-8 33 1 16,-2 3-2-16,-2 11-1 16,-4 6-2-1,2 14-1-15,-5-1-3 0,5 9-3 16,-3-6-6-16,0-11-8 15,14 8-7-15,-14-27 3 16</inkml:trace>
  <inkml:trace contextRef="#ctx0" brushRef="#br0" timeOffset="24019.48">23566 13105 10 0,'32'-64'20'15,"8"24"-2"-15,-13 11-4 16,-2 19-4 0,-7 13-1-16,-11 11-2 0,-4 11-2 15,-7 0-2-15,-2 8-1 16,-4-4-1-16,3 2 0 16,1-4-1-16,1-7 0 15,6-6 0-15,-1-14-1 16,16 5 1-16,1-14-1 15,0-4 2-15,6-7 0 16,-3-5 2-16,4-3 1 16,-4-5 0-16,0 6 1 0,-6-1 0 15,-1 11 0-15,-7 2 0 16,-6 15-1 0,0 0-2-16,3 18 0 15,-8 3-2-15,-1 5 1 0,1-1-1 16,0 2-1-16,5-6 1 15,1-7-1-15,5-3 0 16,5-6 0-16,3-5 1 16,3-3-1-16,4-7 1 15,1-1 0-15,2-2 1 16,2-7-1-16,-2 2 1 16,0-3-1-16,-2-2 1 15,0 2-1-15,-7 5 1 0,-2 4 0 16,-13 12-1-1,11-5 1-15,-11 5-1 16,-8 25 1-16,-2-6 0 16,-1 5 0-16,3 0-1 0,-2 0-1 15,6-3 1-15,2-4 0 16,5-3-1-16,-3-14 0 16,20 9 0-16,-7-13-3 15,4-1 0-15,-2-10-3 16,1 2-2-16,-6-7-3 15,2 3 1-15,-10-9-1 16,2 3 2-16,-10-3 1 0,-3 2 3 16,-7 2 5-1,-3-1 4-15,-4 6 4 16,-2 0 3-16,3 5 1 16,-2 1 0-16,8 6 0 0,1-3 0 15,15 8-2-15,0 0-3 16,0 0-2-16,21-5-2 15,0 5-2-15,3 3-3 16,1-6-4-16,4 7-7 16,0 3-11-16,-10-10-9 15,14 16 1-15,-16-14 10 16</inkml:trace>
  <inkml:trace contextRef="#ctx0" brushRef="#br0" timeOffset="24703.09">24858 13162 1 0,'-3'-37'21'16,"14"19"9"-16,-21-14 2 15,5 14-16-15,5 18-4 16,-18-16-3-16,7 20-2 16,-6 5-3-16,1 8-1 0,-3 3 0 15,4 6-2-15,-1 2-1 16,2 2 0-16,6-2-1 15,2-3 0 1,6-4 0-16,3-9 1 0,-3-12-1 16,21 7 1-16,-3-14-1 15,1-7 1-15,3-5 0 16,1-3 0-16,0-5 0 16,0 0-1-16,-3-4 1 15,-3 1 0-15,-9 1 0 16,-2 0-1-16,-7 2 2 15,-7 5-2-15,-6 6 1 16,-5 4 0-16,-6 7 0 0,-1 6-1 16,-3 9 1-1,1 1-1-15,4 4 1 16,3-2-1-16,5 3 1 16,8-6 0-16,8-10-1 0,4 14 2 15,6-16-1-15,8-4 1 16,2-6 0-16,5-1 0 15,-2-7 0-15,3-1 1 16,-5-3-1-16,1-1 0 16,-7 0 0-16,-2-3 0 15,-6 2 0-15,-4 2-2 16,-3 3 0-16,-8 0-3 16,3 9-5-16,-10-5-7 15,-4 0-17-15,19 17 0 16,-26-16 0-16,26 16 24 15</inkml:trace>
  <inkml:trace contextRef="#ctx0" brushRef="#br0" timeOffset="24937.33">25060 12330 30 0,'23'-37'34'0,"12"20"0"15,-13 1-14-15,3 4-6 16,5 13-4-16,-10 7-4 16,-1 9-2-16,-7 7-4 15,-7 4 0-15,-2 10-4 16,-9-5-3-16,-2 8-5 16,-10-1-8-16,-8-9-14 0,13 10-1 15,-15-16 2-15</inkml:trace>
  <inkml:trace contextRef="#ctx0" brushRef="#br0" timeOffset="25347.43">25611 12399 1 0,'6'10'11'15,"-19"-36"18"-15,13 26 0 16,0 0-16-16,-9 21-3 15,3 9-4-15,-4 16-1 16,2 7-2-16,-2 11-2 16,0 4-1-16,-1 2-1 15,2-2 0-15,0-6 0 16,2-10 0-16,-1-6-1 16,3-12-1-16,1-7-1 0,0-10-2 15,4-17-2-15,-1 13-3 16,1-13-2-1,13-18-3-15,-6-8-2 0,14 4-1 16</inkml:trace>
  <inkml:trace contextRef="#ctx0" brushRef="#br0" timeOffset="25569.37">25816 12467 31 0,'24'-7'19'0,"-24"7"-2"16,14 27-2-16,-18 6-4 15,-9 9-2-15,-1 13-4 0,-5 6-1 16,1 1-3-16,-4-1-1 16,1-2 0-1,1-6-2-15,4-8 0 0,3-7-2 16,2-8-2-16,4-10-3 16,2-4-7-16,5-16-7 15,0 0-6-15,-15-2 9 16</inkml:trace>
  <inkml:trace contextRef="#ctx0" brushRef="#br0" timeOffset="26544.97">25378 12860 13 0,'32'3'18'15,"-5"-6"-2"-15,17 3-3 0,4-4-3 16,7-1-2-16,4-3-2 16,-1-4-1-16,2-1-2 15,-5 1-1-15,-3 0-1 16,-8 0 1-16,-7 3-1 16,-8 1 1-16,-4 0 0 15,-8 4 0-15,-5 4 1 16,-12 0-1-16,5 13 0 15,-8-1 0-15,0 8 0 16,-3-2-2-16,-2 9 1 16,0 0-1-16,-2 3-1 15,1-4 0-15,1-1 1 16,1-4-1-16,1-4 0 0,1-2 1 16,5-15-1-16,-3 13 1 15,3-13 0-15,14-4 0 16,-3-4 0-16,4-2 0 15,5-6 0-15,1-5 1 16,3-2-1-16,-1-2 1 16,0-4 0-16,-3 0 0 15,-2 8 1-15,-6-3 1 16,-3 12-1-16,-9 12 0 16,0 0 0-16,0 0 0 15,-15 32-1-15,3-8-1 16,0 1 0-16,1 4-1 0,1-4 0 15,5-3 0-15,3-2 0 16,6-8-1-16,-4-12 1 16,22 5 0-16,-4-9 1 15,4-5-1-15,3-4 1 16,3-4 1-16,3 0-2 16,-1-6 2-16,1 1 0 15,-3-1 0-15,-4 5 0 16,-4-3 0-16,-4 9 0 15,-16 12 0-15,0 0 0 16,0 0 0-16,0 0-1 16,-20 27 1-16,4-4-1 15,1 1 0-15,-2 2 0 0,6-4-1 16,4-2 2-16,4-4-1 16,5-4 0-16,-2-12 0 15,21 8 0 1,-4-11 0-16,1-3 0 0,2-1-1 15,-1-9-1-15,2 3 0 16,-3-7-1-16,1 3-1 16,-10-5-1-16,2-2 1 15,-7-4-1-15,-4 2 0 16,-6-2 1-16,-4 1 2 16,-7-1 0-16,-2 3 2 15,-3 4 1-15,1 1 1 16,0 7 1-16,4 1-1 0,4 6 1 15,13 6-1 1,0 0-1-16,0 0-1 0,11-10-1 16,5 5-4-16,4-2-1 15,5-3-6-15,3-1-4 16,-4-14-9-16,15 10 2 16,-10-19 7-16</inkml:trace>
  <inkml:trace contextRef="#ctx0" brushRef="#br0" timeOffset="26733.86">26841 12286 30 0,'10'-17'25'16,"3"13"-3"-16,-13 4-5 15,-11 7-4-15,-2 7-4 0,-9 5-3 16,-3 2-5-16,0 3-3 16,-3-2-2-1,2 0-2-15,0-3-2 16,6-2-1-16,1-5-3 0,6-4-3 15,3 5-4-15,-5-13-2 16,14 12-3-16</inkml:trace>
  <inkml:trace contextRef="#ctx0" brushRef="#br0" timeOffset="27615.63">19137 14087 1 0,'-19'-33'29'0,"19"33"2"16,-9-12-14-16,9 12-3 15,-13 12-5-15,4 1-2 16,2 12-2-16,-2 4-2 16,-1 8-1-16,-2 9-1 15,-2 0-1-15,2 4 0 16,0-5-1-16,1 3 0 16,-1-10-2-16,4-4 0 15,-1-9-1-15,5-5-2 16,-2-8-1-16,6-12-2 15,0 0-5-15,0 0-4 16,19-21-5-16,-16-12-3 16,21 13 23-16</inkml:trace>
  <inkml:trace contextRef="#ctx0" brushRef="#br0" timeOffset="27916.98">19254 14026 12 0,'3'-16'24'15,"-3"16"-3"-15,0 0-2 16,8 16-3-16,-11 5-3 16,-6-1-4-16,4 13-2 15,-8 0-2-15,4 9-2 16,-6-2-1-16,2-1-1 16,-1 1-1-16,1-1 0 15,1-4 0-15,-2-2 0 0,4-7-1 16,-1-9 1-16,5-1-2 15,6-16 1-15,-9 16-1 16,9-16-2 0,0 0-1-16,0 0-1 0,0 0-3 15,0 0-4-15,0 0-8 16,0 0-10-16,0 0 0 16,18-4 26-16</inkml:trace>
  <inkml:trace contextRef="#ctx0" brushRef="#br0" timeOffset="30268.67">19891 13786 14 0,'0'0'27'0,"-3"16"-13"0,1 8-3 16,-7 8-3 0,3 8-3-16,-5 12-2 0,0 4-2 15,-4 7-1-15,1 1-1 16,-3-5 0-16,2-3-1 15,-1-14 0-15,3-1 0 16,1-19-1-16,6-7 1 16,6-15-1-16,0 0 0 15,1-29 1-15,8 0 0 16,5-4 1-16,1-12 2 16,3 1 1-16,-1-7 2 0,1 2 1 15,-1-2 0 1,3 6 1-16,-7 3 0 15,3 10 0-15,-5 5 0 0,3 13-1 16,-14 14-2-16,19 5 1 16,-12 15-2-16,1 9 0 15,-5 3-1-15,-1 5-2 16,-4 5 0-16,-5-1-3 16,-2 4 0-16,-8-6-4 15,-1 5-2-15,-9-11-1 16,3 1-2-16,-5-8 1 15,1 2-1-15,-3-12 3 0,3-3 1 16,2-4 5 0,2-9 3-16,3-5 3 15,3-4 4-15,2-4 1 16,5-3 1-16,5-5 1 0,6 1 0 16,7-1-1-16,10-4 0 15,9 8-2-15,4-3-1 16,11 4-1-1,1 0 0-15,4 7-2 0,-3 1-1 16,-2 3 0-16,-8 6 0 16,-4 4 0-16,-8 6-1 15,-7 1 1-15,-5 4-1 16,-5 1 1-16,-4 0-1 16,-3-1 0-16,-1 1 0 15,4-17 0-15,-4 17-1 16,4-17 1-16,0 0-1 15,11-13 1-15,1-3 0 0,2 0 0 16,2-1 1-16,1 0 0 16,0 1-1-16,-2 8 1 15,-3 4-1-15,-1 8 0 16,-6 8 0-16,-4 4-1 16,-1 8 0-16,-3-1-1 15,-1 5-1-15,-1-6 1 16,4 5 0-16,1-11-1 15,5-5 1-15,-5-11-1 16,21 2 2-16,-4-10-1 16,2-8 1-16,3-1 1 15,0-8 1-15,1 5 1 16,-2-6 0-16,-3 7 1 0,-3-2 0 16,-2 9 1-16,-4 0 0 15,-9 12-1-15,0 0 0 16,0 0-2-1,-10 20 1-15,-1-3-1 0,0 8 0 16,-1-2-1-16,0 1-1 16,2-6 1-16,5 2-1 15,3-8 1-15,2-12-1 16,0 0 0-16,23-3 1 16,-6-10-1-16,7-3 1 15,-1-1 1-15,4-2 0 16,0 1 0-16,0 2 0 15,-1 6 0-15,-7 0 1 0,-1 9-1 16,-5 5 0-16,-13-4 0 16,13 22-1-1,-13-5 0-15,0 2 0 16,-1-2 0-16,0 0-1 0,-1-2 0 16,2-15 0-16,7 12-1 15,-7-12 0-15,12-3 0 16,-12 3-2-16,13-16-1 15,-13 16-3-15,10-25-2 16,-9 16-1-16,-3-7 0 16,-6 0 0-16,-3 0 1 15,-8-1 3-15,-4 0 5 0,-8-5 3 16,-1 2 5-16,-3 0 3 16,2 3 2-1,1 0 0-15,6 1 0 0,5 4-2 16,21 12-1-16,-12-17-3 15,12 17-3-15,23-16-4 16,-4 2-4-16,7 3-4 16,0 2-6-16,-1-12-7 15,11 17-4-15,-21-20 14 16</inkml:trace>
  <inkml:trace contextRef="#ctx0" brushRef="#br0" timeOffset="30440.56">20490 13861 22 0,'-22'-9'23'0,"22"9"-4"16,-14-4-3-16,14 4-5 15,0 0-4-15,14 9-3 0,1-2-5 16,6 1-4-16,0 0-4 16,2-3-6-16,4 4-9 15,-16-13-6-15,16 12 13 16</inkml:trace>
  <inkml:trace contextRef="#ctx0" brushRef="#br0" timeOffset="30635.44">20325 13769 1 0,'-48'-15'15'16,"25"25"15"-16,-12-21 0 0,23 11-19 15,-1 4-5-15,13-4-8 16,-6 16-7-16,6-16-12 16,23 18-8-1,-23-18-1-15,35 16 29 0</inkml:trace>
  <inkml:trace contextRef="#ctx0" brushRef="#br0" timeOffset="32027.58">21252 13955 9 0,'1'-11'32'0,"-21"-11"0"16,6 22 1-16,-2 4-24 16,-17 1-1-16,6 12-1 15,-8 6-2-15,5 8-3 16,-1 5 1-16,8 6-3 0,5-2 1 15,5-2-2-15,9-6 1 16,2-6-1-16,11-5 0 16,3-14 1-1,9-9-1-15,2-8 0 0,10-11 0 16,2-8 0-16,4-4-1 16,2-8 1-16,5-4-1 15,-2-4 0-15,0-1 0 16,-5 0 1-16,-6 0 0 15,-6 5 0-15,-5 0 1 16,-9 3 0-16,-8 9 0 16,-5 4 0-16,-6 10 1 0,-5 6-1 15,-4 16 1 1,-3 9 0-16,1 14-1 0,-2 11 0 16,-1 16 2-1,0 5-2-15,2 8 1 16,-2 4-2-16,1-2 1 0,2-4-1 15,2-5 0-15,1-7-1 16,5-13 0-16,3-11-1 16,5-7 2-16,1-21 0 15,16 9 0-15,-2-18 0 16,6-7 1-16,2-4 0 16,2-6 1-16,2 2 0 15,-3-2 0-15,-1 6 0 0,-5 1 0 16,-1 9-1-16,-16 10 1 15,13 4-1 1,-13 8 0-16,-3 6-1 16,-2 9 0-16,-3-1 1 0,2 2-2 15,0-6 1-15,7-3-1 16,3-8 1-16,-4-11 0 16,22 6 0-16,-3-17 1 15,6-2 1-15,2-4 0 16,4 1 1-16,0-5 0 15,-1 4 1-15,-3 0 0 16,-4 5 0-16,-4 0 0 16,-5 8-2-16,-14 4 1 0,15-5 0 15,-15 5-2 1,0 0 1-16,0 0-1 16,-9 10 0-16,9-10 0 15,0 0 0-15,0 0 0 0,0 0 0 16,0-13 0-16,0 13 0 15,9-16 1-15,-9 16 0 16,15-16-1-16,-15 16-1 16,13-10 1-16,-13 10 0 15,12 0-1-15,-12 0-1 16,0 0 1-16,12 17-3 16,-12-17 2-16,8 17 0 15,-8-17 0-15,12 16 0 16,-12-16 1-16,20 9 0 15,-7-11 0-15,4-1 1 16,1-5 0-16,3-5 1 16,6-3-1-16,1-4 1 0,5-5-1 15,0-4 1-15,5-4-2 16,-3-5 2-16,0-3-1 16,-2-1 0-16,-5-2 0 15,-3 5 0-15,-8 3 2 16,-4 8-2-16,-8 10 2 15,-5 18-1-15,0 0 0 16,-24 1-1-16,3 20 0 16,-3 10 0-16,-3 8 0 15,0 1 0-15,3 6-1 16,3-4 1-16,4 0 0 16,8-5-1-16,7-1 2 15,4-7-2-15,4-7 1 0,0 1-1 16,2-2 1-16,-1-4-2 15,-2 4 2-15,-4-8-1 16,-2 6-1-16,-8-6-4 16,2 5-4-16,-6 0-12 15,-18-17-9-15,18 19 0 16,-18-24 15-16</inkml:trace>
  <inkml:trace contextRef="#ctx0" brushRef="#br0" timeOffset="32261.44">21599 13802 3 0,'-4'-42'30'0,"-12"-6"1"0,9 18-12 16,9 11-4 0,-2 19-2-16,15-5-3 0,-15 5-2 15,21 29-4-15,-11-4-3 16,-1 0-2-16,0 7-4 15,-7-3-1-15,3 4-4 16,-9-7-4-16,-3-7-12 16,9 14-6-16,-18-20 1 15,18 17 23-15</inkml:trace>
  <inkml:trace contextRef="#ctx0" brushRef="#br0" timeOffset="33939.27">22654 13882 2 0,'11'-1'30'15,"-20"-16"0"-15,9 17-10 16,0 0-7-16,-25 5-3 16,6 11-3-16,-7 4-3 15,-5 11-2-15,-1 2-1 16,-2 7-2-16,0 5 1 16,1-4-1-16,5 1 1 15,2-9-1-15,9-6 0 16,9-9 0-16,8-18 0 15,0 0 1-15,25-12 0 16,2-15 1-16,6-6-2 0,7-10 2 16,7-7-1-16,4-4 0 15,0-7 0-15,0-4 0 16,1 0 0-16,-8 1 0 16,-4 5 0-16,-7 7 1 15,-11 13 1-15,-8 11-1 16,-12 12 1-16,-2 16 0 15,-27 28-1-15,2 9 0 16,-8 9 0-16,-1 9-1 16,-2 9-1-16,-2 2 0 15,7-4-2-15,7-3 0 16,4-10 1-16,9-8-1 16,9-12 2-16,7-8-2 0,11-12 2 15,3-9 0-15,9-9 0 16,3-3 2-16,5-5 0 15,0-6 1-15,-1 2 0 16,-3 3 0-16,-3 1 0 16,-7 2 0-16,-5 6-1 15,-17 9 1-15,12 2 0 16,-12 10-1-16,-8 2 0 16,-2 7-2-16,-3-3 1 15,1 6-1-15,-3-4 1 16,5-3-2-16,2-3 1 15,8-14-1-15,-3 14 1 16,3-14 0-16,16-7 0 0,-1 0 2 16,3-3-1-16,1-3 0 15,5-2 1-15,-2-1 0 16,0 3 0-16,-4 3 0 16,-1 3 0-16,-4 2 0 15,-13 5 0-15,15 5-1 16,-15-5 0-16,-2 22-1 15,-5-10 0-15,3 4-1 16,-3-3 2-16,4-2-3 16,3-11 1-16,-1 13-1 15,1-13 1-15,12 0 1 16,0-3 0-16,1-3 1 0,2-3 0 16,1 2 2-16,0-4-1 15,0 5 1 1,-4-2-1-16,-1 4 2 0,-11 4-2 15,13 1 0-15,-13-1 0 16,0 11-2-16,0-11 0 16,-8 17-1-16,8-17 0 15,-9 16-2-15,9-16 2 16,0 0-2-16,-6 13 1 16,6-13 1-16,0 0 1 15,12-16 1-15,-1 8 0 16,1-2 2-16,3-2 0 15,-1 3 0-15,0 1 0 0,0 4 1 16,-3 2-2-16,-11 2 0 16,12 7 0-1,-12-7-2-15,1 19 0 16,-2-9-1-16,1-10 1 0,-6 17-2 16,6-17 1-16,0 0 0 15,0 0 1-15,0 0 0 16,12 3 0-16,-12-3 3 15,21-16-2-15,-7 7 3 16,2-2-1-16,4 2 1 16,-2 1 0-16,4 3 0 15,-1 3 0-15,1 4-1 16,-3 0 0-16,-1 5-2 0,-2 0 0 16,-4 2-2-16,-12-9 2 15,16 17-3 1,-16-17 1-16,3 13-3 15,-3-13 0-15,-11 11-2 0,11-11 0 16,-17 1-1-16,17-1 0 16,-21-3 2-16,21 3 0 15,-20-14 3-15,20 14 2 16,-13-20 5-16,11 3 2 16,3 1 2-16,2 0 1 15,7 1 1-15,2-1 0 16,8 4-1-16,1 0 0 15,4 7-2-15,0-2-2 16,3 7-1-16,-5-4-1 16,-1 7-1-16,-5-1-1 15,-5 2-2-15,-12-4-2 16,0 0-3-16,6 19-6 0,-17-3-13 16,-13-11-8-16,12 12 0 15,-19-16 5-15</inkml:trace>
  <inkml:trace contextRef="#ctx0" brushRef="#br0" timeOffset="34139.14">22955 13766 15 0,'-8'-13'32'0,"-3"-13"1"16,19 14-12-16,13 7-6 15,3-2-5-15,10 3-6 0,3 1-8 16,2-3-8-16,-5-10-18 16,9 17-3-16,-16-14 0 15,8 16 16-15</inkml:trace>
  <inkml:trace contextRef="#ctx0" brushRef="#br0" timeOffset="34319.04">23481 13526 9 0,'16'-8'29'0,"16"25"1"15,-20-10-11-15,6 7-11 0,-6 1-6 16,-4 3-8-16,-4 5-13 16,-19-17-10-16,15 21-1 15,-22-23 18-15</inkml:trace>
  <inkml:trace contextRef="#ctx0" brushRef="#br0" timeOffset="34607.39">22483 13732 32 0,'11'-3'32'15,"18"15"0"-15,-1-9-15 0,2-3-7 16,6 4-4-16,0-3-5 16,1 2-3-16,6-1-3 15,-5-2-3-15,7 4-3 16,-7 0-3-16,0-4-5 15,0 7-4-15,-14-12-6 16,9 18 11-16</inkml:trace>
  <inkml:trace contextRef="#ctx0" brushRef="#br0" timeOffset="39192.39">24476 13624 1 0,'29'-44'11'0,"-22"-7"20"16,12 26 1-16,-10 13-15 15,-9 12-2-15,-1 19-2 16,-12 7-3-16,3 21-2 16,-10-2-3-16,2 10-2 15,-7-2-1-15,5 1 0 16,-2-2-3-16,2-5 0 15,3-7-2-15,1-11 0 0,5 0 0 16,1-12-1-16,7-1-1 16,3-16-2-16,-8 14-1 15,8-14-2-15,0 0 0 16,-12-2-1-16,12 2-1 16,-14-3 1-16,3-1 1 15,0-1 3-15,-4 1 4 16,0-3 2-16,1 1 4 15,1-1 2-15,3-1 3 16,10 8 0-16,-5-12 0 16,5 12 0-16,20-10-2 15,4 6-1-15,8-6-2 16,5 1-1-16,9 0-1 0,2-4-1 16,3 1 1-1,-2-1-2-15,-4 1 1 16,-7 1 0-16,-7 5 1 15,-7 2 0-15,-12 5-1 0,-12-1 2 16,0 20-1-16,-11-3 0 16,-7 3-1-16,-3 1 1 15,-1 3-1-15,0-3 0 16,4 0-1-16,3-9-1 16,15-12 0-16,0 0 0 15,0 0 1-15,16-2-1 16,2-8 1-16,6-7 0 0,0-1 1 15,0 3 1-15,-3-5 1 16,-3 8 1-16,-4-1 0 16,-14 13 1-1,13-12-1-15,-13 12 0 0,0 0-1 16,-11 20 0-16,3-6-1 16,0 2-1-16,1-1-1 15,1 1 0-15,4-2 0 16,2-14 0-16,6 12 1 15,-6-12-1-15,25-4 1 16,-5-4 0-16,3-1 0 16,1-3 1-16,3 0-1 15,1-2 1-15,-1 2 0 16,-2 1 0-16,-7 3 0 16,-2 4 1-16,-16 4 0 15,17 3-1-15,-17-3 0 16,1 13 0-16,-6-1-1 0,5-12 1 15,-10 21-2-15,10-21 0 16,-8 13-1-16,8-13 1 16,0 0 0-16,0 0 0 15,14 0 0-15,-3-6 1 16,3-1-1-16,0 2 1 16,4-2 0-16,-4 3 0 15,2 3 0-15,-4-2 1 16,-12 3-1-16,17 8 0 15,-17-8 0-15,8 12-1 16,-8-12 1-16,3 16-1 16,-3-16 0-16,5 12 0 15,-5-12-1-15,12 5 0 0,-1-5 0 16,2-4 1-16,2-1 0 16,3-3-1-16,1 0 2 15,-1-1 0 1,-1-4 0-16,2 1 1 0,-5 0 0 15,-1 4 0-15,-13 8 0 16,13-13 0-16,-13 13 1 16,0 0-1-16,-11 13 0 15,11-13 0-15,-22 21 0 16,10-8-1-16,1 0-1 16,1-2 0-16,10-11 0 15,-6 13 1-15,6-13-1 16,12 0 1-16,-1-4 1 0,4-1 1 15,1-8 1-15,3 5 1 16,-4-8 1-16,4 8 0 16,-8-5 1-16,4 9-1 15,-15 4 1-15,11-4-1 16,-11 4-1-16,-9 28-2 16,-3-3 0-16,-1 12-3 15,-4 7 1-15,-4 8-3 16,0 10 1-16,-3-1-2 15,2 6 1-15,-4-6 1 16,3-2-2-16,-4-10 2 16,4-7 0-16,0-11-1 15,2-8-1-15,2-13-1 0,5-4-2 16,-2-17-3 0,9-1-2-16,0-14-6 15,-2-12-8-15,15 5-4 0,-17-20 10 16</inkml:trace>
  <inkml:trace contextRef="#ctx0" brushRef="#br0" timeOffset="39594.14">24744 13463 1 0,'-16'6'18'16,"15"14"12"-16,-18-19 1 16,11 13-16-16,2 5-3 0,0-3-2 15,6 3-4 1,-2-3-2-16,8-3-1 16,-6-13-3-16,21 9-3 15,0-9-4-15,-2-7-4 0,7-7-11 16,13 10-10-16,-13-17 0 15,19 13 10-15</inkml:trace>
  <inkml:trace contextRef="#ctx0" brushRef="#br0" timeOffset="40254.22">25882 13710 15 0,'15'-11'30'16,"-20"-13"1"-16,16 12-15 15,-11 12-4-15,0 0-3 16,-10 17-3-16,0 6-4 16,-1 8-1-16,-2 9-1 15,-1 1-2-15,5 1 0 16,0-2 0-16,7-6-1 15,4-6 2-15,8-10 0 16,4-7 2-16,8-11 0 16,5-3 1-16,2-15 1 15,6 3 1-15,-5-11-1 16,3 2 1-16,-7-6-1 0,-3 1-1 16,-10-2 1-1,-3 1-2-15,-10 5 0 0,-6 0-2 16,-6 8-1-16,-7 1-1 15,0 12-1-15,-8 0-6 16,5 8-8-16,5 16-15 16,-9-15 1-16,22 17 0 15</inkml:trace>
  <inkml:trace contextRef="#ctx0" brushRef="#br0" timeOffset="40441.11">26248 13959 1 0,'-17'17'24'0,"14"16"0"16,-20-16-3-16,12-1-21 16,1 5-12-16,-5-21-13 15,18 12-3-15,-3-12 24 16</inkml:trace>
  <inkml:trace contextRef="#ctx0" brushRef="#br0" timeOffset="41216.3">26497 13604 1 0,'0'0'25'0,"-16"-25"4"15,16 25-16-15,6-16 0 16,-6 16-2-16,0 0-2 0,13 24-3 16,-8 1-2-16,-3 0-1 15,-1 8-1-15,-2 0-1 16,-3 4 0 0,-1-4-1-16,-1-3 0 0,-1-2-1 15,2-7 1-15,1-4 0 16,3-5 0-16,1-12-1 15,12 9 1-15,3-13-1 16,3-2 0-16,9-5 0 0,2-6-1 16,6-4 1-1,2-7 0-15,5-1 0 16,-1-5 0-16,-1-3 1 16,-2-4 0-16,-5 0 0 0,-4 7 0 15,-8 1 1-15,-1 9 0 16,-13 5 1-16,-7 19-1 15,-5-11 0-15,-7 17 0 16,-8 8 0-16,-3 8 0 16,-3-1-1-16,-2 8 0 15,4 3 0-15,3 1-1 16,8-4 1-16,6 0 1 16,8-3-1-16,9-5 1 15,5-4 0-15,7-2 0 16,3-2 1-16,2-5 0 15,-3 3 0-15,-2-1 0 16,-5-2-1-16,-2 5 1 0,-9-2-1 16,-1-2-1-16,-8 4 0 15,3-13-1-15,-12 20 0 16,-1-12-2-16,2 4-1 16,-6-7-3-16,6-1-4 15,-5-5-3-15,3-5-6 16,13 6-6-16,-20-22-4 15,20 22 17-15</inkml:trace>
  <inkml:trace contextRef="#ctx0" brushRef="#br0" timeOffset="41514.14">26869 13479 20 0,'12'5'31'0,"-12"-5"-7"15,11-9-5 1,7 7-4 0,-1-4-3-16,13 7-4 0,-2-10-1 0,7 11-2 15,-3-9 0-15,2 7-2 16,-5-3 0-16,-1 3-2 16,-6 0-1-16,-3-4-1 15,-7 4 0-15,-12 0-1 16,16 0-2-16,-16 0-1 15,0 0-3-15,0 0-2 0,0 12-6 16,0-12-8-16,-19 5-9 16,19 12 1-16,-17-17 16 15</inkml:trace>
  <inkml:trace contextRef="#ctx0" brushRef="#br0" timeOffset="42100.76">26256 13642 15 0,'14'3'29'16,"-14"-3"-8"-16,14-15-5 15,-3 10-5-15,4-2-4 16,1 2-2-16,0 0-2 16,2 1-2-16,-1-1 0 15,0 2-2-15,-3 3-3 16,-2-1-2-16,0-2-9 15,6 15-13-15,-18-12-1 0,22 4 4 16</inkml:trace>
  <inkml:trace contextRef="#ctx0" brushRef="#br0" timeOffset="45828.65">27461 13670 1 0,'-15'-29'23'0,"15"29"6"15,-3-12-12-15,3 12-4 16,0 0-3-16,0 0-4 16,0 0-2-16,4 12-2 15,-1 5 0-15,-1 0-2 16,3 4 1-16,0-2-2 16,2 0 1-16,0-4-1 0,1 0 0 15,-8-15 1 1,22 13 0-16,-8-13 0 15,1-3 1-15,2-2-1 16,1-2 0-16,1-6 0 0,1 0 0 16,-1-3 0-16,-1-3 0 15,-1 0 0-15,-2-1 0 16,-4 0 0-16,-4-2 0 16,-2 5 0-16,-5 1 0 15,-1 4 0-15,1 12 0 16,-6-16 0-16,6 16 0 15,0 0 0-15,0 0 0 16,0 0 0-16,0 0 0 16,17 4 0-16,-4-4 0 15,2-4 1-15,1 3-1 16,-2-4 1-16,1 3-1 16,-4 1 1-16,-11 1-1 0,14 8 1 15,-14 4-1-15,-2 3 0 16,-3 4-1-16,-2 6 1 15,-2 0-1-15,2 3-1 16,1 0 1-16,1-6-1 16,3-5 1-16,4-2 0 15,-2-15 1-15,15 13-1 16,-3-15 1-16,2-3 1 16,1-1-1-16,2-5 1 15,0-1-1-15,-3 0 1 16,-3-1-1-16,-4 0 1 15,-5 0-1-15,-6-2 0 0,-4 2 0 16,-3 2-1-16,-2 1 1 16,-1 1 0-16,1 2 0 15,2 0-1-15,11 7 1 16,0 0 0 0,-5-12 0-16,5 12 0 0,20-3 0 15,-3-1 1-15,1 6-1 16,2 0 0-16,-1 1 0 15,-1 4 1-15,-2 1-1 16,-2 3 1-16,-5 5-1 16,-1 1 0-16,-6 0 0 15,-2 2-1-15,-1 0 1 16,-3-3-2-16,1-3-1 0,0 0-3 16,3-13-2-16,0 0-6 15,6 15-12-15,-11-27-3 16,20 12 14-16</inkml:trace>
  <inkml:trace contextRef="#ctx0" brushRef="#br0" timeOffset="46265.57">28024 13468 25 0,'0'0'33'16,"0"0"0"-16,0 0-11 15,0 0-12 1,0 0-3-16,0 0-5 15,-2 16-2-15,2-16-3 0,5 17-4 16,-5-17-5-16,0 0-9 16,15 16-11-16,-15-16 0 15,0 0 8-15</inkml:trace>
  <inkml:trace contextRef="#ctx0" brushRef="#br0" timeOffset="46521.45">27772 13395 16 0,'0'0'30'15,"25"3"1"-15,-10 5-16 16,-3 1-3-16,0 6-5 15,-6 2-4-15,-2 4-5 16,-2 0-4-16,-4-2-6 16,-4-9-13-16,11 15-5 15,-19-21 0-15,17 16 22 0</inkml:trace>
  <inkml:trace contextRef="#ctx0" brushRef="#br0" timeOffset="46703.34">27981 13238 1 0,'-4'-24'19'0,"18"21"6"16,-14 3-13-16,0 0-6 16,-12 17-5-16,0 4-7 15,5 9-11-15,-18-11-8 16,23 22 10-16,-23-19 15 15</inkml:trace>
  <inkml:trace contextRef="#ctx0" brushRef="#br0" timeOffset="47779.6">28507 13261 1 0,'15'0'12'15,"-26"-14"15"-15,11 14 2 0,-9 17-18 16,-11-3-4-16,-7 6-1 16,-10 5-4-1,-1 8 0-15,-6 3-2 16,5-2 1-16,2-1-1 0,7-3 0 15,11-2 0-15,10-8 2 16,13-3-1-16,13-8 1 16,10-2 0-16,9-2 1 15,2-5 0-15,6 4 0 16,-2-3 0-16,-1 3-1 16,-9 1 1-16,-5 5-1 15,-10-1 0-15,-7 4 0 16,-10 3-1-16,-8 1 0 15,-5 3-1-15,-7-3-1 16,-3 0 0-16,-2-1-1 16,0-4 0-16,-1-4-1 15,11-3-1-15,0-6 0 0,15 1 1 16,-5-17 0-16,17 1 0 16,7-8 1-16,7-5 1 15,5-4 0-15,3-4 1 16,4 1 1-16,1-3 1 15,-2 7 0-15,-6 1 1 16,-3 12 0-16,-6 6 0 16,-3 9-1-16,-19 4 1 15,14 21-2-15,-14-1-1 0,-5 5-1 16,-1 8 0 0,-1-4-1-16,0 4 0 15,1-4 1-15,2-5 0 16,3-2 0-16,2-6 1 0,-1-16 0 15,15 16 1-15,-2-18 1 16,0-3 0-16,8 0 1 16,-1-11 0-16,5 3 1 15,0-8 0-15,4-2 0 16,-2-8 1-16,4 3-2 16,-1-6 1-16,-1 2-2 15,-6 3 0-15,-1 4-1 0,-4 1 1 16,-5 10-2-1,-13 14-1-15,8-16-2 16,-8 16 0-16,0 0-4 16,-10 12-4-16,-1-7-6 0,-1-5-16 15,13 16-1-15,-1-16 1 16,-1 13 23-16</inkml:trace>
  <inkml:trace contextRef="#ctx0" brushRef="#br0" timeOffset="48415.24">29372 13401 1 0,'3'-17'18'16,"13"22"10"-16,-16-5 0 15,0 0-20-15,-18 5-2 16,6 10-2-16,-5 6-3 15,-4 3 0-15,-4 2 0 16,0 3-2-16,-1-3 1 16,5-2 0-16,0-4 0 0,9-7 0 15,12-13 0-15,0 0 1 16,0 0 0-16,11-5-1 16,8-8 1-1,2-7 1-15,8 0-1 0,-3-3 1 16,3 1-1-16,-2-3 2 15,0 4 0-15,-6 1 1 16,-2 6-1-16,-8 0 2 16,-11 14-2-16,0 0 1 15,5 16-1-15,-18 8-3 16,-3 14 2-16,-4 10-3 16,-3 7 0-16,-2 14-3 15,-6-4 1-15,5 6-1 0,0-4 0 16,2-5-1-16,1-8-1 15,9-8 0-15,-2-13 0 16,11-9-1-16,1-8-1 16,4-16-1-16,0 0 0 15,18-8 0-15,-3-8-3 16,-6-10-2-16,13 6-4 16,-16-26 11-16</inkml:trace>
  <inkml:trace contextRef="#ctx0" brushRef="#br0" timeOffset="49140.35">29650 13430 21 0,'19'4'22'0,"-19"-4"-3"16,-6 30-4-1,-4-9-4-15,-1 3-2 0,2-3-2 0,-2-1-4 16,5-6-2-16,3-3-1 15,3-11 0-15,0 0-1 16,17-1 0-16,-5-6 1 16,3-6 1-16,2 0 1 15,0-2 1-15,-3 2 0 16,-1 1-1-16,-4 1 1 16,-9 11 0-16,12-9 0 15,-12 9-2-15,0 0 0 16,0 0-1-16,4 16 0 15,-4-16-1-15,7 12 0 16,-7-12-1-16,16 0 1 0,-5-3 0 16,4-2 0-16,1-4 0 15,3-3 0-15,-2 1 1 16,-2 1 0-16,-2 2 0 16,-13 8 0-16,16-9 1 15,-16 9 1-15,-1 10-1 16,-7 2 1-16,-2 4 0 15,-1 0-1-15,2 1 0 16,-2 0 0-16,6-1 0 16,5-3-1-16,0-13-1 15,15 15 1-15,-3-14-2 16,7-5 1-16,0 0-1 16,3-1-2-16,-2-6-1 0,-1 3-3 15,-3-1-5-15,-4-4-2 16,-1 3-2-16,-11-5 0 15,1 3 2-15,-7-4 5 16,-2 0 5-16,-6-5 6 16,-5 1 6-16,-2-2 7 15,-6-1 3-15,4 1 2 16,-3 1-1-16,0 1-2 16,6 7-4-16,0 0-3 15,20 13-2-15,-10-15-3 16,10 15-2-16,25-5-2 15,-3 4-3-15,7 2-1 16,1-5-4-16,7 8-5 0,-1 0-5 16,-4-9-13-1,10 17-1-15,-21-16 0 0</inkml:trace>
  <inkml:trace contextRef="#ctx0" brushRef="#br0" timeOffset="50116.78">30351 13183 10 0,'20'-16'32'0,"-18"-13"-1"15,15 19 0-15,-17 10-18 16,9-16-3-16,-9 16-4 15,-1 24-2-15,-2 2-3 16,-6 7-1-16,-3 3-2 16,-2 7 0-16,-1-1-1 15,0 3 0-15,-3-8-2 16,3 0 1-16,-2-13 1 16,6-2 1-16,2-7 1 0,9-15 1 15,-11 6-1 1,11-6 2-16,3-18-1 15,2 1 1-15,3-3-1 16,3-2 0-16,3-2 2 0,-1-9-1 16,3 1 2-16,-3-4-1 15,3 2 1-15,-2-1 0 16,2 10 1-16,-9-2-1 16,1 10 0-16,-8 17 0 15,15-4-1-15,-10 20 0 16,0 5-1-16,-2 3 0 15,5 6 0-15,2 0-1 16,-1 2-1-16,3-7 1 16,-1 0-1-16,5-6 1 15,-1-5 0-15,0-4 0 16,-3-5 0-16,1-3 0 0,1-4 1 16,-2-1 0-16,1-6 0 15,-1-3 1-15,2-5 0 16,-1-4 0-16,4-3 1 15,-4-5-2-15,4-1 2 16,-4-3-2-16,2 5 1 16,-6 3-2-16,0 4 1 15,-2 4-2-15,-7 17 0 16,0 0 0-16,0 0-1 16,0 0-2-16,-5 13-2 15,5 5-1-15,-6-6-4 16,8 7-1-16,-7-7-5 15,8 2-1-15,5-4-3 0,-8-10 2 16,18 7 1-16,-7-12 2 16</inkml:trace>
  <inkml:trace contextRef="#ctx0" brushRef="#br0" timeOffset="50640.1">30942 13093 26 0,'24'-30'14'0,"6"8"1"16,-12-1-1-16,4 9 0 15,-6 1-2-15,-2 2-1 16,-3 15-2-16,-11-4-2 16,1 21-1-1,-7-2-1-15,0 11 0 0,-11 4-2 16,1 10 0-16,-9-1-2 0,3 5-1 16,-6-1-1-16,3-3-1 15,-5 1-1-15,3-7 0 16,9-7-2-1,-1-11 0-15,6 1-3 0,0-11-1 16,13-10-1-16,0 0 0 16,0 0-1-16,6-12 2 15,4-7 0-15,5-1 2 16,0-7 2-16,6-8 4 16,1-4 4-16,1-3 1 15,3-7 5-15,-2 3-1 16,1 1 3-16,-3 5-2 15,-3 6 3-15,-2 13-2 0,-8 9-1 16,-9 12-3-16,7 17-1 16,-7 8-1-16,-10 8 0 15,2 7-2 1,-3 2-2-16,0-1 0 0,-1 1-2 16,2-6 1-16,5-5 0 15,-2-8-1-15,7-2-1 16,-2-9 0-16,4-2-1 15,-2-10-2-15,5 11 0 16,-5-11-3-16,0 0-4 16,0 0-6-16,-20-8-8 15,20 8-1-15,-16-8 10 16</inkml:trace>
  <inkml:trace contextRef="#ctx0" brushRef="#br0" timeOffset="50825.98">30717 13311 17 0,'-30'-9'25'16,"30"9"-9"-16,11 0-4 15,8 0-4-15,6 1-3 16,6-1-3-16,9 3-4 16,3-6-5-16,3 9-9 15,-12-17-9-15,26 16 0 16,-26-14 16-16</inkml:trace>
  <inkml:trace contextRef="#ctx0" brushRef="#br0" timeOffset="51057.41">31396 13376 27 0,'-16'4'32'0,"21"14"-1"16,-23-18-2-16,18 0-24 15,-12 15-7-15,12-15-8 0,0 0-5 16,-16 0-7 0,16 0-7-16,-14-9-1 15,14 9 15-15</inkml:trace>
  <inkml:trace contextRef="#ctx0" brushRef="#br0" timeOffset="54397.04">29245 14240 16 0,'-5'-20'31'0,"16"23"1"16,-11-3-15-16,0 0-3 15,-1 21-4-15,-5 0-3 16,2 9-3-16,-4 7-2 16,-2 4-1-16,0 2-2 0,-1 2 1 15,-1-4-2-15,0 0 1 16,2-7-1-16,-2-6 1 15,5-6-1 1,-1-8-1-16,6-1 0 0,2-13-2 16,0 0-2-16,0 0 0 15,18-8-1-15,-4-8 0 16,4-2 1-16,3-6 2 16,1-5 2-16,1-4 3 15,-2-3 2-15,-2 2 4 16,-4 5 1-16,-3 3 2 15,-6 6-1-15,-6 20 1 16,0 0-2-16,0 0 0 0,-17 29-2 16,6 4-2-16,-4 0-1 15,2 2-2 1,2 4 0-16,2-9-2 0,7-2 0 16,3-7-2-16,8-5-2 15,2-11-1-15,7-5-2 16,2-7-1-16,3-3 1 15,0-7-1-15,4-6 2 16,-2-7 0-16,1-3 3 16,-3-7 2-16,0-2 3 15,-3-7 1-15,-3 3 3 16,-5-1 0-16,-4 7 0 0,-4 10 0 16,-2 5 0-1,-4 13 0-15,2 12-1 16,-12 5-1-16,6 11 0 15,4 0-1-15,0 4 0 0,2-3 2 16,3-1 1-16,8-6 2 16,-11-10-1-16,25 1 2 15,-10-11-1-15,5-1 0 16,-6-7-1-16,5 1 0 16,-7-4-3-16,-2 2-1 15,-3-2-1-15,-5 2-1 16,-5 4-1-16,-7 3 0 15,-2 3 0-15,-9 6-4 16,0 4 0-16,-6 3-3 16,3 8-6-16,2 10-10 15,-10-11-5-15,23 20 0 16,-15-16 24-16</inkml:trace>
  <inkml:trace contextRef="#ctx0" brushRef="#br0" timeOffset="54854.65">29883 14370 1 0,'0'0'19'0,"0"0"9"15,-6 12-4-15,-3 4-9 16,-7 4-4-16,-6 1-2 15,0 3-3-15,-5 1-2 0,5 0-2 16,-1-4-1-16,6 0 0 16,2-8 0-16,8-2 0 15,7-11 0-15,0 0 0 16,16-8 0-16,2-8 2 16,5-1-1-16,4-4 1 15,2-3 1-15,3-4-2 16,-4 1 2-16,0 3-1 15,-8-3 0-15,-1 10 0 16,-7 3 0-16,-12 14-1 16,0 0 0-16,-6 17 0 15,-10 13-1-15,-3 10-1 16,-9 13-1-16,-4 6 0 0,-1 7-2 16,-3-1-2-16,3 4-3 15,-2-10-2-15,9 1-2 16,0-15-3-16,10-5-4 15,5-9-7-15,-6-19-6 16,22 8 2-16</inkml:trace>
  <inkml:trace contextRef="#ctx0" brushRef="#br0" timeOffset="55561.6">30102 14443 5 0,'11'-16'26'16,"10"28"-8"0,-21 4-3-16,1 6-6 15,-7 2-3-15,-3 1-3 16,4-5-3-16,2-7-3 0,3-13 0 16,2 12-1-16,-2-12 0 15,22-12 2-15,-6-4 1 16,6-5 4-16,0-1 1 15,-2-6 4-15,2 0-1 16,-3-1 2-16,-2 3 0 16,-5 5 0-16,-3 9-2 15,-9 12-1-15,0 0-2 16,0 0-1-16,-5 25-2 0,-1-7-1 16,1 5-1-16,2-5-2 15,3-3 1 1,3-2-1-16,-3-13 1 0,17 5-1 15,-3-8 2-15,4-4-1 16,0-1 2-16,3-3 0 16,-1-1 2-16,0-2-1 15,-2 2 1-15,-2-1 0 16,-4 4 1-16,-12 9-1 16,12-11 1-16,-12 11 0 15,0 0-1-15,-16 16-1 16,7-2 0-16,-5-1-1 0,3 2-1 15,3-3 0 1,8-12 0-16,-6 16 0 16,6-16 0-16,0 0 0 15,18-11 0-15,-6 3 1 0,0-1 0 16,1-2 1-16,-13 11-1 16,19-15 2-16,-19 15-1 15,0 0 1-15,0 0 1 16,9 10-1-16,-11 2 0 15,0 1-1-15,2 2 0 16,2-2-1-16,-2-13-1 16,18 20 0-16,-8-18-2 15,10 1-1-15,-4-7-2 0,9 0-2 16,-6-5-6 0,2-7-12-16,10 12-6 15,-22-18 1-15,18 19 10 16</inkml:trace>
  <inkml:trace contextRef="#ctx0" brushRef="#br0" timeOffset="55761.03">30833 13905 24 0,'-18'-37'29'0,"21"18"-5"16,-19 11-9-16,1 15-7 15,-5 6-3-15,-5 16-5 16,0 0-7-16,-2 5-8 16,13 13-12-16,-20-21-1 15,28 12 1-15</inkml:trace>
  <inkml:trace contextRef="#ctx0" brushRef="#br0" timeOffset="56575.26">30923 14381 7 0,'-16'9'34'16,"20"11"0"-16,-15-20 1 0,11 0-20 15,0 0-3-15,-10-12-5 16,10 12-2-16,7-28-3 16,2 6-2-16,1-4 0 15,4-6-1-15,7-4 3 16,2-3-1-16,5-5 1 15,3 3 1-15,-5 3-1 16,1 5 1-16,-6 7 1 16,-1 18-1-16,-20 8-1 0,11 17 0 15,-16 12-1-15,-6 11-2 16,-4 10 2-16,-4 4-3 16,-1 1-1-16,-1-5 1 15,5-2-2-15,1-9 1 16,8-7 1-16,5-11 1 15,9-11-2-15,9-8 3 16,7-7 0-16,7-10 0 16,9-5 1-16,1-9 0 15,5-4-1-15,3-1 1 16,-3-8 0-16,0 6 0 16,-8 1 0-16,-4 11 0 15,-13 1 1-15,-3 13 0 0,-17 10-1 16,0 0 1-1,-18 24-1-15,-3-2 0 16,-1 6-1-16,2-2 1 0,1 3-1 16,5-1 1-16,6-7-1 15,11-5 1-15,8-4-1 16,7-7 1-16,4-5 0 16,6-4-1-16,3-4 1 15,2-8 0-15,-4-1-1 16,1-8 0-16,-7 0 1 15,-1-4-1-15,-8-3 0 16,-7 1 1-16,-4-1-1 16,-5 2 1-16,-5 4-2 0,-6 2 1 15,0 5-2-15,-6-1-1 16,1 18-3 0,-13-5-4-16,8 16-8 15,-10 11-19-15,-12-8 1 0,11 17 0 16,-21-8 5-16</inkml:trace>
  <inkml:trace contextRef="#ctx0" brushRef="#br0" timeOffset="63204.14">18948 16229 22 0,'10'-5'34'0,"-10"5"-12"0,3-19-5 15,-3 19-2-15,0 0-4 16,-3 12-2 0,-3 0-3-16,0 8-2 15,-2 3-2-15,-2 9 1 0,-2 8-2 16,-3 2-2-16,2 4 2 15,-3 3-2-15,-2 1 2 16,2 3-3-16,2-11 3 16,1-4-4-16,3 2 1 15,0-12-1-15,8 2-3 16,-2-18 0-16,12 0-2 16,-8-12-2-16,18-6-4 15,-5-11-4-15,6-16-10 0,15 7 0 16,-15-27 10-1</inkml:trace>
  <inkml:trace contextRef="#ctx0" brushRef="#br0" timeOffset="63468">19152 16204 10 0,'19'-20'24'16,"-16"4"-2"-16,-3 16-4 0,0 0-4 15,4 27-2-15,-8 2-1 16,-8 5-2-16,4 12-4 15,-9 0 1-15,1 7-4 16,-4 4 1-16,1-5-2 0,-3 4 0 16,0-2-3-1,1-6 0-15,0-9 1 16,7-1-3-16,-3-11-1 16,7-1-2-16,-4-11-2 0,13-5-3 15,1-10-1-15,0 0-7 16,0 0-6-16,-11-17-5 15,23 17 26-15</inkml:trace>
  <inkml:trace contextRef="#ctx0" brushRef="#br0" timeOffset="64119.6">19919 16271 26 0,'-8'-30'32'0,"10"15"-12"0,-2 15-4 16,-8-14-5-1,5 26-3-15,-10 9-3 0,-1 12 0 16,-7 6-1 0,-2 10-4-16,-5 12 1 0,-4-2-2 15,0 6 0-15,-3-5-4 16,4 1 0-16,0-16-6 15,9-3-1-15,0-12-4 16,2-15-9-16,13 5-4 16,-10-31 7-16</inkml:trace>
  <inkml:trace contextRef="#ctx0" brushRef="#br0" timeOffset="65000.06">19565 16386 7 0,'11'-4'21'16,"-9"-9"-6"-16,12 22-4 16,-6 8-3-16,3 5-1 15,0 6-2-15,1 1 0 16,1 8-4-16,-4-4 1 16,1-4-1-16,-1-1 1 15,2-6-1-15,0-5 1 16,1-5 0-16,4-8 0 15,3-5 0-15,2-10 0 0,3 2 0 16,1-8 1 0,2 0-2-16,-4 0 1 15,-1 5-1-15,-4 1 1 16,-1 9-1-16,-17 2-1 0,17 18 0 16,-14-3-1-16,-2 6 0 15,0 5 0-15,0-4 0 16,2-2-1-16,-1 0 1 15,-2-20 0-15,16 7 0 16,-3-7 1-16,3-7 0 16,1-14 0-16,0 0 1 15,-1-3-1-15,-2 2 1 16,-5-2 0-16,-4 3 0 0,-6-3 0 16,-7 7 1-1,-6 1-2-15,-3 4 1 16,-2 4-1-16,-2 6 1 15,1 4-1-15,4 2-2 0,5 7 1 16,5 1 0-16,8 1 0 16,5 0-1-16,6-2 1 15,6-7-1-15,5-2 2 16,4-2 0-16,1-4 0 16,2-1 1-16,-1-3 0 15,0 0 0-15,-5 2 0 16,-2-1 1-16,-5 2-2 15,-3 3 0-15,-15 2 0 16,16 11-2-16,-13 2 2 16,-6 2-3-16,-2 5 1 15,-3-3-1-15,2 5 1 16,-4-6-1-16,4-2 0 0,6-14 1 16,-9 11-1-16,9-11 1 15,5-11 0-15,5-3 0 16,0 2 0-16,1 0 2 15,0-4 0-15,1 3 2 16,-4-1 0-16,-8 14-1 16,11-11 2-16,-11 11-1 15,0 0 0-15,-4 21-1 16,-1-5 1-16,1 0-1 16,2 2 0-16,2-2 0 15,2-4-1-15,-2-12-1 16,20 7-1-16,-6-14-1 15,9-4-3-15,-2 1-4 0,-4-23-14 16,15 25-4 0,-19-26 12-16,19 19 16 0</inkml:trace>
  <inkml:trace contextRef="#ctx0" brushRef="#br0" timeOffset="65205.93">20519 16014 1 0,'0'0'8'15,"-17"-16"21"-15,17 28 0 0,-9-2-19 16,-7 2-4-16,-1 11-7 16,-3 1-5-16,0 9-12 15,-14-12-11 1,22 22 1-16,-18-23 28 15</inkml:trace>
  <inkml:trace contextRef="#ctx0" brushRef="#br0" timeOffset="66403.76">21001 16366 31 0,'6'-22'24'16,"0"7"-3"-16,-1 5-3 0,-6-2-4 15,1 12-2 1,0 0-3-16,0 0-2 16,-24 16-2-16,12 5-1 15,-4-1 0-15,-4 15-4 0,0-2 1 16,-3 8-2-16,5 0 1 16,-3 1-1-16,9-1 1 15,2-8-3 1,7-8 1-16,7-8 1 0,11-2-1 15,2-15 0-15,10-8 0 16,2-8 0-16,4-3 1 16,4-6 0-16,-1 2 0 15,0-5 2-15,-2-4-1 16,-6 8 1-16,-3 2-1 16,-6 5 1-16,-5 4 0 15,-14 13 0-15,9-13 0 16,-9 13-1-16,-15 6 0 0,4 3 0 15,-5 3-1 1,2-1 0-16,-1 1 1 0,3-2-1 16,12-10 0-16,-16 12-1 15,16-12 2-15,0 0 0 16,11-8 0-16,-11 8 1 16,21-16-2-16,-10 11 2 15,2 0-2-15,-1 1 1 16,-12 4-1-16,15 14-2 15,-10 2 1-15,-5-5-1 16,0 7 0-16,-3-2-1 16,3 5 0-16,-3-9-1 15,5 0 0-15,-2-12 2 0,0 0-2 16,16 1 2 0,-4-7 0-16,4-5 1 15,-1-2 1-15,2-2 1 16,-3 2-1-16,2 0 3 0,-5 4-1 15,-11 9 1-15,15-6 0 16,-15 6-1-16,0 0 1 16,0 0 0-16,-4 18 0 15,4-18-1-15,-6 18 0 16,6-18-1-16,-2 20 2 16,2-20-1-16,6 9 0 15,-6-9-1-15,12 8 1 16,-12-8-1-16,21 0 0 0,-9-4-1 15,3-1-1-15,-2 0 0 16,3-2-4 0,0-4-2-16,0-2-5 0,4 3-7 15,-11-21-5-15,19 23-1 16,-18-26 26-16</inkml:trace>
  <inkml:trace contextRef="#ctx0" brushRef="#br0" timeOffset="66603.64">21640 15883 1 0,'-38'-1'3'15,"27"25"18"-15,-16-5-14 16,4 9-7-16,0 12-11 0,-12-18-9 15,24 26 20-15,-19-23 0 16</inkml:trace>
  <inkml:trace contextRef="#ctx0" brushRef="#br0" timeOffset="67552.62">22168 16174 1 0,'0'0'31'0,"-1"-24"1"16,1 24 1-16,0 0-21 16,-11-19-3-16,11 19-2 15,-30 7-3-15,6 3-1 0,-6 4-2 16,-2 7 0-16,-4 6-1 15,4 1 0-15,-2 5 1 16,7 0-1-16,10-4 0 16,7-4 0-16,9 3 1 15,8-7 0-15,9-7-1 16,3 0 1-16,7-4-1 16,0 1 1-16,-3-3-1 15,-1 1 0-15,-6-1-1 16,-8 5 0-16,-7-1 0 15,-7 0-2-15,-3 5-1 16,-8-5-1-16,1 5-1 16,-4-12 1-16,8 4 0 0,0-15 1 15,12 6 0 1,0-28 3-16,13 2-1 0,7-7 4 16,5-5 1-16,7 2 1 15,-1-1-1-15,5 12 2 16,-7 1-2-16,6 11 1 15,-13 8 0-15,0 10-1 16,-8 7 0-16,-4 8-2 16,-4-2 1-16,-4 6-1 15,0 1 0-15,-4-1-2 16,1-3 2-16,0 1-2 16,2-5 1-16,-1-6-1 0,3 1 2 15,-3-12-1-15,11 5 1 16,-11-5 1-16,19-9 1 15,-4 1 1 1,-3-8 0-16,5 0 0 0,-2-8-1 16,5 2 2-16,-2-10-3 15,1 5 1-15,-3-2-2 16,1 8 1-16,-2 1-3 16,-2 1 1-16,-2 8 0 15,-11 11-1-15,15-7 0 16,-15 7 0-16,11 4 0 15,-11-4-1-15,0 0 0 16,9 12 0-16,-9-12-1 16,7 10 0-16,-7-10-2 15,0 0-1-15,11 17-3 0,-11-17-6 16,0 0-9 0,14-5-10-16,-15-9-1 0,13 14 12 15</inkml:trace>
  <inkml:trace contextRef="#ctx0" brushRef="#br0" timeOffset="70407.35">23264 16243 1 0,'0'-22'23'0,"0"22"9"0,-6-16 3 16,6 16-19-16,-15-5-2 16,0 5-5-16,4 8-3 15,-7 5-2-15,5 4-2 16,-4 0 0-16,2 4-3 15,2 3 1-15,3-1-1 16,4 0 1-16,2-3-1 16,5-4 0-16,1-7-1 15,-2-9 1-15,13 0-1 0,2-8 0 16,0-14-1-16,9-3 0 16,0-7 0-1,7-9 0-15,1-6 1 0,5-6 0 16,0-5 1-16,-1-3 2 15,-3 2 0-15,-5-3 1 16,-5 8-1-16,-8 1 2 16,-5 13-1-16,-9 6 1 15,-5 14-1-15,-8 11 0 16,-1 17-1-16,-7 14 1 16,2 13-1-16,-4 12 0 15,2 9-1-15,2 2-1 16,1 6 1-16,5 3 0 0,2-8-1 15,5-4-1 1,4-9 0-16,3-5 1 16,2-8-1-16,5-8 1 15,0-5-1-15,6-8 0 0,0-7 1 16,5-7 0-16,1-7 0 16,6-1 1-16,-1-7-1 15,0-4 1-15,1-2 1 16,0-1 0-16,-4 3 1 15,-3-1-1-15,-3 9 1 16,-6-3 0-16,-11 16-1 16,12-11 1-16,-12 11-1 15,0 0-1-15,4 11 0 16,-4-11 0-16,-1 17-1 16,1-17 0-16,0 13 0 15,0-13 0-15,3 11 0 16,-3-11 0-16,0 0 1 0,0 0 0 15,0 0 0-15,0 0 0 16,0 0 0-16,0 0 0 16,0 0-1-16,9-11 1 15,-9 11 0-15,0 0-1 16,0 0 0-16,0 0 1 16,0 0-1-16,0 0 1 15,-1-10 0-15,1 10 0 16,0 0-1-16,0 0 1 15,0 0 0-15,0 0 0 16,0 0 0-16,0 0 0 16,0 0 0-16,0-12 0 15,0 12 0-15,0 0 0 0,0 0 0 16,0 0 0-16,0 0 0 16,0 0 0-16,0 0 0 15,-11-1-1-15,11 1 0 16,0 0 0-16,-11-4 0 15,11 4 0-15,0 0-1 16,-14 0 0-16,14 0-2 16,0 0-3-16,-16 0-4 15,16 0-9-15,0 0-10 16,-12-12-1-16,12 12 22 16</inkml:trace>
  <inkml:trace contextRef="#ctx0" brushRef="#br0" timeOffset="71060.97">23454 15861 1 0,'-7'-44'17'0,"14"21"15"16,-14-12 0-16,3 13-15 15,4 22-5-15,-11-20-2 16,11 20-3-16,-22 28-2 16,9 2-1-16,-7 11-2 0,1 12 0 15,-3 5-2-15,1 8 1 16,3 1-2-16,2-4 0 16,5-1 0-1,6-6 0-15,6-11 1 0,8-7-2 16,5-8 2-16,10-11-1 15,4-6 1-15,5-9 0 16,6-8 0-16,-2 0 0 16,4-9 0-16,-2-4 0 15,-1-6-1-15,-5 1 2 16,-4-2-2-16,-7 3 2 16,-6 0-1-16,-7 1 1 15,-4 4-1-15,-5 16 1 0,0 0-1 16,-18-5 0-16,3 18 0 15,2 4-1 1,-2 8 0-16,3-2-1 16,5 3 1-16,4-7-1 0,6 2 1 15,4-10-1-15,8 0 1 16,5-11 1-16,5-5 0 16,3-4 0-16,2-10 1 15,1 2 1-15,-3-6 0 16,0 1 0-16,-7-8-1 15,-3 6 2-15,-9-4-1 16,-5 7 0-16,-8 4-1 16,-7 7-1-16,-6 3 1 0,-8 2-2 15,2 9-3 1,-5-3-2-16,8 11-6 16,-5-7-6-16,4-5-14 15,17 12-2-15,4-12 0 0</inkml:trace>
  <inkml:trace contextRef="#ctx0" brushRef="#br0" timeOffset="71285.39">24084 15749 5 0,'-10'-24'30'16,"10"24"0"-16,-22-5-12 15,2 6-8-15,0 10-6 16,-5 6-2-16,0 0-5 16,-2 12-3-16,1-3-7 0,-2-10-15 15,18 24-1-15,-14-25 10 16,22 20 19-16</inkml:trace>
  <inkml:trace contextRef="#ctx0" brushRef="#br0" timeOffset="72659.42">24487 16061 1 0,'10'-29'32'15,"11"23"1"-15,-22-10 1 16,1 16-23-16,0 0-2 0,-28 24-3 16,8 9-2-16,-7-2-2 15,-3 9-1-15,-2 5-2 16,3-4 0-16,4-3-1 16,3-7 0-16,9-1 0 15,6-15 0-15,9-4 1 16,9-14-1-16,10-10 2 15,7-9 0-15,10-10-1 16,6-8 1-16,7-8 0 16,3-9 0-16,5-9-1 15,0-1 1-15,-2-7 0 16,-3-3 0-16,-10 7 1 16,-5 4 0-16,-10 6 0 0,-8 15 2 15,-14 12-1-15,-10 21 0 16,-14 16 0-16,-8 16-1 15,-7 18-1 1,-4 11 1-16,-6 13-1 0,0 9-1 16,1 2 0-16,6-5 1 15,6 1-1-15,6-8 0 16,8-5 0-16,6-8-1 16,9-10 1-16,5-9-1 15,6-8 1-15,5-9-1 16,5-4 1-16,2-6-1 15,4-9 2-15,-2-1 1 16,2-8-1-16,-1 0 2 0,-2 0-1 16,-4 7 1-16,-3-4-1 15,-5 9 1 1,-12 4-1-16,14 1 0 16,-14-1 0-16,-2 16-1 0,1-4-1 15,1-12 0-15,-2 24 0 16,2-24-1-16,6 10 0 15,-6-10 0-15,20-5 1 16,-4-2 0-16,4-7 1 16,1 3 2-16,1-3-1 15,0 5 1-15,-5-2 0 16,-2 4 0-16,-4 2 0 16,-11 5 0-16,11 5-1 0,-11-5-1 15,-4 19-1 1,-3-6-1-16,3 0-1 15,-3-2-1-15,5 4 1 16,2-15-1-16,1 12 0 0,-1-12 0 16,19-6 2-16,-6-2 0 15,6-4 1-15,2 0 2 16,2-1 0-16,1 2 1 16,-2-3 1-16,-3 6 0 15,-4 4 0-15,-2 4-1 16,-13 0 0-16,0 0-1 15,7 12-1-15,-7-12-1 0,-6 12-1 16,6-12-1 0,0 0 1-16,0 0-1 15,11 8 1-15,0-12 0 16,6-3 2-16,3 2 1 16,-1-4 1-16,2 6 0 0,-4-2 0 15,-1 2 1-15,-5 7-2 16,-11-4 0-16,10 11-2 15,-10-11 0-15,-1 17-2 16,1-17 1-16,-4 21-1 16,4-21-1-16,0 0 2 15,0 0 0-15,19 8 1 16,-6-11 1-16,0-6 2 16,4 1 0-16,-1-6 1 15,5 7 1-15,-4-2-1 16,1 2 0-16,-4 3 0 15,0 8-1-15,-14-4-1 0,17 9-2 16,-17-9-1-16,5 15-2 16,-6 3-3-16,1-18-6 15,-13 17-6-15,8-2-12 16,-17-18 0-16,13 19 20 16</inkml:trace>
  <inkml:trace contextRef="#ctx0" brushRef="#br0" timeOffset="72821.33">25143 16001 16 0,'-13'-41'23'16,"23"18"-9"-16,-3-4-8 0,9 7-9 16,6 12-13-1,-11-20-10-15,25 28 13 0,-18-26 13 16</inkml:trace>
  <inkml:trace contextRef="#ctx0" brushRef="#br0" timeOffset="72953.24">25495 15733 19 0,'38'-5'35'15,"-17"-3"-1"-15,-1 9-12 16,-4 11-10-16,-11 0-7 16,-2 5-5-16,-7 12-10 15,-8-3-15-15,-11-7-9 16,8 10 0-16,-14-21 11 15</inkml:trace>
  <inkml:trace contextRef="#ctx0" brushRef="#br0" timeOffset="73160.12">24450 15797 1 0,'-19'11'28'0,"1"-22"4"16,35 17 0-16,10-6-22 16,11-8-6-16,12 4-7 15,10-5-10-15,15 15-17 16,-9-18-3-16,23 14 6 0</inkml:trace>
  <inkml:trace contextRef="#ctx0" brushRef="#br0" timeOffset="73525.94">26142 15671 14 0,'7'37'31'0,"-14"-20"2"16,9 24 0-16,-2-3-29 15,-10 7-1-15,-3 1-2 16,-3 4 0-16,-3 1-1 15,0-4-1-15,1-8-3 16,5-6-1-16,-2-9-3 16,6-4-4-16,9-20-8 15,-18 3-8-15,18-3-3 0,-6-16 21 16</inkml:trace>
  <inkml:trace contextRef="#ctx0" brushRef="#br0" timeOffset="74381.1">25860 15759 12 0,'-22'-31'29'0,"21"19"-9"15,1 12-7 1,16-12-3-16,9 16-4 0,9-4-2 16,13 3-2-16,5-3 0 15,10-3-1-15,6-5-1 16,2 0 1-16,1-6 0 15,0-1 1-15,-11-1 1 16,-3 7 1-16,-13-2 1 16,-5 10-1-1,-16 5 0-15,-8 9-1 0,-15 10 0 0,-8 11-2 16,-7 9-1-16,-9 9-2 16,-1 6 0-16,-7-3-1 15,2 5 0 1,-2-10 1-16,6 0-1 0,-2-9-1 15,10-9 0-15,-3-13-2 16,11-2-3-16,10-17 0 16,0 0-1-16,0 0 0 15,0 0 0-15,8-26 2 16,5 4 2-16,4-11 4 16,1-8 3-16,4-8 4 15,2-6 2-15,2-6 2 16,0-2 0-16,3 2 2 0,-2-5-2 15,1 16 1-15,-2-3-3 16,1 20 0 0,-7 4-1-16,2 15-1 15,-7 8 0-15,-2 15-2 0,-6 6 0 16,-4 10-2-16,-9 8 0 16,-4 0-1-16,-3 3-1 15,-7 2-1-15,0-1 0 16,-4-8-1-16,4 0 1 15,1-11 0-15,6 1 0 16,3-10 1-16,10-9 1 16,-1 13 0-16,1-13 0 15,16 7 0-15,-3-1 0 0,1 1 1 16,2 5-2-16,-3 1 1 16,0 4-1-1,-3 2 0-15,-3-2-1 16,-4 0 0-16,-3 3-1 0,-5-6 1 15,-3 5-1-15,-5-6 1 16,-1-1 0-16,-3-3 1 16,0 1 0-16,1-1 1 15,1-4 0-15,4-1 0 16,11-4 1-16,-11 4 0 16,11-4 0-16,0 0 0 15,12-3 0-15,-12 3-1 16,17 4 0-16,-17-4-1 0,17 5-2 15,-17-5-3 1,14 7-6-16,-9 5-12 16,-5-12-7-16,0 0 3 0,0 0 28 15</inkml:trace>
  <inkml:trace contextRef="#ctx0" brushRef="#br0" timeOffset="75010.48">27373 15559 1 0,'0'-16'16'16,"13"20"15"-16,-15-15 2 16,2 11-19-16,0 0-1 15,-6 19-2-15,2 3-4 16,-11 3-1-16,1 8-3 15,-11 3-1-15,-4 6-2 16,-8 3 0-16,-4 3-2 16,-4 2 1-16,-4-7 1 0,-2-2-1 15,-1-4 0-15,6-8 0 16,2-4 1-16,9-8 0 16,4-2 0-16,9-10 0 15,5 3 1-15,17-8-1 16,0 0 1-16,0 0 0 15,12 0 0-15,2 0 0 16,3 3 0-16,-1-1-1 16,3 5 1-16,-3 1-1 15,1 5 1-15,-3 4-1 16,-1 3 0-16,-1 1 0 16,2 3 1-16,-2 2-1 15,0-2 0-15,-1 1 0 0,0-5 0 16,-2-2-1-16,-9-18-1 15,18 20-2-15,-18-20-5 16,13 9-4-16,-13-9-15 16,2-12-6-16,-2 12-1 15,6-10 22-15</inkml:trace>
  <inkml:trace contextRef="#ctx0" brushRef="#br0" timeOffset="78963.06">27919 15650 10 0,'0'-12'15'0,"0"12"0"15,8-12 0-15,-8 12-3 16,0 0 0-16,0 0-1 16,0 0-1-16,-4-13-1 15,4 13-1-15,0 0-1 16,-10 17-4-16,10-17 0 15,-16 29-2-15,4-7 0 16,-3 5-2-16,-3 6 0 16,-1-3 0-16,-2 7-1 15,-3-5 1-15,0 1 0 16,1-3 1-16,1-5-1 0,1 0 1 16,4-8-1-1,3-2 1-15,3-6 0 0,11-9 0 16,-11 13 0-1,11-13 0-15,0 0 0 0,13 8 1 16,1-6-1-16,4-1 0 16,1 1 1-16,8 0 0 15,1-6-1-15,5 3 1 16,3-2 0-16,0-1-1 16,0-3 1-16,-1 0-1 15,-1 0 0-15,-5 0-1 16,-2 2 0-16,-5 0 0 0,-7 3 0 15,-15 2-1 1,18-4 0-16,-18 4 0 16,0 0 0-16,0 0-1 15,0 0-1-15,0 0 0 0,0 0 0 16,-11 7-1-16,11-7-1 16,0 0-1-16,0 0-2 15,-13 4-3-15,13-4-5 16,0 0-5-16,-12-12-1 15,12 12 23-15</inkml:trace>
  <inkml:trace contextRef="#ctx0" brushRef="#br0" timeOffset="79377.93">27989 15586 4 0,'0'0'28'0,"-16"-6"-4"16,16 6-8-16,-15 9-2 15,6 4-3-15,2 12-3 16,-5 6-1-16,4 10-3 16,-3 5 0-16,2 8-1 15,-2 3-1-15,4 2-1 16,-2-8 1-16,2 0 0 15,0-9-1-15,2-5 1 16,-3-7-1-16,4-5 0 16,-2-5-1-16,1-7 0 15,0-1 0-15,5-12-1 0,-8 16 0 16,8-16-1-16,0 0 0 16,-8 12-1-16,8-12-1 15,0 0 0-15,-5 10-1 16,5-10-2-16,0 0-2 15,0 0-3-15,0 0-2 16,0 0-7-16,-9-13-8 16,20 18 9-16,-14-27 20 15</inkml:trace>
  <inkml:trace contextRef="#ctx0" brushRef="#br0" timeOffset="80270.39">28307 15996 1 0,'-13'-12'10'0,"13"12"21"16,5-23 0-1,3 6-16-15,7 4-2 16,-1-15-2-16,11 11-3 0,-4-11-1 15,8 8-1-15,-5-7-1 16,6 15 0-16,-8-4-2 16,3 11 0-16,-8 9-2 15,-3 5 0-15,-6 9-1 16,-5 5 0-16,-5 10-1 16,-5 0-1-16,0 1 0 15,-5-1 1-15,3-2-1 0,-2-5 0 16,7-9-1-1,4-17 1-15,5 12-1 16,-5-12 0-16,28-12 1 16,-7-7-1-16,10 0 1 15,-1-5-1-15,5 0 2 0,-2-2 0 16,-1 2 1-16,-4 4 0 16,-7 7 1-16,-4 2-1 15,-17 11 0-15,0 0 0 16,-1 22 0-16,-14-5-2 15,1 5 1-15,-6 2 0 16,4-2-1-16,-2-1 1 16,6-7-1-16,3-1 0 15,9-13 0-15,0 0 1 0,0 0 0 16,16-8-1 0,-1 0 1-16,2-8 0 15,0 6 1-15,1-8 1 0,-3 3-1 16,1 3 1-16,-4 0 0 15,-1 3 1-15,-11 9-1 16,8-12 1-16,-8 12-2 16,0 0 1-16,-2 17 0 15,-3-5-1-15,1 4 0 16,1 1 0-16,0 0 0 16,1 3-1-16,2-20 1 15,5 21 0-15,-5-21 0 16,17 14 0-16,-5-11 0 15,1-7-1-15,3-1-2 16,-1-3-2-16,3 4-3 16,-2-5-5-16,-4-7-10 0,15 20-7 15,-20-25 5-15,17 26 25 16</inkml:trace>
  <inkml:trace contextRef="#ctx0" brushRef="#br0" timeOffset="80765.08">29382 15424 14 0,'0'0'30'16,"-9"-14"2"-16,9 14-16 16,-2 22-7-16,-8 7-2 0,1 15-2 15,-6 10-1-15,-2 8-3 16,-3 9-1-16,-2-1-1 16,4 1-1-1,-3-6-1-15,8-9-1 0,1-11 0 16,9-9-1-16,4-11 0 15,7-9-2-15,4-13-1 16,6-9-2-16,5-4-2 16,-1-7-2-16,10-6 0 15,-5-10 2-15</inkml:trace>
  <inkml:trace contextRef="#ctx0" brushRef="#br0" timeOffset="81794.66">29515 15766 14 0,'12'-33'12'0,"0"14"1"16,-9 5-1-16,-3 14-1 15,0 0-2-15,-10 25-2 16,-1-1-2 0,-1 5-2-16,1 2-1 0,-1 4-1 15,2-8-1-15,4 1-1 16,3-12 0-16,8-4 0 16,-5-12 0-16,23-4 0 15,1-9 0-15,2-11 0 16,7-3 1-16,4-9 0 15,3 1 0-15,5-11 0 16,3-1 2-16,-3-5-1 0,-5 5 1 16,-4-6 0-16,-7 7 2 15,-7 4-1 1,-9 6 0-16,-13 10 1 16,-9 12-1-16,-10 12 0 0,-5 18-1 15,-11 11 0-15,-1 14-2 16,-3 9 1-16,3 7-1 15,-1 6-1-15,6-2 0 16,6-3 0-16,8-8 0 16,7-2 0-16,6-18 1 15,8-2-1-15,3-12 0 16,9-6 0-16,1-10-1 16,8-1 1-16,-2-10 0 0,6-3-1 15,-1-2 2 1,3-3-1-16,-4 1 0 15,-1-5 2-15,-2 9 0 16,-6-2 0-16,-5 13 0 0,-13 3 0 16,8 11-1-16,-13 9 0 15,-3 0 0-15,0 5-2 16,-3-4 0-16,6 3-1 16,1-10 0-16,9-2 1 15,-5-12-1-15,27 0 1 16,-3-8 0-16,5-3 1 15,3-3 1-15,0-3 0 16,2 0 0-16,-4-2 1 16,-2 5 0-16,-8 2 0 15,-4 8 1-15,-16 4-1 16,14 5 0-16,-16 10 0 16,-1-4 0-16,-2 7-1 0,1-5 0 15,1 5 0-15,3-4-1 16,0-14 1-16,9 14 0 15,5-14 1-15,-1-3-1 16,4-2 2-16,-1 0-1 16,1-7 0-16,-3 4-1 15,-1-1 2-15,-13 9-2 16,12-21 1-16,-12 21-1 16,-7-15 1-16,7 15-1 15,-22-13-1-15,9 10 2 16,-1-1-2-16,3 4 1 15,11 0 0-15,0 0 0 16,0 0-1-16,0 0 1 0,20-5 2 16,-2 4-1-16,3-3 1 15,2 3 1-15,-4-3-1 16,2 4 1 0,-3 0-1-16,0 2 1 0,-5 3-2 15,-1 1 1-15,-12-6-2 16,15 13-1-16,-10-1 1 15,-5-12-1-15,5 16-1 16,-5-16 1-16,0 0-1 16,4 12 1-16,-4-12-3 15,0 0-1-15,0 0-5 16,0 0-7-16,-3-19-12 16,10 31 1-16,-23-32 11 0</inkml:trace>
  <inkml:trace contextRef="#ctx0" brushRef="#br0" timeOffset="82048.39">30212 15457 1 0,'-5'-30'31'15,"24"22"1"-15,-13-8-1 16,11 12-18-1,8 13-3-15,-7-1-4 0,3 11-2 0,-4 1-3 16,-5 1-3-16,-5 5-2 16,-8-4-3-1,-4 6-2-15,-8-8-5 0,-3 0-7 16,5 9-10-16,-18-24 0 16,19 15 22-16</inkml:trace>
  <inkml:trace contextRef="#ctx0" brushRef="#br0" timeOffset="83036.14">31072 15631 1 0,'-2'-15'29'16,"21"16"6"-16,-25-11-4 15,6 10-14-15,0 0-4 16,-19 7-4-16,5 12-2 0,-19 7-3 16,1 6 0-16,-9 3-4 15,2 5 2-15,-5 5-2 16,3-7 0-16,10 0 0 15,5-9 0-15,11-8-2 16,15-21 1-16,-1 14-2 16,15-26-1-16,10-5 0 15,4-10-1-15,11-6 1 16,-1-6-2-16,8-6 2 16,-2-5 1-16,3-2 1 15,-5 1 1-15,1-6 2 16,-4 0 1-16,-9 3 0 15,-1 5 2-15,-11 6 0 0,-4 10 0 16,-10 9 0-16,-4 24-1 16,-12-4 0-16,-3 27 0 15,-9 12-1-15,-4 15-2 16,-4 6 0-16,-1 6-2 16,3 0 0-16,4-5-1 15,7-1 1-15,4-11-2 16,12-7 1-16,7-15 1 15,12-1-1-15,6-15 2 16,8-7 1-16,7-4 0 16,5-12-1-16,3-1 3 15,1-8-2-15,3 1 2 16,-5-9-1-16,-5 7 0 0,-9 1 1 16,-7 2-1-16,-12 3 0 15,-6 10 0-15,-5 10 0 16,-24-1 0-16,3 6-1 15,-2 7 1-15,3 5-1 16,5 3 0-16,6-2 0 16,8 2 0-16,7-2 1 15,10 1-1-15,3 2 1 16,6 0 0-16,-5 1 0 16,4 1 1-16,-12 1 0 15,-2 1 0-15,-10-3-1 16,-5-2 1-16,-6 1-2 0,-9 0 0 15,0-8-2-15,-7-6-3 16,7 2-2 0,-5-9-3-16,7 2-3 15,-1-9-3-15,6-7-7 16,13 14-3-16,-20-36-4 0,20 36 14 16</inkml:trace>
</inkml:ink>
</file>

<file path=ppt/ink/ink2.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72101" units="1/cm"/>
          <inkml:channelProperty channel="Y" name="resolution" value="1000.25494" units="1/cm"/>
          <inkml:channelProperty channel="F" name="resolution" value="0" units="1/dev"/>
          <inkml:channelProperty channel="T" name="resolution" value="1" units="1/dev"/>
        </inkml:channelProperties>
      </inkml:inkSource>
      <inkml:timestamp xml:id="ts0" timeString="2020-10-13T00:50:36.942"/>
    </inkml:context>
    <inkml:brush xml:id="br0">
      <inkml:brushProperty name="width" value="0.05292" units="cm"/>
      <inkml:brushProperty name="height" value="0.05292" units="cm"/>
      <inkml:brushProperty name="color" value="#FF0000"/>
    </inkml:brush>
  </inkml:definitions>
  <inkml:trace contextRef="#ctx0" brushRef="#br0">13403 12740 17 0,'35'-24'14'16,"-4"-6"-1"-16,6 1-2 15,-1 1-2-15,2-1-2 16,-3 7-1-16,-6-2-2 16,1 8 0-16,-11 3-1 15,-2 4 1-15,-17 9-1 16,17-8 0-16,-17 8 0 0,0 0-1 15,-12 13 1-15,-4 3-2 16,-6 2 1-16,-5 5-2 16,-8 7 0-1,-4-1 0-15,-3 4-1 0,1-5 1 16,3-1-1-16,6-7 1 16,7-1-1-16,5-9 0 15,9-3 1-15,11-7-1 16,0 0 1-16,9-16-1 15,8-1 1-15,4-3 1 16,6-2 0-16,3-2 0 16,2 1 0-16,-1 4 0 15,0 4 0-15,-7 2 1 0,-5 5-1 16,-5 4 0-16,-14 4 0 16,5 11 0-1,-13 4 0-15,-8 4 0 16,-7 2-1-16,-4 7 1 0,-5 1-2 15,0 1 1-15,3-5 0 16,3-4-1-16,6-5 1 16,5-9-2-16,15-7-2 15,2-15-5-15,9-19-21 16,25 9 1-16,-11-24-2 16,24 7 21-16</inkml:trace>
</inkml:ink>
</file>

<file path=ppt/ink/ink3.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72101" units="1/cm"/>
          <inkml:channelProperty channel="Y" name="resolution" value="1000.25494" units="1/cm"/>
          <inkml:channelProperty channel="F" name="resolution" value="0" units="1/dev"/>
          <inkml:channelProperty channel="T" name="resolution" value="1" units="1/dev"/>
        </inkml:channelProperties>
      </inkml:inkSource>
      <inkml:timestamp xml:id="ts0" timeString="2020-10-13T00:59:09.480"/>
    </inkml:context>
    <inkml:brush xml:id="br0">
      <inkml:brushProperty name="width" value="0.05292" units="cm"/>
      <inkml:brushProperty name="height" value="0.05292" units="cm"/>
      <inkml:brushProperty name="color" value="#FF0000"/>
    </inkml:brush>
  </inkml:definitions>
  <inkml:trace contextRef="#ctx0" brushRef="#br0">6040 4562 8 0,'-12'0'9'16,"12"0"-2"-16,0 0 0 0,0 0-2 15,0 0 0-15,0 0-1 16,0 0-1-16,0 0 0 16,0 0 0-16,0 0 0 15,0 0 0-15,0 0 0 16,0 0-1-16,0 0 1 16,0 0-1-16,0 0 0 15,0 0 0-15,0 0 0 16,0 0 1-16,0 0-2 15,0 0 1-15,0 0-1 16,11 9 1-16,-11-9-1 16,11 8 0-16,-11-8 0 15,16 11 0-15,-16-11 1 0,20 10-1 16,-9-6 1-16,3 1 0 16,-1-3 0-16,4-1 0 15,-2 1 0-15,3 0 0 16,-2-2 0-16,4 0-1 15,-4 0 0-15,-2 1 0 16,2-1 1-16,-1 4-1 16,-1-4 0-16,1 3-1 15,2 1 1-15,-1-3 0 16,3-1 0-16,2 4 0 16,2-8-1-16,3 4 1 15,1-1 0-15,3-3 0 16,1 0 0-16,-1 0 1 0,0 0-1 15,1 3 0-15,-4-3 0 16,0 1 0-16,-4 3 0 16,0 0 0-16,-2 1-1 15,-1 1 0-15,-1 0 0 16,-1 1 0-16,1-3 1 16,-2 4-1-16,0-3 0 15,-2 3-1-15,-1-3 2 16,2 1-1-16,-3-2 0 15,2 0 0-15,-3 4 1 16,3 0-2-16,-2-3 2 16,4-2-1-16,1 1 0 0,0 0 0 15,3-4 0-15,-2 4 1 16,4-4-1-16,-1 4 0 16,-1-2 0-1,2 2 0-15,0-2 0 0,0-2 1 16,3 4 0-16,2-4-1 15,3 1 0-15,3-1 1 16,2-1-1-16,2-2 1 16,0 2 0-16,1 0 0 15,-2 1-1-15,-2 1 0 16,-6 2 1-16,-3-3-1 16,-4 4 0-16,-6-4 1 15,-3 4-1-15,-13 0 0 0,15 0-1 16,-15 0 1-16,0 0 0 15,0 0 0 1,0 0-1-16,0 0 1 16,0 0 0-16,0 0-1 0,11 9 1 15,-11-9-1-15,0 0 0 16,0 0-1-16,0 0-1 16,0 0-3-16,0 0-4 15,0 0-11-15,0 0-10 16,0 0-1-16,0 0 3 15</inkml:trace>
  <inkml:trace contextRef="#ctx0" brushRef="#br0" timeOffset="3828.3">18484 7455 7 0,'-11'10'9'15,"11"-10"-2"-15,0 0-1 16,-16 13-2-16,16-13-2 15,0 0 0-15,0 0 0 16,0 0 1-16,0 0 1 16,0 0 0-16,0 0 1 15,12-9 0-15,4-7 1 16,4-2-1-16,4-14 0 16,10-2 0-16,3-11-1 15,7-3-1-15,-3-3-1 16,2 1 0-16,-3 1 0 15,2 8-1-15,-5 3 1 0,-7 10-1 16,-6 6-1-16,-6 6 1 16,-5 8 0-1,-13 8-1-15,11 8 0 0,-17 9 0 16,-3 6 0-16,-6 3 0 16,-2 7 0-16,-3 1 0 15,-5 6 0-15,-3-2-1 16,0-1 0-16,2-8 1 15,0-1 0-15,5-6-1 16,3-5 1-16,4-6-1 16,14-11 0-16,-11 6 1 15,11-6-1-15,12-17 1 16,3 4-1-16,1-3 0 0,2 2 1 16,-1 0 0-16,-1 1 0 15,-3 7 1-15,-13 6-1 16,15 5 0-1,-15 7-1-15,-5 2 1 0,-3 5-2 16,-1 1-1-16,-1 2-2 16,-1-3-1-16,2-4-4 15,1-1-5-15,8-14-7 16,-5 10-6-16,-4-23 28 16</inkml:trace>
</inkml:ink>
</file>

<file path=ppt/ink/ink4.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72101" units="1/cm"/>
          <inkml:channelProperty channel="Y" name="resolution" value="1000.25494" units="1/cm"/>
          <inkml:channelProperty channel="F" name="resolution" value="0" units="1/dev"/>
          <inkml:channelProperty channel="T" name="resolution" value="1" units="1/dev"/>
        </inkml:channelProperties>
      </inkml:inkSource>
      <inkml:timestamp xml:id="ts0" timeString="2020-10-13T01:17:22.220"/>
    </inkml:context>
    <inkml:brush xml:id="br0">
      <inkml:brushProperty name="width" value="0.05292" units="cm"/>
      <inkml:brushProperty name="height" value="0.05292" units="cm"/>
      <inkml:brushProperty name="color" value="#FF0000"/>
    </inkml:brush>
  </inkml:definitions>
  <inkml:trace contextRef="#ctx0" brushRef="#br0">5109 14150 10 0,'0'0'11'0,"0"0"-2"16,0 0 0-16,0 0 0 16,0 0-1-16,-1 12 0 0,1-12 0 15,0 0 0 1,0 0-1-16,13 8 0 0,-13-8-1 15,16 5-1 1,-2 0 0-16,-1-2 0 0,5 1-1 16,3-3-1-16,5 3 1 15,2-4-2-15,2 2 0 16,2-4 0-16,1 2 0 16,-1-2 0-16,1 2 0 15,-4 0 1-15,1 0-1 16,-1 0 0-16,-3 0 0 15,1 0 0-15,1 2-1 16,-2 0 1-16,0-1-1 16,0 1 0-16,1 4 0 15,-1-5-1-15,1 3 1 16,-2-1-1-16,2 2 1 16,-1-4-1-16,1 3 0 0,-3-2 1 15,0 3-1-15,-2-1 0 16,2 0 1-16,-4 0-1 15,1 1 0-15,2 3-1 16,0 0 1-16,2-3-1 16,0 2 1-16,2-2 0 15,1 0 0-15,2-2 0 16,1 0 0-16,0-2 0 16,-1 1 1-16,3-4-1 15,0 2 1-15,0-1-1 16,-1-1 1-16,0 4-1 15,0-5 1-15,0 0-1 16,2 2 1-16,1-2-1 0,1 2 0 16,-1 1 0-16,3 0 0 15,3 0 0-15,0 0 0 16,2 1 0-16,-1 2 1 16,1-3-1-16,1 1 0 15,0 2 0-15,2-2 0 16,1-1 0-16,2 3 0 15,1-3 0-15,1 2 0 16,2 0 0-16,2 3 0 16,1-1 0-16,2-1 0 15,3-2 0-15,0 3 0 16,0 0 0-16,1 1 0 16,1-3 1-16,1-1-1 0,1-1 0 15,-2 0 1-15,-2 4-1 16,0-4 0-1,-2-4 0-15,-3 1 0 0,-5-2 1 16,-1 0-1-16,-1-2 0 16,-2-2 0-16,-3 4 1 15,-1-5-1-15,1 2 0 16,-1-1 0-16,0 0 0 16,1 0 0-16,2 1 0 15,1-5 0-15,3-2 0 16,0 2 0-16,1-2 0 15,-1-3 0-15,-2 1 0 16,-4 0-1-16,-3-2 2 0,-4-2 0 16,-5-3-2-16,-2 2 1 15,-3-4-1-15,0-1 2 16,-2 1-2-16,0-2 1 16,-1-2 0-16,1 1 0 15,-2 1 0-15,-1-1 0 16,-4 0 1-16,-2 1-1 15,-5-2 1-15,-4 2 0 16,-7-1-1-16,-2 2 1 16,-4-4 0-16,-4 1-1 15,-3 1 1-15,0 1-1 16,-1-2 0-16,-1-1 1 0,0 1-1 16,0 0 0-1,-2 1 0-15,-3 1 1 16,-2-1-2-16,-2 0 2 0,-2-1-2 15,-3 4 1-15,-3 2-1 16,-3 0 1-16,-3 1-1 16,-2 5 1-16,-2-2 0 15,-1 4-1-15,1 3 1 16,-3-1 0-16,2 2 0 16,0 1 0-16,0 2 0 15,3 1 0-15,-1 0 0 16,-2-1 0-16,-3 4 0 15,-1-2 0-15,-2 0-1 0,-2 3 2 16,-2-1-2-16,-6 0 1 16,0 2 0-1,0-1 0-15,0 3 0 16,-1-3-1-16,1 0 1 0,1 3 0 16,2-1 0-16,1 2 0 15,3-1-1-15,2 2 1 16,1-2 0-16,4 1 0 15,1 0 1-15,1-3-2 16,2 2 1-16,2-3 0 16,1 3 0-16,-2 1 0 15,2-4 0-15,-1 1 0 16,2 1 0-16,-1-1 0 16,2 0 1-16,0 1-1 15,2-2 0-15,4 1-1 16,-2-2 2-16,3 1-2 15,-2 4 1-15,2-4 1 0,0 0-1 16,1 1 0-16,-1 2 0 16,0 0 0-16,-1 1 1 15,-1 0-1-15,-3 1 0 16,0-1 0-16,-3 4 0 16,-3 0-1-16,0-2 1 15,-3 0 0-15,2 2 0 16,-3-1 0-16,1-1 0 15,1-1 1-15,1 1-1 16,3 2 0-16,0-3 0 16,3 6 0-16,0-5 0 15,0 1 0-15,1-3 0 16,3 2 1-16,0 0-1 0,-1-6 1 16,1 4-1-1,-1-5 1-15,-1-1 0 0,0 4-1 16,-2-4 0-16,-3 0 1 15,-1-2-1-15,-1 0 0 16,-1-1 1-16,1 2-1 16,1-1 0-16,1 0 0 15,0 2 0-15,5 3 0 16,0-2 0-16,3 5 0 16,-1 0 0-16,2 3 0 15,0 0 1-15,2 0-1 16,0 1 0-16,3 0 0 15,-1 1 1-15,2 3-1 0,-1-1 1 16,2 1-1-16,0 0 0 16,-2 1 0-16,-1 1-1 15,-2 0 1 1,0 4 0-16,-1-3 1 0,3 2-1 16,-1-1 0-16,1 4 0 15,1-2 0-15,2-1 0 16,3-1 0-16,2 3 0 15,1-3 0-15,3-1 0 16,2 0 0-16,1 1 0 16,1 0 0-16,3 5 0 15,2-1 0-15,1-1 1 0,2 0-1 16,-2 2 0-16,2-2 0 16,0 3 0-16,1-1-1 15,0-4 1-15,-2 3 0 16,2 0 0-16,0 0-1 15,2-1 1-15,0 0 0 16,2 2 0-16,1-2 1 16,-2 2-2-16,2 0 2 15,-1-1-1-15,0 1 0 16,-2 0 0-16,0 0 0 16,0 1 0-16,-2-1 0 15,0 1 0-15,-2-2 0 16,2 1 0-16,-1 2 0 0,0-2 0 15,1 0 0-15,0 3 0 16,0-3 0-16,2 4 0 16,1 0 0-1,1 2 0-15,-1-1 0 0,3 0 0 16,-1 1 0-16,2-2 1 16,-2 0-1-16,3-3 0 15,-1 0 0-15,0-1 0 16,1-1 0-16,-1 1 0 15,3-1 0-15,-1-3 1 16,2 4-1-16,2-1 0 16,-1 1 0-16,1-1 0 15,3 1 0-15,1-3 1 0,2 1-1 16,1-2 0 0,5-1 0-16,-5 0 0 15,4 0 1-15,-1 0-1 16,0-2 0-16,-2 2 1 0,-2-1-1 15,-2-1 0-15,-1-1 0 16,0-2 0-16,-4 0 0 16,2-2 0-16,-3 0-1 15,0-1 0-15,-11-4-1 16,20 3-3-16,-20-3-3 16,22-3-9-16,-5 1-20 15,-6-17 0-15,13 2 0 16,-7-20 0-16</inkml:trace>
</inkml:ink>
</file>

<file path=ppt/ink/ink5.xml><?xml version="1.0" encoding="utf-8"?>
<inkml:ink xmlns:inkml="http://www.w3.org/2003/InkML">
  <inkml:definitions>
    <inkml:context xml:id="ctx0">
      <inkml:inkSource xml:id="inkSrc0">
        <inkml:traceFormat>
          <inkml:channel name="X" type="integer" max="2732" units="cm"/>
          <inkml:channel name="Y" type="integer" max="768" units="cm"/>
        </inkml:traceFormat>
        <inkml:channelProperties>
          <inkml:channelProperty channel="X" name="resolution" value="98.62816" units="1/cm"/>
          <inkml:channelProperty channel="Y" name="resolution" value="49.23077" units="1/cm"/>
        </inkml:channelProperties>
      </inkml:inkSource>
      <inkml:timestamp xml:id="ts0" timeString="2017-09-12T00:49:01.656"/>
    </inkml:context>
    <inkml:brush xml:id="br0">
      <inkml:brushProperty name="width" value="0.05292" units="cm"/>
      <inkml:brushProperty name="height" value="0.05292" units="cm"/>
      <inkml:brushProperty name="color" value="#FF0000"/>
    </inkml:brush>
  </inkml:definitions>
  <inkml:trace contextRef="#ctx0" brushRef="#br0">20248 10456,'-207'0,"155"0,1 0,-105 0,104 0,-51 0,51 0,0 0,-103 0,103 0,0 0,-51 0,-1 0,53 0,-1 0,0 0,-52 0,1 0,51 0,-52 0,53 52,-1-52,0 52,0-52,1 0,-1 103,0-103,0 0,-155 0,155 0,0 0,52 52,-103-52,51 0,52 104,-52-104,1 0,51 52,-104-1,0-51,53 0,-1 52,0-52,52 52,-52 0,-51 51,103 1,0-53,0 1,0 52,0-53,0 1,0 52,0-52,0 51,0 104,0-155,0 0,0 51,103 1,-51-52,0-1,103 1,-103-52,103 0,-51 0,-1 0,1 104,51-104,-103 0,0 0,0 51,0-51,51 52,1-52,-53 0,1 0,0 0,52 52,-53-52,53 0,-52 0,0 0,51 0,-51 0,0 0,-1 0,1 0,0 0,0 0,51 0,-51 0,0 0,0 0,-1 0,1 0,0 0,0 0,0 0,-1 0,1 0,52-52,-52 52,-1 0,1-52,0 52,0-51,51 51,1-52,-104 0,155 52,-103 0,0 0,0-52,-1 52,1-51,0-1,-52 0,52 0,-1 52,1-52,0 1,-52-1,104 0,-104-51,51-1,-51-51,0 103,0 0,0 0,0 1,0-1,0 0,0-103,0 103,0 0,0 1,0-1,-51 52,-1-155,-52-1,52 156,-51 0,-1-52,1 52,51-51,-52 51,53 0,-1 0,-52-104,52 104,-103-52,103 52</inkml:trace>
</inkml:ink>
</file>

<file path=ppt/ink/ink6.xml><?xml version="1.0" encoding="utf-8"?>
<inkml:ink xmlns:inkml="http://www.w3.org/2003/InkML">
  <inkml:definitions>
    <inkml:context xml:id="ctx0">
      <inkml:inkSource xml:id="inkSrc0">
        <inkml:traceFormat>
          <inkml:channel name="X" type="integer" max="2732" units="cm"/>
          <inkml:channel name="Y" type="integer" max="768" units="cm"/>
        </inkml:traceFormat>
        <inkml:channelProperties>
          <inkml:channelProperty channel="X" name="resolution" value="98.62816" units="1/cm"/>
          <inkml:channelProperty channel="Y" name="resolution" value="49.23077" units="1/cm"/>
        </inkml:channelProperties>
      </inkml:inkSource>
      <inkml:timestamp xml:id="ts0" timeString="2017-09-12T01:00:38.401"/>
    </inkml:context>
    <inkml:brush xml:id="br0">
      <inkml:brushProperty name="width" value="0.05292" units="cm"/>
      <inkml:brushProperty name="height" value="0.05292" units="cm"/>
      <inkml:brushProperty name="color" value="#FF0000"/>
    </inkml:brush>
  </inkml:definitions>
  <inkml:trace contextRef="#ctx0" brushRef="#br0">15743 7454,'-52'-52,"1"0,-1-103,0 155,0-52,0 52,52-51,-103 51,51 0,-103-52,103 52,0 0,0 0,1 0,-1 0,0 0,-52 0,53 0,-53 0,-51 0,103 0,-103 0,155 52,-52-1,-52-51,104 52,-52 0,1-52,-1 0,-52 52,53-52,51 51,-104 53,52-52,0-1,52 1,-51 0,-53 0,52 51,52 1,0-52,0-1,0 1,0 52,0-53,0 53,0 0,0-1,0 104,0-155,52 103,0 0,51-51,-103-52,52 0,0 51,0 1,51-104,-51 51,0 1,0 52,-1-53,53 1,-52-52,0 0,51 104,-51-104,52 51,-53-51,1 0,0 0,0 0,51 0,-51 0,0 0,51 0,53 0,-1-51,-103 51,-52-104,155 104,-51-52,-104 1,52 51,-1 0,1 0,52-52,-53 52,1 0,0-52,0 0,0 52,-1-103,1 103,-52-52,52-51,0 103,-52-52,0-207,0 155,0 1,0-104,0 103,0-51,0 103,0 0,0 1,0-1,-52-52,52 1,-104-1,104 53,-51-1,-1 52,0-156,0 156,-51-51,103-1,0 0,-52 52,0-52,0 52,-51-51,-53-105</inkml:trace>
</inkml:ink>
</file>

<file path=ppt/ink/ink7.xml><?xml version="1.0" encoding="utf-8"?>
<inkml:ink xmlns:inkml="http://www.w3.org/2003/InkML">
  <inkml:definitions>
    <inkml:context xml:id="ctx0">
      <inkml:inkSource xml:id="inkSrc0">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0" timeString="2022-05-10T02:45:54.888"/>
    </inkml:context>
    <inkml:brush xml:id="br0">
      <inkml:brushProperty name="width" value="0.05292" units="cm"/>
      <inkml:brushProperty name="height" value="0.05292" units="cm"/>
      <inkml:brushProperty name="color" value="#FF0000"/>
    </inkml:brush>
  </inkml:definitions>
  <inkml:trace contextRef="#ctx0" brushRef="#br0">5767 16454 12 0,'-14'-18'16'0,"14"18"-1"16,0 0 1-16,0 0-3 15,0 0 0-15,0 0-2 16,0 0-2-16,-20-2-1 15,20 2-1-15,0 0-2 16,0 0 0-16,-18 16-1 0,18-16 0 16,0 0 0-16,-21 24 0 15,21-24-1-15,-30 33 0 16,10-11-1-16,6 3 0 16,-5 3 0-16,1 5-1 15,-2 2 0-15,4 3-1 16,-3-3 2-16,5 0-2 15,-4-7 1-15,4 1-2 16,2-3 2-16,-1-5-2 16,13-21 2-16,-18 32-1 15,18-32 0-15,-16 17-1 16,16-17 1-16,0 0 1 16,0 0-1-16,0 0 0 0,0 0 0 15,-18 14 0-15,18-14-2 16,0 0 1-16,0 0-2 15,0 0-1 1,0 0-2-16,0 0-3 0,0 0-4 16,0 0-6-16,0 0-6 15,28-10-4-15,-28-13-2 16,29 23 11-16</inkml:trace>
  <inkml:trace contextRef="#ctx0" brushRef="#br0" timeOffset="658.59">5834 16517 18 0,'0'0'16'0,"6"-28"-1"16,-6 28-4-16,0 0-2 16,0 0-3-16,0 0 0 15,0 0-2-15,0 0 0 16,0 0 0-16,19-13 0 16,-19 13-1-16,0 0 1 0,20-14-1 15,-20 14-1-15,0 0-1 16,26-20 0-1,-26 20 0-15,0 0-1 16,22-19 1-16,-22 19-1 0,0 0 1 16,0 0 0-16,0 0 0 15,17-14 0-15,-17 14 2 16,0 0-1-16,0 0 1 16,0 0-1-16,0 0 0 15,-6 23 1-15,6-23-1 16,-11 26 0-16,11-26-1 15,-20 35 0-15,4-11 1 0,-2 3-1 16,-3 3 1-16,1 3-1 16,-6-2 0-1,0 7 0-15,1-7 0 16,-1 6-1-16,0-9 1 16,5 1 0-16,1-1-1 0,0-7 0 15,6-1 1-15,14-20-1 16,-25 33 0-16,25-33 0 15,-18 26 0-15,18-26-1 16,0 0 1-16,-14 20-1 16,14-20 1-16,-6 17-1 15,6-17-1-15,0 0-1 16,0 0-1-16,0 0-4 16,0 20-11-16,20-4-12 15,-20-16-2-15,0 0 2 16</inkml:trace>
</inkml:ink>
</file>

<file path=ppt/ink/ink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9.09747" units="1/cm"/>
          <inkml:channelProperty channel="Y" name="resolution" value="49.23077" units="1/cm"/>
          <inkml:channelProperty channel="T" name="resolution" value="1" units="1/dev"/>
        </inkml:channelProperties>
      </inkml:inkSource>
      <inkml:timestamp xml:id="ts0" timeString="2022-05-10T03:20:56.651"/>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1" timeString="2022-05-10T03:30:19.205"/>
    </inkml:context>
  </inkml:definitions>
  <inkml:trace contextRef="#ctx0" brushRef="#br0">8346 16643 0,'40'0'344,"1"0"-329,-1 0 1,0 0 0,0 0-1,0 0 1,0 0 0,0 0-16,0 0 15,1 0-15,39 0 16,-40 0-1,0-40-15,0 40 16,0 0-16,0 0 16,1 0-1,-1-40 17,40 40-17,-40 0 1,40 0-1,-40 0-15,41 0 16,-41 0 0,40 0-1,-40 0 1,0 0-16,0 0 16,41 0-16,-41 0 15,0 0-15,40 0 16,-40 40-16,41 0 15,-1-40-15,-40 0 16,0 40-16,40-40 16,1 0-16,-1 0 15,-40 0-15,40 0 16,-40 0-16,81 0 16,-41 0-16,0 0 15,1 40-15,-41-40 16,40 0-16,-40 0 15,0 0-15,0 0 16,41 0-16,-41 0 16,0 0-16,80 0 15,-40 0-15,41 0 16,-1 0-16,-40 0 16,1 0-16,-1 0 15,-40 0-15,40 0 16,1 0-16,-41 0 15,0 0-15,40 0 16,-40 40-16,81-40 16,39 41-16,1-41 15,-81 0-15,80 0 16,-39 40-16,39-40 16,-120 0-16,41 0 15,-41 40-15,40-40 16,-40 0-16,40 0 15,-40 0-15,41 0 16,-41 0-16,0 0 16,40 0-16,0 0 15,41 0-15,-1 0 16,1 0-16,-1 0 16,-80-40-16,40-41 15,1 41-15,-1-40 16,-40 40-16,40 0 15,-40 40-15,1-80 16,39 80-16,-40-81 16,40 41-16,-40 0 15,0 0-15,41 40 16,-41-40-16,40 0 16,0 40-16,-40 0 15,41 0-15,39 0 16,81 0-16,-41 0 15,-80 0-15,41 0 16,-81 0-16,0 0 16,0 0-16,0 0 15,0 0-15,1 0 16,-1 0-16,0 0 16,0 0-16,0 0 15,0 40-15,40 0 16,1 0-1,-41 0-15,0-40 16,40 40-16,-40 1 16,0-41-16,41 40 15,-41-40 1,40 40 0,-40-40-16,0 40 15,41-40-15,-1 0 16,-40 0-16,0 0 15,40 0-15,-40 0 16,1 0-16,-1 0 16,40 0-16,-40 0 15,40 0 1,-39-40-16,-1 40 16,0 0-16,0 0 15,0 0 1,0 0-1,-40-40-15,40 40 16,0 0 0,1 0-1,-1 0 17,40 0-17,-40-40 1,0 40-1,0 0-15,0 0 16,1 0-16,-1 0 16,-40-41-16,40 41 15,0 0-15,0 0 16,0 0 0,0 0 30,0 0 1,1 0 31,-1 0-46,0 0-17,0 41 1,0-41-16,40 0 16,-40 0-16,1 40 15,39 0-15,-40-40 16,0 0 15,-40 40 32,40-40-32,0 40-16,-40 0 1,40 0 31,-40 0-16</inkml:trace>
  <inkml:trace contextRef="#ctx0" brushRef="#br0" timeOffset="2306.58">20384 16643 0,'40'0'125,"0"-40"-110,1 40-15,39 0 16,-40-40-16,0 0 15,40 0-15,41 0 16,-41-1-16,40 1 16,-80 40-16,81-40 15,-81 40-15,0-40 16,0 40-16,40 0 16,-39 0-16,-1 0 15,40-40-15,-40 40 16,0 0-16,40-40 15,-39 40-15,-1 0 16,40 0-16,-40-40 16,40 0-1,-39 40-15,-1 0 16,0 0-16,0 0 16,0 0-16,0 0 15,0 0 1,0 0-16,1 0 15,-1 0-15,0 0 16,0 0 0,0 0 15,0 0 0,0 0-31,0 0 16,1 0 15,-1 0 0,0 0-31,0 0 94</inkml:trace>
  <inkml:trace contextRef="#ctx0" brushRef="#br0" timeOffset="-106277.56">25199 13555 0</inkml:trace>
  <inkml:trace contextRef="#ctx0" brushRef="#br0" timeOffset="112098.1">7905 7499 0,'0'80'78,"-40"-40"-78,40 1 15,0 39-15,0-40 16,0 0-16,0 0 16,0 0-1,-40 40-15,40-40 16,-40 1-16,40 39 15,0-40-15,-41 0 16,41 40-16,-40-80 16,40 40-16,0 0 31,0 1-31,0-1 31</inkml:trace>
  <inkml:trace contextRef="#ctx0" brushRef="#br0" timeOffset="113209.42">8065 7539 0,'0'0'16,"0"40"-16,0 0 0,0 41 16,0-41-16,0 0 15,-40 40 1,40-40-16,0 0 0,0 0 16,0 0-16,0 1 15,0 39 1,0-40-1,-40 0 1,40 0 0,0 0-16,0 0 15,-40-40-15,40 40 16,0 1-16,0-1 16,0 0 15,-40-40-16,40 40 32</inkml:trace>
  <inkml:trace contextRef="#ctx1" brushRef="#br0">7396 7695 9 0,'0'0'15'16,"-26"8"-3"-16,26-8-1 15,-20 4 0-15,20-4-4 16,0 0 0-16,-20 0-1 16,20 0-1-16,0 0-1 15,0 0 1-15,0 0-2 16,0 0-1-16,0 0 1 16,20-4-2-16,-20 4 0 15,38-10 0-15,-11 2 1 16,11-2-1-16,1-3 1 15,9-1-1-15,-1-4 1 0,8-1 0 16,-1-3-2-16,5 0 1 16,2-3 0-16,4-3-1 15,1 1 1 1,5-3 0-16,0 5 0 0,2-4-1 16,-2 1 2-16,-4 5-1 15,4-7 0-15,0-1 1 16,0 5-1-16,0 3 0 15,-6-7 1-15,-1 5 0 16,-1-5-1-16,0 5 1 16,-14 1 0-16,3 10-1 15,-7-7 0-15,1 3 1 16,-7 2-1-16,1 7-1 0,-1-3 0 16,-1 4 1-16,-5-4-1 15,5 2 1 1,-9 1-1-16,9-5 1 15,-5 2-1-15,5 2 1 0,-3-5 0 16,3-1 1-16,1 0-1 16,1 4-1-16,-3-1 1 15,-1 3 0-15,1-6-1 16,1 0 1-16,-3 5-1 16,3-1 0-16,-4 0 1 15,-1 0-1-15,5-3 0 16,-5 5 0-16,-5 0 0 15,3-8 0-15,-5 9 0 0,-4 3-2 16,-4 0 2 0,-18 6-1-16,25-2 1 15,-25 2-1-15,0 0 0 16,0 0 0-16,0 0-1 0,0 0 1 16,0 0-3-16,0 0-1 15,-6 23-4-15,6-23-4 16,-19 6-11-16,13 12-8 15,-16-24-1-15,22 6 11 16</inkml:trace>
  <inkml:trace contextRef="#ctx1" brushRef="#br0" timeOffset="684.58">9613 6486 7 0,'8'18'18'0,"-8"-18"-2"0,0 0-3 15,0 0-3-15,0 0-3 16,0 0 0-16,0 0-3 15,0 0 0-15,0 0-1 16,0 0-1-16,26 11 1 16,-7-3 0-16,5-4 0 15,6 4 0-15,5 2-1 0,5-4 0 16,1 0 0-16,5 3 0 16,-1-5 0-16,-2 2-1 15,-3-4-1-15,1 2 1 16,-9-2 1-16,3 0-2 15,-5 2 2-15,-2-6-2 16,-5 2-1-16,-3-2 1 16,-20 2 1-16,28 0-2 15,-28 0 2-15,0 0-1 16,18 2 0-16,-18-2 1 16,0 0 0-16,0 0 0 15,0 0 0-15,-4 18 1 16,4-18-1-16,-8 17 0 0,8-17 1 15,-20 30-1-15,20-30 0 16,-26 37 0-16,13-17 0 16,-1 3 0-1,-4-1-1-15,4 3 1 0,0 3-1 16,-2-1 0-16,3 1 1 16,-1-3-1-16,2 3-1 15,-2-1 1-15,4 3 0 16,-5-5 0-16,5 1 0 15,-6-1 0-15,6 3-1 16,-8-1-1-16,4 7 0 16,-5-7-4-16,7 10-5 15,-8-1-11-15,-8-23-8 0,28 21-2 16,-19-30 4-16</inkml:trace>
  <inkml:trace contextRef="#ctx1" brushRef="#br0" timeOffset="4783.05">11629 5703 22 0,'10'-18'20'16,"-22"-3"-1"-16,12 21-4 15,-2-18-4-15,2 18-3 16,-16 26-2-16,8-1 0 15,0 16-2-15,-3 16-2 16,-1 12 0-16,-4 13-2 16,4 11 0-16,-2 1 0 15,0-2 0-15,3 2 0 16,-7-4 0-16,8-15 1 16,-2-6-2-16,4-14 1 15,-2-14-2-15,8-8 1 0,-4-9-2 16,6-24 0-16,0 0-1 15,0 0-1-15,14-36 1 16,-2-3 0-16,0-20 0 16,2-3 2-16,-2-25 1 15,1-3 0-15,1-2 1 16,2-3 2-16,2 3-1 16,-6 10 1-16,2 11 1 15,-1 16-1-15,-1 14 0 16,2 12 1-16,-14 29-1 15,22-10 0-15,-6 29-1 16,-7 17 1-16,9 9-1 16,0 6 0-16,-2 14-1 0,-4 5 0 15,1 3 1-15,-7 1-1 16,2-1 0 0,-8-8-1-16,-2-10 1 15,2-8-1-15,0-12 1 0,2-9-1 16,-2-26 0-16,0 0 1 15,32-16 0-15,-12-19 0 16,5-8 0-16,1-12 1 16,6-6 0-16,-5 2-1 15,1 2 1-15,-3 12 0 16,-1 6-1-16,-4 19 1 16,-4 20-1-16,-2 18 0 0,-5 15 0 15,-7 10 0 1,-2 12-1-16,0 8 0 15,-8 8 1-15,-1-5 0 16,-1-3-1-16,-2-6 1 16,4-8-2-16,2-10 1 0,6-13 0 15,6-9 1-15,-6-17-1 16,39-9-2-16,-7-13 2 16,8-13 0-16,1-8 1 15,6-5-1-15,3-3 2 16,-3-2-2-16,-1 4 2 15,-7 4 0-15,-7 8 0 16,-13 11 0-16,1 9 0 16,-20 17 0-16,0 0 0 15,0 27 0-15,-20 5-1 16,1 11 1-16,-7 6-1 16,-2 2 0-16,-3-2 0 0,5-2 0 15,4-10 0-15,5-7 0 16,11-12 0-16,6-18 0 15,0 0 0-15,37-24-1 16,-9-2 1-16,3-9 0 16,3 0 0-16,0-3 0 15,3 5 1-15,-11 0 0 16,-7 11 0-16,-19 22 0 16,28-16-1-16,-28 16 1 15,0 24-1-15,-8-4 0 16,2 3 1-16,0 11-1 15,-2-5 0-15,3 0 0 16,-1-5 0-16,8-6 1 0,-2-18-1 16,15 21-1-16,-15-21 1 15,34-15-1-15,-8-1 1 16,-5-12 0-16,11 1 0 16,-6-8-1-16,5 1 1 15,-9 5 1-15,4 1-1 16,-7 11 0-16,-1 5 0 15,-18 12 0-15,20 12 0 16,-16 5 0-16,0 9 0 16,-4 5 0-16,0 3 0 15,-4 1 0-15,2-2 0 16,2-5 1-16,-2-9-1 16,2-19 1-16,4 20-1 0,-4-20 0 15,24-24 0-15,-5 3-2 16,7-5 2-16,2-5-1 15,9-2 2-15,-1-5-2 16,3 5 1-16,-1 7 0 16,-7 9 0-16,-3 3 0 15,-4 10 0-15,-24 4 0 16,21 22 0-16,-21 1 0 16,-2 7 0-16,-8 7 0 15,3-4 0-15,-5 3 0 16,2-5-1-16,0-3 1 15,8-11-1-15,2-17 0 16,2 20 0-16,-2-20-2 0,30-16 2 16,-11-2 0-16,3-5 0 15,4-5 0-15,-7 1 1 16,7-3-1 0,-6 3 2-16,0 2-1 0,-7 7 1 15,-13 18-1-15,0 0 1 16,0 0 0-16,0 19-1 15,-13 11 1-15,-7 5-1 16,0 4 1-16,2 1-1 16,3-3 1-16,1-6-1 15,4-7 1-15,10-24-1 16,0 0 1-16,29 0-1 16,-1-22-1-16,4-3 2 0,1-10-2 15,1 1 2-15,5-3-1 16,-11 4 0-1,2 3 0-15,-15 12 1 16,-15 18 0-16,18-15-1 0,-18 15 0 16,-8 25 0-16,-4 5 1 15,-5 3-1-15,3 4 0 16,-2 3-1-16,4 3 1 16,6-8-2-16,6-2 1 15,6-7 0-15,8-8-1 16,6-11 0-16,5-5-1 15,3-7 1-15,6-9 0 0,3-8 0 16,-3-1 0-16,5-11 1 16,1-3-1-1,-3-2 1-15,-9-2 1 16,1 1 0-16,-7 9 1 0,-4 1 0 16,-10 7 1-16,-8 23 0 15,0 0 0-15,-20 4-1 16,0 21 2-16,-5 11-2 15,-1-3 0-15,0 6 0 16,5-1-1-16,1-5 0 16,14-6 0-16,6-27 0 15,6 24-1-15,14-28 1 16,-1-4 0-16,9-6 0 0,-2-5 0 16,5-1 1-1,-3-7-1-15,-2 1 1 16,-1-1 0-16,-5 7 0 15,0 0 0-15,-20 20 0 0,31-7 0 16,-31 7 0-16,20 45 0 16,-12 0-1-16,-8 10 0 15,0 6 0-15,-2 13 0 16,-8 7-2-16,2-1 2 16,-10-3-1-16,5-9 1 15,-3-11-1-15,0-6 1 16,2-13 0-16,6-15 0 15,8-23 0-15,0 0 0 16,0-43 0-16,14-8 1 16,12-12 0-16,-1-17 1 15,15-7-1-15,5-15 0 16,7 6 1-16,-1-4 0 0,2 6-1 16,-5 8 1-16,-3 11-1 15,-5 12 0-15,-7 14 0 16,-15 18 1-16,-18 31-1 15,20-18 0-15,-20 18 0 16,-14 45-1-16,0-4 0 16,-4 1 0-16,5 7 1 15,1 0-2-15,0-6 0 16,10 0 2-16,10-8-1 16,6-9 0-16,3-14 0 15,9-6-1-15,0-8 0 16,1-8 1-16,5-6 0 15,-6-7-1-15,-1-3 0 0,-3-1 0 16,-2 1 1-16,-8 4 0 16,1 3 1-16,-13 19-1 15,6-20 0-15,-6 20 0 16,0 0 0-16,-12 26 0 16,7-7-1-16,-3 11 1 15,2 1 0-15,-2 8 0 16,2-3 0-16,6-1 0 15,-2-3 0-15,-2-3 0 16,4-4 0-16,0-25 0 16,4 32 0-16,-4-32 0 15,0 0 0-15,0 0 0 16,0 0-1-16,2-20 2 0,0 3-2 16,-2 17 1-16,6-38 0 15,0 13-1-15,0 3 1 16,0-3-1-1,-4 5 1-15,3-4-1 0,1 3 1 16,0-1-1-16,0 1 1 16,2 3 0-16,-8 18 0 15,12-33 0-15,-4 15 1 16,-8 18-1-16,14-33 0 16,-14 33 0-16,19-32 1 15,-19 32-1-15,26-25 0 16,-26 25 1-16,26-24-1 0,-26 24 0 15,27-14 1-15,-27 14-1 16,30-7 0-16,-30 7 0 16,28-4 1-16,-28 4-1 15,25 8 0 1,-25-8 0-16,20 7 1 0,-20-7-1 16,0 0 0-16,8 30 0 15,-8-30 0-15,-8 31 1 16,-6-7 0-16,-3-1-1 15,-5 1 0-15,-4 3 0 16,0-1 1-16,1 1-1 16,-1-5 0-16,6 0 1 15,20-22-1-15,-27 27 1 0,27-27 0 16,0 20 0 0,0-20 0-16,27 11 0 15,-7-5 1-15,-2-6 0 16,10 4-1-16,-3-2 1 0,1 2 0 15,0-2-1-15,1 2 0 16,-3-4 0-16,-2 0 0 16,-1 2-1-16,-3-4 1 15,-18 2-1-15,32-2 0 16,-32 2-1-16,19-10 1 16,-19 10 1-16,0 0-2 15,20 0 0-15,-20 0 0 16,0 0-1-16,0 0 0 15,26 16-1-15,-26-16-2 16,0 0-4-16,0 0-9 16,0 0-13-16,0 0-2 15,0 0 2-15</inkml:trace>
  <inkml:trace contextRef="#ctx1" brushRef="#br0" timeOffset="5431.66">15564 5862 19 0,'0'0'20'0,"0"0"-3"15,-27 14-4-15,7 15-3 16,0 14-2-16,-12 8-2 16,7 16-1-16,-13 8-1 15,11 9-1-15,-7 0 0 16,12 3 0-16,-1-7-1 16,9-3 0-16,8-12 0 15,8-11-2-15,10-12 2 0,11-11-2 16,7-13 1-16,10-14-1 15,5-8 0-15,4-10-1 16,5-4-1-16,-1-7-2 16,4-1-6-1,-9 1-9-15,-17-20-12 0,17 27 0 16,-25-25 10-16</inkml:trace>
  <inkml:trace contextRef="#ctx1" brushRef="#br0" timeOffset="5755.46">15847 5929 1 0,'37'9'27'0,"-37"-9"3"0,53 4-10 16,-21 20-4-16,-6-1-4 15,5 19-3-15,-15 3-3 16,4 16-1-16,-14 0-2 16,0 9 0-16,-18-5-1 15,-2 6-1-15,-8 1 0 16,-9 7-1-16,-1-5 0 16,-7-1-2-16,1 11 0 15,-1-15-4-15,11 6-4 0,-4-17-2 16,17-3-6-16,3-9-7 15,-10-31-7 1,30 9 4-16</inkml:trace>
  <inkml:trace contextRef="#ctx1" brushRef="#br0" timeOffset="6595.94">16923 5677 3 0,'-12'-53'26'0,"6"34"-7"16,-8-9-3-16,-4 9-2 16,-1 9-3-16,-3-2-2 15,2 8-2-15,0-2-1 16,1 8-3-16,-7 0 0 15,6 10 0-15,0 2-2 16,20-14 0-16,-33 37 0 16,21-9 0-16,4 5-1 0,2 2 0 15,14 8 0-15,4 1 0 16,4-1 0-16,7-6 0 16,3 2 0-16,8-7 1 15,-3 1-1-15,1-2 1 16,-10-5 0-16,3 3 0 15,-9-1 0-15,0 3 0 16,-14-3-1-16,-2 7 1 16,-8-5 0-16,-10 3-1 15,-2-2 1-15,-5 3-1 16,-3-5 0-16,-3 1 0 16,3-7 0-16,2-3 0 15,6-3 0-15,1-5-1 0,19-12 1 16,-20 12 0-16,20-12 0 15,0 0 0-15,0 0-1 16,0 0 1 0,16 20 0-16,-16-20 0 0,6 37 1 15,-2-12-1-15,-8 9 2 16,2 3-2-16,-4 2 1 16,4 2-1-16,-4 1 1 15,2-9-1-15,10-9 0 16,0-5 0-16,-6-19 0 15,22 18 1-15,-5-16-1 16,3 0 0-16,6-12 1 0,1-2-1 16,3-2-1-16,4-7 1 15,-1-1-2-15,5-7-2 16,7-1-2 0,-11-13-4-16,13 8-11 0,4 11-11 15,-25-19-1-15,21 26 5 16</inkml:trace>
  <inkml:trace contextRef="#ctx1" brushRef="#br0" timeOffset="7595.32">17722 5560 13 0,'0'0'16'0,"-41"-6"-2"15,41 6 0-15,-32-12-3 16,32 12 0-16,0 0-1 16,-23-27-1-16,23 27-1 15,11-22 0-15,-11 22-3 16,30-18 0-16,-8 16-1 16,-2-4 0-16,5 8-2 15,1-2-1-15,-4 2 0 16,1 6 0-16,-1 0 0 15,2 6-1-15,-8 0 0 16,1 5 1-16,-3 5-1 0,-2 9 0 16,-6 4 0-16,-6 10 0 15,-6 1 0-15,-4 5-1 16,-4-2 1-16,0 5 0 16,-5-3 0-16,-1-3 0 15,0-7 0-15,6-8 0 16,3-4 0-16,5-5 0 15,4-8 0-15,2-18 0 16,19 6 0-16,-19-6 0 16,34-18 0-16,-16-2 1 15,1 3-1-15,-3-3 1 16,2 2 0-16,-18 18-1 16,16-23 1-16,-16 23-1 0,0 0 0 15,0 0 0-15,0 0 0 16,-8 33 0-16,6-5 0 15,-4 3-1 1,6 4 1-16,0 10-1 0,2 5 1 16,8 1-1-16,-2-2 1 15,0 6 1-15,2-2-2 16,-3 0 2-16,-5 1-1 16,-2-2 1-16,-2-3-1 15,-9-8 1-15,-3-4-2 16,-6-4 2-16,-4 1-2 15,3-9 0-15,-5-1 1 0,0-6-1 16,5-5-1-16,3 1 0 16,-2-8-2-16,20-6-1 15,-28 6-1-15,28-6-2 16,0 0-2-16,0 0-2 16,0 0-5-16,-6-22-5 15,6 22-3-15,14-23 0 16</inkml:trace>
</inkml:ink>
</file>

<file path=ppt/ink/ink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9.09747" units="1/cm"/>
          <inkml:channelProperty channel="Y" name="resolution" value="49.23077" units="1/cm"/>
          <inkml:channelProperty channel="T" name="resolution" value="1" units="1/dev"/>
        </inkml:channelProperties>
      </inkml:inkSource>
      <inkml:timestamp xml:id="ts0" timeString="2022-05-10T03:03:51.143"/>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27760" units="cm"/>
          <inkml:channel name="Y" type="integer" max="15694" units="cm"/>
          <inkml:channel name="F" type="integer" max="255" units="dev"/>
          <inkml:channel name="T" type="integer" max="2.14748E9" units="dev"/>
        </inkml:traceFormat>
        <inkml:channelProperties>
          <inkml:channelProperty channel="X" name="resolution" value="1000" units="1/cm"/>
          <inkml:channelProperty channel="Y" name="resolution" value="1000.25494" units="1/cm"/>
          <inkml:channelProperty channel="F" name="resolution" value="0" units="1/dev"/>
          <inkml:channelProperty channel="T" name="resolution" value="1" units="1/dev"/>
        </inkml:channelProperties>
      </inkml:inkSource>
      <inkml:timestamp xml:id="ts1" timeString="2022-05-10T03:06:48.970"/>
    </inkml:context>
  </inkml:definitions>
  <inkml:trace contextRef="#ctx0" brushRef="#br0">2528 3729 0,'0'-40'0,"-40"80"203,40 0-203,0 0 15,-40 1 1,40-1 0,0 40-16,0-40 15,0 0-15,0 0 0,0 0 16,0 0-16,0 0 16,0 41-16,0-41 15,0 0 16,0 0-31,0 0 16,-40-40-16,40 40 0,0 0 16,0 0-16,0 1 15,0-1-15,0 0 16,-41 40 0,41-40-1,-40 0-15,40 40 16,0-40-16,0 41 15,-40-41-15,40 0 16,-40 40-16,40-40 16,0 0-1,0 41-15,0-41 16,0 0-16,-40 0 16,40 40-16,-40-40 0,40 0 15,0 40-15,-40-39 16,40-1-1,-40 40-15,-1-40 16,41 0-16,0 40 16,0-40-16,0 1 0,0 39 15,-40-40-15,40 0 16,0 40-16,0-40 16,0 0-1,0 0-15,0 41 16,0-41-16,0 0 15,0 40-15,0-40 0,0 0 16,0 0-16,-40 41 16,40-41-16,0 0 15,0 40 1,0-40 0,0 0-16,0 0 0,0 0 15,0 41-15,0-41 16,0 0-16,0 40 15,0 0-15,0 1 16,0-1 0,0-40-16,40 40 15,-40 0-15,40 0 0,-40-39 16,0 39-16,0-40 16,0 0-16,0 0 15,0 40 1,0-40-16,0 1 15,0 39-15,0-40 0,0 0 16,0 0 0,0 40-16,0 0 0,0-39 15,0-1 1,0 40-16,0-40 16,0 0-16,0 0 15,0 40-15,0-39 0,0-1 16,0 40-1,0-40-15,0 0 0,0 0 16,0 40-16,41-40 16,-41 1-1,0 39-15,0-40 0,40 0 16,-40 40-16,0-40 16,0 0-16,0 41 15,0-41-15,0 0 16,40 0-1,-40 40-15,0-40 16,40 40-16,-40-39 16,0-1-16,0 40 15,0-40-15,0 0 16,0 0-16,0 0 31,0 0-31,40-40 0,-40 41 16,0-1-16,40 40 15,-40-40 17,0 40-17,0-40 1,0 0 0,0 0-16,0 1 15,40-41 1,-40 40-16,0 0 31,0 0 110,0 0-141,0 0 47,40-40 31,1 40-16,-1-40-62,0 0 47,0 0-16,0 0-31,0 0 16,40 0-16,-39 0 16,-1 0-16,40 0 0,-40 40 15,0-40 1,0 0-16,0 0 15,1 0-15,-1 0 16,0 0 0,0 0-16,0 0 0,0 0 31,0 0-15,0 0-16,1 40 15,-1-40 1,0 0-1,0 0-15,0 0 16,-40 41 15,0-1 126</inkml:trace>
  <inkml:trace contextRef="#ctx0" brushRef="#br0" timeOffset="2110.86">2608 3689 0,'0'-40'47,"40"40"62,41 0-93,-41 0-16,0 0 15,0 0-15,40 0 16,-40 0 0,0 0-16,41 0 15,-81 40-15,40-40 0,0 0 16,0 0-16,0 0 16,0 0-1,-40 40 1</inkml:trace>
  <inkml:trace contextRef="#ctx1" brushRef="#br0">18133 13428 19 0,'-4'-26'19'16,"4"26"-2"-16,-2-17-2 16,-4-3-1-16,6 20-1 15,-8-22-2-15,8 22-1 16,0 0-1-16,0 0-1 16,-6-17 0-16,6 17-2 15,0 0-1-15,0 0 0 16,0 0-1-16,0 0 0 15,0 0 0-15,0 0-1 16,0 0 0-16,0 0 0 16,0 0-1-16,6 19 0 0,-6-19 0 15,0 24 0-15,-4 1-2 16,2 9 2-16,0 3-1 16,-3 16 0-1,-1-4-1-15,0 10 2 0,0-2-2 16,0 8 0-16,0 1 0 15,2 5 1-15,0 4-1 16,4-7 0-16,-2 11 1 16,2-3-2-16,-4 5 2 15,2 9-1-15,2 0 0 16,-4 1 0-16,2 3 0 16,-4 6 0-16,0-2 0 0,0 2 1 15,-2 6-1-15,1-4 0 16,-3-4 1-16,2 4-1 15,0-4 0-15,-4-5 0 16,4 7 1-16,-4-2-1 16,4 0 0-16,3-2 0 15,-9 2 0-15,4-3 0 16,0-3 0-16,0-4 0 16,0-2 1-16,0 1-1 15,2-7 1-15,1-3 0 16,1-3-1-16,0 7 1 15,4-5 0-15,-4 9-1 16,0-9 0-16,2 1 0 0,2 5 0 16,-6-3 0-16,4 1 0 15,-2-7 0-15,2 3-1 16,-2-9 1-16,-4 0 0 16,3 2 1-16,1-7-1 15,0 3 1-15,2-4-1 16,-6-4 0-16,4-4 1 15,2-4-1-15,-6 6 0 16,8-8 1-16,-8-4-1 16,6-6 0-16,-2-1 0 15,2-5 0-15,2-5 0 16,-1-1 0-16,1-3 0 16,2-22 0-16,0 19 1 0,0-19-1 15,0 18 0-15,0-18 0 16,0 0 0-16,-2 24 0 15,2-24 0 1,0 0 0-16,0 0 0 0,0 0 0 16,0 0 1-16,0 0-1 15,-6 17 0-15,6-17 1 16,0 0-2-16,-6 24 2 16,6-24-1-16,0 0 0 15,0 0-1-15,0 0 1 16,0 19 0-16,0-19 0 15,0 0 0-15,0 0 0 16,0 0 0-16,0 0 0 0,0 0 0 16,0 0 0-16,0 0 0 15,0 0 0 1,0 0 0-16,0 0 0 16,0 0 0-16,0 0 0 0,0 0-2 15,0 0 1-15,0 0-3 16,-12-21-3-16,12 21-3 15,-8-35-18-15,-4-3-12 16,12 7 1-16,-8-16 0 16</inkml:trace>
  <inkml:trace contextRef="#ctx1" brushRef="#br0" timeOffset="933.54">18931 13634 7 0,'0'0'9'16,"0"0"-2"-16,0 0-1 16,0 0-1-16,-14-30 0 15,14 30-1-15,-6-25 0 16,2 5 1-16,2 1 0 0,-4-7 2 16,4 2 1-16,-4-5 0 15,6 7 1-15,-4-7-1 16,8 5-1-16,-4-3 1 15,0 27-3-15,6-33 0 16,-6 33 0-16,0 0-1 16,0 0 0-16,0 0-1 15,20-8 1-15,-20 8-2 16,2 31 2-16,-4-13-2 16,2 7 1-16,0-3-1 15,-4 9 0-15,-2-5-1 16,4 3 0-16,0-5-1 15,-2-3 0-15,4-3 0 0,0-18 0 16,0 26-2-16,0-26 0 16,0 0-1-1,0 0-4-15,0 0-6 16,0 0-13-16,-2-42-9 0,12 23-1 16,-14-28 2-16</inkml:trace>
  <inkml:trace contextRef="#ctx1" brushRef="#br0" timeOffset="1122.42">18925 13019 25 0,'-8'20'31'0,"-12"-24"-2"0,20 4-14 16,-12 22-7-16,12-22-6 15,-6 19-3-15,6-19-7 16,0 0-6-1,0 0-13-15,26 12-3 0,-26-30 1 16,28 26 29-16</inkml:trace>
  <inkml:trace contextRef="#ctx1" brushRef="#br0" timeOffset="2395.39">19286 13277 5 0,'0'-38'33'15,"0"38"1"-15,-2-29 1 16,2 29-18-16,0 0-6 15,0 0-4-15,0 0-2 16,-12 18-3-16,16 5 0 16,-10 6-1-16,6 9-1 15,-6-1 0-15,4 6 0 16,-1-4 0-16,-5 1-1 16,2-5 0-16,0-2 1 15,0-1-1-15,4-9 0 16,-2-3 1-16,4-20-1 0,0 18 0 15,0-18 0-15,18-10 1 16,-18 10 0-16,33-41 0 16,-13 15 1-16,4-5 0 15,-3 3-1-15,3 1 1 16,-4 3 0-16,-4-1 1 16,-4 7-2-16,-12 18 0 15,0 0 1-15,15-8-1 16,-15 8 0-16,0 0 0 15,4 28-1-15,-4-7 1 16,0-21-1-16,-4 40 1 16,2-19-1-16,0 1 0 15,-4 1 0-15,6-5 0 0,0-18-1 16,2 29-1-16,-2-29 1 16,0 0-1-16,26 6 0 15,-6-16 1 1,0-15 0-16,5-3 0 0,3-7 1 15,7-8 0-15,-1-8 1 16,0-10 1-16,3 0 0 16,-1-5 1-16,3 5-1 15,-1 0 2-15,-5 8 0 16,-7 2 0-16,0 14 0 16,-7 5 0-16,-5 14 0 15,-14 18-1-15,0 0 0 16,0 0 0-16,0 0-1 0,-2 26 0 15,-10 1-1-15,-2 9 1 16,3 9-1 0,-9 2 0-16,6 2-1 15,-6 10 0-15,3-4 1 0,3 6-1 16,-4-4 1-16,8-2-2 16,-2-4 1-16,6-8 0 15,-2-10 0-15,10-3-1 16,-2-11 0-16,0-19-1 15,0 0-1-15,26 18 0 16,-26-18-3-16,26-22 0 16,-14-1-2-16,7 5 0 15,-9-15-2-15,14 5 1 0,-12-13 0 16,4 2 0 0,-7-6 3-16,-5 7 1 15,0 5 2-15,-10 4 2 16,-7 9 0-16,-11 4 2 0,-4 10 1 15,-5 6 2-15,-1 6 2 16,-9 0 2-16,9 2 1 16,-3-2 2-16,15 4 1 15,-4-4 0-15,26-6 1 16,-20 3-1-16,20-3-1 16,0 0-2-16,26-1 0 15,-26 1-1-15,45-14-1 0,-17-4-1 16,10 18-1-1,-5-10 0-15,7 8-2 16,-7-4 0-16,5 1 0 16,-11-1-2-16,5 2 1 15,-6 2-1-15,-7-4 0 0,1 6 0 16,-4-2 0-16,-16 2-1 16,30-2 0-16,-30 2 0 15,25-4-1-15,-25 4 0 16,0 0-1-16,26 4-2 15,-26-4-1-15,0 0-2 16,0 0-3-16,-4 31-11 16,4-31-10-16,-32 16-3 15,30 2 0-15</inkml:trace>
  <inkml:trace contextRef="#ctx1" brushRef="#br0" timeOffset="4440.21">20362 13443 18 0,'0'0'22'0,"0"0"-1"15,-6-21-3-15,6 21-3 16,8-28-2-16,-4 5-2 16,-4 23-2-16,22-36-2 15,-4 21-1-15,-10-11-2 0,-8 26-1 16,25-31 0-16,-25 31-2 15,26-16 0-15,-26 16 0 16,28 2 0-16,-28-2-1 16,25 18 0-16,-25-18 0 15,20 31-1-15,-14-5 1 16,0-1-1-16,-6 1 0 16,0 3 1-16,-6-1-2 15,0 5 0-15,-2-6 1 16,-2 3-1-16,2-12 0 15,0 1 1-15,8-19 0 16,-5 22 0-16,5-22 0 16,0 0 1-16,1-22 1 0,5-1 0 15,6-5 0-15,0-3 0 16,8 1 0 0,-6-7 1-16,11 10 0 15,-9-5 0-15,8 9-1 0,-8 5 0 16,3 2-1-16,-19 16 1 15,26-14-1-15,-26 14 0 16,24 8-1-16,-24-8 1 16,14 22-1-16,-7-4 1 15,-3 1 0-15,-4 3-2 16,0-3 2-16,-6 1-1 16,1 4 1-16,-1-1-1 0,-2 1 0 15,8-24-1-15,-18 31 1 16,18-31 0-16,0 0 0 15,0 0 0 1,0 0 0-16,24-29 1 16,-9 1 0-16,9-1 1 0,4-3 0 15,-3 5 0-15,3 5 1 16,-2 7-1-16,-3-3 0 16,-23 18 0-16,28-14-1 15,-28 14 0-15,0 0 0 16,20 28 0-16,-20-11 0 15,0-17-1-15,-8 34 0 16,2-9 0-16,2 1 0 0,0-3 0 16,0-3 0-1,4 3-1-15,0-23-1 16,8 32 0-16,-8-32 0 16,26 23-1-16,-26-23 1 0,43 0-1 15,-21-9 1-15,11-3 2 16,3-6-1-16,5-1 2 15,-3-7 1-15,3-3 1 16,5-1-1-16,-9-3 2 16,3 5-1-16,-14 3 0 15,3 9 1-15,-13-4 0 16,-16 20 0-16,20-19-1 16,-20 19 0-16,0 0 0 15,-6 17-1-15,6-17 0 16,-24 24 0-16,24-24-1 15,-35 39 1-15,15-13-2 16,-6 3 2-16,0-5-1 0,1 3 0 16,5-3 0-16,0-5 0 15,6 1-1-15,14-20 1 16,-7 20 0-16,7-20 0 16,19-8 0-16,3-8 0 15,0 0 0-15,13-7 0 16,-5-5 1-16,7-1 0 15,-5 2-1-15,0-3 1 16,-11 10 0-16,5 5 0 16,-12-3-1-16,-14 18 1 15,0 0-1-15,0 0 0 16,8 18 0-16,-16 1 0 16,0 7 0-16,-4 5 0 0,4-1-1 15,-2-3 1-15,8-1-1 16,0-5 1-16,2-21-1 15,20 18 1-15,2-20-1 16,4-14 1-16,5-3 0 16,9-5 0-16,1-5 0 15,3-1 1-15,1-3 0 16,-6 5-1-16,-3 1 1 16,-1 9 1-16,-13 5-2 15,0 7 1-15,-22 6 1 16,24 0-1-16,-24 0 0 15,0 19 0-15,-4-1 0 16,2 2-1-16,-6 1 0 0,-2-1 1 16,6-3-1-16,4-17 0 15,-16 28 0-15,16-28 0 16,0 0-1 0,0 0 1-16,0 0 0 0,18-6 0 15,-18 6 0-15,26-24 0 16,-26 24 0-16,27-27 0 15,-27 27 0-15,34-26 0 16,-16 15 0-16,1 1 0 16,-19 10 0-16,32-8 0 15,-32 8 0-15,20 4 0 16,-20-4 0-16,6 18 0 16,-6-18 0-16,-6 29-1 0,6-29 1 15,-12 26-1-15,12-26 0 16,-8 17 0-1,8-17 0-15,0 0 0 16,0 0 0-16,26-17 1 0,-11 5-1 16,3 2 1-16,8-4 0 15,-4 2 1-15,3 1-1 16,-1 7 1-16,-2-6-1 16,-5 8 0-16,-17 2 1 15,28 8-1-15,-28-8 1 16,20 14-1-16,-20-14 0 15,0 0 0-15,8 29 0 0,-8-29 0 16,0 0-1-16,-8 22 0 16,8-22-1-1,-18 11-2-15,18-11-4 16,-20 10-9-16,20-10-15 0,-16 14-2 16,-7-24-1-16,23 10 19 15</inkml:trace>
  <inkml:trace contextRef="#ctx1" brushRef="#br0" timeOffset="4676.07">21985 13122 29 0,'-39'-40'36'16,"19"21"1"-16,-6 5-13 0,-7-8-8 16,33 22-5-1,-40-6-3-15,40 6-4 16,-25 4-1-16,25-4-1 15,0 0-1-15,-18 10-1 0,18-10-1 16,0 0-2-16,0 0-1 16,0 0-2-16,18 6-7 15,-18-6-13-15,0 0-12 16,33 2 1-16,-33-2 0 16</inkml:trace>
  <inkml:trace contextRef="#ctx1" brushRef="#br0" timeOffset="5200.74">22783 13080 31 0,'0'0'34'0,"0"0"-10"15,0 0-4-15,0 0-6 0,0-17-5 16,0 17-2-16,-14 17-2 16,8 1-2-16,-8 0 1 15,1 11-2-15,-7 4 0 16,0 9-1-16,-4 1 0 16,9 4 0-16,-1-4 0 15,8-2 0-15,2-1-1 16,10-5 0-16,2-8 0 15,8-5 0-15,2-4-1 16,3-9 0-16,5 5 0 16,2-12-1-16,1 2-1 15,-5-10-1-15,8 8-3 16,-30-2-3-16,39-14-8 0,-39 14-9 16,22-27-8-16,4 29 1 15,-21-24 18 1</inkml:trace>
  <inkml:trace contextRef="#ctx1" brushRef="#br0" timeOffset="5559.52">23091 13025 28 0,'6'-29'34'0,"20"25"0"15,-1 2-14-15,-5 0-6 16,14 16-5-16,-11-2-1 16,5 11-4-16,-6 1-2 15,1 7 0-15,-3 2-1 16,-6 1-1-16,-8-1 1 16,0 4-1-16,-12-3 1 15,-2 5-1-15,-10 0 0 16,-2 3 0-16,-5-1 0 15,-9 0 0-15,1 8-2 16,-11-4-1-16,11 4-2 16,-11-11-1-16,21 5-3 15,-15-18-4-15,20 5-4 0,-3-15-4 16,21-15-2-16,-24 18-2 16,4-32-3-16</inkml:trace>
  <inkml:trace contextRef="#ctx1" brushRef="#br0" timeOffset="6665.45">19217 14009 7 0,'0'0'29'0,"0"0"-5"16,0 0-6-16,0 0-2 15,0 0-6-15,-18-18-1 0,18 18-3 16,0 0 0-16,-25-12-2 16,25 12 0-16,-16-4-1 15,16 4-1 1,-24 6 0-16,24-6 0 0,-22 16-1 15,22-16-1-15,-23 19 1 16,23-19-1-16,-16 28 0 16,16-28 0-16,-10 29 1 15,10-29-1-15,6 30 1 16,6-13-1-16,-12-17 1 16,26 34 0-16,-11-20-1 15,3 3 0-15,2-5 0 16,-6 6 0-16,-14-18 0 0,23 35 0 15,-21-15 0-15,-2 3-1 16,-8 1 2 0,-3 1-1-16,-9 3 0 15,-4-5 0-15,2 5 0 0,-3-3 0 16,-1-5 0-16,4-6 0 16,22-14 0-16,-25 21-1 15,25-21 1-15,0 0 0 16,0-19 0-16,0 19 0 15,19-30 0-15,-19 30 0 16,32-29 0-16,-32 29 1 16,22 0-1-16,-22 0-1 0,12 47 0 15,-12-10 0-15,-6 16 0 16,-2 6 1 0,-4 4-1-16,0-2 0 15,4-4 1-15,2-8 0 0,0-14 0 16,12-10 0-16,-6-25-1 15,26 8 0-15,0-21-1 16,-1-15-2-16,11 1-3 16,-1-19-6-16,7-5-11 15,9 20-8-15,-17-28-1 16,17 34 9-16</inkml:trace>
  <inkml:trace contextRef="#ctx1" brushRef="#br0" timeOffset="7784.42">20370 14778 21 0,'-25'-28'27'0,"25"28"-5"16,-12-19-4-16,12 19-3 16,0 0-4-16,-16-20-2 15,16 20-2-15,0 0-2 16,6 20-1-16,-6-20-1 16,2 39-1-16,4-15-1 15,-6 9 0-15,2 8-1 16,2-3 1-16,-8 3-1 15,2 4 0-15,-4-4-1 16,-2-2 1-16,2-1 0 0,0-9-1 16,-2-5 1-16,0-1-1 15,4-3 1-15,4-20 0 16,-6 21 0 0,6-21 0-16,0 0 0 0,0 0 1 15,0 0-1-15,26-6 1 16,-26 6 0-16,20-15 1 15,-20 15 0-15,31-16-1 16,-31 16 1-16,38-10-1 16,-22 4 1-16,3 0-1 15,1 5-1-15,0-5 0 16,0 6-1-16,-20 0 1 16,33 0-1-16,-33 0 0 0,30 7 0 15,-30-7 0-15,26 10-1 16,-26-10-1-1,19 16 0-15,-19-16-1 16,16 10-2-16,-16-10-4 0,0 0-5 16,0 0-7-16,10-18-11 15,-10 18 0-15,0 0 12 16</inkml:trace>
  <inkml:trace contextRef="#ctx1" brushRef="#br0" timeOffset="8087.95">20410 14982 17 0,'0'0'31'0,"-20"-20"0"15,20 20-11-15,0 0-5 16,28-11-6-16,-9 11-2 15,-1-10-4-15,8 2 0 16,-1-2-2-16,7-4-1 16,-4 5-1-16,3-11 0 15,-5 4-1-15,-2-3-1 16,-1 5-1-16,-5-6-4 16,-18 20-6-16,20-17-5 0,-24-5-7 15,4 22-6 1,0 0 6-16</inkml:trace>
  <inkml:trace contextRef="#ctx1" brushRef="#br0" timeOffset="8307.82">20394 14682 19 0,'-51'-12'29'0,"51"12"-4"16,-18-6-3-16,18 6-5 15,0 0-4-15,25-8-4 16,-1 12-2-16,-2-6-3 15,11 2-1-15,-1-2-2 16,6 0 0-16,-5 2-2 16,1-4 0-16,3 6-4 15,-9-6-1-15,3 8-7 16,-9-2-9-16,-22-2-12 16,38 14 0-16,-38-14 1 0</inkml:trace>
  <inkml:trace contextRef="#ctx1" brushRef="#br0" timeOffset="9803.73">20939 15102 33 0,'-8'-26'27'0,"8"26"-6"16,2-33-2-16,-8 7-6 0,6 26-2 16,12-41-3-16,0 24-1 15,-4-7-2-15,-8 24-1 16,19-26-1-1,-19 26 0-15,24-13-1 0,-24 13-1 16,20 6 0-16,-20-6 0 16,14 33-2-16,-8-9 1 15,-4-1 0-15,-1 6 0 16,-1 5-1-16,-1 1 0 16,-1-5 0-16,-4-3 0 15,6-3 1-15,-6-7-2 16,6-17 1-16,6 22 0 15,-6-22 0-15,0 0 1 0,29-20 0 16,-11 3 0-16,6-7 0 16,-3-1 2-1,7-9-1-15,4 1 0 16,-7-3 1-16,1 7 0 0,-6 4-1 16,-1 7 1-16,-19 18-1 15,22-10 0-15,-22 10-1 16,6 30 0-16,-8-7-1 15,-2 5 0-15,2 3 0 16,-4 0 0-16,6 1 0 16,-6-7-1-16,6-3 0 15,0-22 0-15,10 21 1 16,-10-21 0-16,24 0-1 0,-4-9 1 16,5-9 1-1,1 0 0-15,4-3 0 16,-3 1 1-16,-1-7 0 15,0-1 0-15,-13 7 0 0,3-3 0 16,-16 24 0-16,16-20-1 16,-16 20 1-16,0 0-1 15,-6 18 0-15,0 6-1 16,0-3 1-16,0 7-1 16,6-5 0-16,0-5 0 15,0-18 1-15,12 25-1 16,-12-25 0-16,20 12-1 15,0-10 0-15,-20-2-1 16,33-2-2-16,-33 2-2 16,38-10-2-16,-38 10-3 15,41-19 2-15,-23-1-1 16,8 8 3-16,-7-9 1 0,3 3 4 16,4-4 4-16,-6-3 4 15,5 1 2-15,-5-3 2 16,8 5 1-16,-11-7 0 15,9 13-1-15,-18-5-1 16,12 17-2-16,-20 4-1 16,0 0-1-16,0 0-1 15,6 27-2-15,-14 1 0 16,2 9-1-16,-6 4 0 16,0 4 0-16,2 4-1 15,-2 0 1-15,-1 8 0 16,-5 0 0-16,6-2 0 15,-4-6-2-15,8-4 1 0,-10-5-2 16,13-3 1-16,-9-12-2 16,8-7 1-16,6-18-1 15,0 0 1-15,0 0 1 16,0 0 1-16,6-37 3 16,6-4-2-16,1-5 3 15,1-12 0-15,6-1 1 16,-6-6 0-16,11 6-1 15,-7 0 0-15,8 12-1 16,-10 8 0-16,7 9-1 16,-1 9 0-16,-2 15 0 15,4 8-1-15,-5 8-1 0,1 1 1 16,-4 3-1-16,2 6 1 16,-18-20 0-16,21 41-1 15,-17-17 1-15,-4-5-1 16,-10 1 1-16,1-2-1 15,-9 1 0-15,-2 3-2 16,-8-5 0-16,9 1 0 16,-7-14-3-16,6 10-1 15,-5-14-6-15,25 0-6 16,-24 15-9-16,2-26-3 16,22 11 1-16</inkml:trace>
  <inkml:trace contextRef="#ctx1" brushRef="#br0" timeOffset="11372.3">22690 14299 12 0,'-10'-55'32'0,"20"34"0"16,-10 1-13-16,-10 2-5 15,10 18-4-15,0 0-2 16,-21 24-3-16,9-7-1 16,10 21-1-16,-10-1 0 15,4 8-1-15,0 8 0 16,-2 10-1-16,-2 2-1 15,3 3 1-15,-5 5-2 16,-4-4 1-16,-2-1 0 16,1-3 0-16,5-6 0 15,-6-6 0-15,8-10-1 0,0-7 1 16,10-9-1-16,2-5 0 16,0-22 1-16,32 15-1 15,-10-19 0-15,5-7 1 16,5-3-1-16,1-6 1 15,-1-1 0-15,2-1 0 16,-9-1 1-16,-1-1-1 16,-24 24 1-16,28-29-1 15,-28 29 1-15,0 0-1 16,0 0 0-16,0 0 0 16,-12 27-1-16,4-3 0 15,2-1-1-15,-2 3 1 16,8-3-1-16,0-1 1 0,8-5-1 15,-8-17 1-15,26 14 1 16,-5-14-1-16,9-4 1 16,-2-8 1-16,3-1-1 15,3-9 1-15,-3-1 1 16,1 1 0-16,-10 0 0 16,-3 1 2-16,-7-7-2 15,-4 11 1-15,-16-5-1 16,8 22 0-16,-25-20 0 15,5 13-1-15,-6 7-1 16,4 4 0-16,-7 7-1 16,3 3 1-16,4 6-2 0,3-1 1 15,7 3 0-15,0-4 0 16,10 3-1-16,2-21 0 16,8 28 0-16,-8-28 0 15,31 17 0-15,-11-13 0 16,12-2-1-16,-5-4 2 15,11-2-1-15,-2 0 1 16,3-5 0-16,0-3 1 16,-1 2 0-16,0-4 0 15,-11 2 2-15,-1 3-2 16,-6 1 1-16,-20 8 0 16,19-8 0-16,-19 8-1 15,0 0 1-15,-12 23 0 0,1-5-2 16,1 6 2-16,-4-3-1 15,2 7 0-15,4-7 0 16,4 1 0 0,10-4 1-16,-6-18-1 0,26 13 1 15,-4-17 0-15,7-5 1 16,1-3-1-16,1-4 1 16,3-2 0-16,-4-5 0 15,-3 1 1-15,-3-1-1 16,-2 5 1-16,-9-2-1 15,-13 20 1-15,18-27 0 16,-18 27-1-16,0 0 0 16,0 0-1-16,0 0 0 0,0 0-1 15,0 0 1-15,-4 33-1 16,-2-5-1-16,2 7 1 16,0 6-1-16,-3 3-1 15,7 5 2-15,-6 0-2 16,6 4 1-16,-6-8-2 15,-2 6 3-15,-4-10-2 16,-6 2 1-16,-2-3 1 16,-1-7-1-16,-5-4 0 15,-2-1 1-15,-1-5 0 16,1-3 0-16,1-6 0 16,1-6 1-16,6-8-1 15,0-10 2-15,20 10 0 0,-19-36 0 16,21 15-1-1,2-13 2-15,9-1 0 16,3-4-1-16,14 0-1 16,1-1-1-16,9-1 1 0,-1-2-2 15,9 4 2-15,-1 1-2 16,2 7-1-16,1 2-1 16,-7 1 1-16,3 8 0 15,-13 1-2-15,-1 13-2 16,-12-12-4-16,5 20-10 15,-25-2-14-15,0 0-3 16,2 22 1-16,-2-22 19 16</inkml:trace>
  <inkml:trace contextRef="#ctx1" brushRef="#br0" timeOffset="12200.41">23889 15119 1 0,'0'0'32'0,"0"0"0"16,18 6-9-16,-18-6-6 16,39-13-4-16,-25-7-3 15,17 6-3-15,-9-17-1 16,10 1-1-16,-12-5 0 15,7 6-1-15,-13-5-1 16,4 9 0-16,-12-1 1 16,-6 26-2-16,-2-21-1 15,2 21 1-15,-24 23-2 16,6-5 0-16,-2 9 0 16,-1 5-1-16,3 5 0 0,2 0 0 15,4-3 0-15,6-5 0 16,6-5 0-16,8-7 0 15,-8-17 0-15,36 22 1 16,-10-20 0-16,3-12 0 16,9 0 0-16,3-5 0 15,3-3 0-15,-3-2 1 16,-1-3-1-16,1-1 0 16,-11-3 1-16,-1 1 0 15,-13 3 0-15,-4 3-1 16,-6-2 1-16,-6 22 0 15,0-29-1-15,0 29 1 16,0 0-1-16,-32-6-1 0,32 6 1 16,-33 22-1-16,15-1 1 15,-2 1-2-15,6 5 1 16,-5 3 0-16,11 1 0 16,-4-1 1-16,14-1-2 15,8-5 1-15,3-3 1 16,9-3 0-16,8-2 0 15,3-5 0-15,3-7 1 16,9-6-1-16,1-6 0 16,-1-7-1-16,5 1-1 15,-11-8-2-15,8 7-2 16,-19-19-6-16,12 19-7 16,-23-5-7-16,-11-4-8 0,20 24-2 15,-30-17 17-15</inkml:trace>
  <inkml:trace contextRef="#ctx1" brushRef="#br0" timeOffset="15484.41">25739 14990 6 0,'0'0'31'0,"0"0"1"16,-8 20-10-16,8-20-5 15,10 19-5-15,-10-19-3 16,26 18-3-16,-7-10-1 16,-19-8-1-16,40-8-2 15,-17-8 0-15,9-4 0 16,-4-11 0-16,9-6 0 16,-3-4-1-16,-1-1 1 15,-7-7 0-15,2 8 0 0,-11 0 0 16,-1 8-1-16,-10-1 1 15,-6 11-2 1,-6 3 0-16,6 20 0 16,-23-24 0-16,3 22 0 0,-4 10-1 15,2 2 1-15,-3 12-1 16,-1 7 1-16,2 8-1 16,3 3 1-16,7 5-1 15,0 0 1-15,4-2-1 16,8 4 1-16,4-9-1 15,10-7 0-15,8-13 0 16,1-7-1-16,11-3 0 16,2-12 0-16,5-4 1 15,-1-15-1-15,7 5 0 16,-5-7 0-16,3 3 1 16,-9-5 0-16,1 5 0 15,-3-3 0-15,-1-1 1 0,-5-3 0 16,0 1 0-16,-7-1 0 15,1-7 1-15,-4 5 0 16,0-6 0-16,-1 1 0 16,-3 3 0-16,2 4-1 15,-8 5 1-15,6 6-1 16,-12 18 1-16,10-23-1 16,-10 23 0-16,0 0 0 15,4 19 1-15,-4 3-1 0,-6 4 0 16,6 3 0-1,-6 6 0-15,-2 8 0 16,4-1-1-16,-4 1 1 16,2 0 0-16,-2 0-1 0,2-6 0 15,-2-5 0-15,3 1 0 16,-3-11 0-16,4-1-1 16,4-21 0-16,-8 24-1 15,8-24 1-15,0 0-1 16,-12 18 0-16,12-18 1 15,0 0 0-15,-22 17 0 16,22-17 1-16,-31 14 1 16,7-6-1-16,8-2 2 15,-4 2 0-15,20-8 0 16,-31 4 1-16,31-4-1 16,0 0 1-16,0 0 0 15,0 0 1-15,0 0-1 0,45-6 1 16,-19-2-1-16,13 4 0 15,1-8 0-15,5 4-1 16,-3-4 0-16,1 1-1 16,-7 1-1-16,1 0 1 15,-9 2-1-15,-4 0 0 16,-5 6-2-16,-19 2-1 16,20-3 0-16,-20 3-4 15,0 0-3-15,0 0-4 16,0 0-9-16,26 7-9 15,-26-7 0-15,0 0 26 16</inkml:trace>
  <inkml:trace contextRef="#ctx1" brushRef="#br0" timeOffset="15808.53">27058 14737 27 0,'0'0'35'16,"0"0"-5"-16,8-20-9 15,-8 20-5-15,0 0-5 16,0 0-4-16,-28-8-2 16,28 8-2-16,-20 2-2 0,20-2 0 15,0 0 0-15,-23 2-2 16,23-2 1-16,0 0-1 15,0 0-1 1,0 0 0-16,0 0-2 16,0 0-3-16,-6 18-4 0,6-18-4 15,0 0-9-15,4 27-6 16,-4-27-5-16,8 20 10 16</inkml:trace>
  <inkml:trace contextRef="#ctx1" brushRef="#br0" timeOffset="16039.38">27105 14941 32 0,'0'0'33'16,"0"23"-5"-16,2 5-4 16,-2-28-6-16,-8 51-6 0,-5-30-4 15,5 15-2-15,-12-9-3 16,0 7-2-16,0-7-1 15,-3-5-2-15,3 3-3 16,-6-15-1-16,18 14-3 16,-17-19-10-16,3-6-17 15,22 1-1-15,-26 13 2 16,20 11 20-16</inkml:trace>
  <inkml:trace contextRef="#ctx1" brushRef="#br0" timeOffset="25095.35">20343 16407 25 0,'2'-35'25'0,"5"15"-6"16,-7-4-3-1,4-3-3-15,-2 3-3 16,-2-3-2-16,10 9-3 16,-10-1-1-16,0 19 0 0,2-32 0 15,-2 32-2-15,0 0 0 16,0 0 0-16,0 0-1 15,0 28 0-15,-8-5 0 16,-4 11-1-16,1 5 0 16,-3 4 0-16,2 10 1 15,-2-8 0-15,6 4-1 16,0-6 0-16,8 1 0 16,0-13 0-16,8-4 1 15,0-7-1-15,10-8-1 16,2-10 0-16,5-4 0 15,3-8 1-15,6-4-1 16,-3-3 1-16,1-5-1 0,3-3-1 16,-5 1 1-16,1 2 0 15,-11 3 0-15,0 5 0 16,-20 14-1-16,22-20 1 16,-22 20 2-16,0 0-2 15,0 24 2-15,-8-6-1 16,2 7 1-16,-6-1-1 15,10 5 1-15,-10-5-1 16,12 1 0-16,0-1 1 16,6-7-1-16,-6-17 1 15,26 8-1-15,-6-16 1 16,-1-5-1-16,9-5 2 16,-8-8-3-16,3-3 1 0,-3 0 0 15,-4 3 0-15,-6-1 0 16,-8 5 0-16,-4 0-1 15,2 22 1-15,-22-23 1 16,22 23 0-16,-30-8-1 16,30 8-1-16,-25 6 2 15,25-6-1-15,-20 14-1 16,20-14 1-16,0 0 0 16,0 0-1-16,14 17 1 15,-14-17 0-15,37 0 0 16,-15-6 0-16,4 1-1 15,-1-1 1-15,1-6 0 16,0 2 0-16,-1 0 0 0,-3 2 0 16,-2 3 0-16,-20 5 0 15,28-4 0-15,-28 4 0 16,17 19 0-16,-17-19 0 16,8 30 0-16,-8-13 0 15,0 9 1-15,-2-5-1 16,2 3 1-16,0-24 0 15,-4 33-1-15,4-33 1 16,12 18 0-16,-12-18-1 16,26-6 0-16,-6-8 0 15,5-5-2-15,1-3 2 16,1-1-1-16,1 3 0 0,-4-2 0 16,-2 9 1-16,-22 13-1 15,23-18 1-15,-23 18 0 16,0 0 1-16,-8 29 0 15,-2-9 0-15,3 6 0 16,-7-1 0-16,8 5 0 16,0-5 0-16,6-1-1 15,0-24 1-15,14 27-3 16,-14-27 3-16,37 2-1 16,-11-12-1-16,4-9-1 15,7-5 0-15,-3-7 1 16,9-7-1-16,-3-3 2 15,5-4-2-15,-6 0 1 0,1-2 0 16,-7 2 2-16,-1-1-1 16,-6 5 1-1,-6 10 0-15,-7 3 0 16,-13 28 1-16,6-19-2 0,-6 19 1 16,-18 23 0-16,5 9-1 15,-9 7 0-15,-2 6 0 16,3 4 0-16,-5-4 0 15,6 6 0-15,6-4 1 16,4-5-1-16,4-9 1 16,10-6-1-16,-4-27 0 15,26 30 1-15,-26-30-1 16,40 2-3-16,-19-14-1 0,9-2 0 16,-8-5-4-1,3 7-5-15,-5-8-5 16,-6-7-3-16,6 15-7 15,-28-19 1-15</inkml:trace>
  <inkml:trace contextRef="#ctx1" brushRef="#br0" timeOffset="25369.84">21409 16322 10 0,'-34'-3'21'0,"34"3"-2"16,-18 13 0-16,18-13-3 15,28 6-3-15,-4-8-3 0,15 4 0 16,-5-12-3 0,11 10-2-16,-5-9-1 15,3 3-2-15,-3 2-2 16,-7-2 0-16,1 4 0 0,-12 0-1 16,1 2 0-16,-23 0-1 15,34 2-1-15,-34-2-2 16,20 8-5-16,-20-8-7 15,0 0-9-15,19 15-6 16,-19-15 1-16</inkml:trace>
  <inkml:trace contextRef="#ctx1" brushRef="#br0" timeOffset="26095.39">22390 16118 19 0,'0'-31'31'16,"20"25"1"-16,-20 6-14 15,12-23-4-15,-12 23-4 16,0 0-3-16,0 0-2 15,0 0-2-15,-14 25-1 16,14-25 0-16,-38 37-2 16,11-11 0-16,-5 1 0 15,-7 7 0-15,1 1 0 16,3-2-1-16,-7 5 1 16,1 1-1-16,3-2 1 15,5-5 0-15,5-3-1 16,2-3 0-16,7-5 1 0,1-1 0 15,18-20 0-15,-14 21 0 16,14-21 0-16,0 0 0 16,18 2 1-16,-18-2 0 15,27 0 0-15,-7-6 1 16,6 3-1-16,-1-1 0 16,3 4 0-16,4-2 0 15,-1 6-1-15,5-6 1 16,-1 4-2-16,-7 3 1 15,4-1 0-15,-5 2 0 16,-5 2 0-16,-4 4 1 16,-18-12 0-16,27 20 0 15,-27-20-1-15,20 21 1 0,-20-21-2 16,12 24-1-16,-12-24-2 16,0 0-6-1,0 0-5-15,0 0-9 0,20 19-9 16,-28-36-1-16,24 19 6 15</inkml:trace>
  <inkml:trace contextRef="#ctx1" brushRef="#br0" timeOffset="26644.73">22850 16071 25 0,'-10'-25'32'0,"10"25"-5"16,0 0-9-16,0 0-6 15,0 0-3-15,0 0-3 16,-25 4-1-16,5 4-2 15,2 5-1-15,-4 3 0 16,-3 8 0-16,-5 1-2 16,1 4 1-16,-5 3-1 15,-4-1 0-15,7-1 0 16,-3 3 0-16,9-5 0 16,3-3 0-16,4-7 0 15,18-18 0-15,-12 27 0 16,12-27 1-16,18 18-1 0,2-14 0 15,1 2 1-15,11 0 0 16,0-2 0-16,5 3 0 16,-3-1 0-16,1 6 1 15,-3-6-1-15,1 2 0 16,-3 0-1-16,-4 1 1 16,-5-3-1-16,-21-6 1 15,28 14-2-15,-28-14 1 16,18 2-1-16,-18-2-1 15,0 0-1-15,0 0-4 16,20 16-3-16,-20-16-10 16,0 0-9-16,0 0-6 0,0 0 1 15</inkml:trace>
  <inkml:trace contextRef="#ctx1" brushRef="#br0" timeOffset="27899.56">27176 14364 15 0,'0'0'22'0,"8"-18"-2"16,-8 18-4-16,0 0-2 16,0 0-3-16,0 0-1 15,0 0-3-15,-19 16 0 0,19-16-1 16,-20 31-1 0,0-13-1-16,8 9-1 15,-4 3 0-15,-1 9-1 0,-3-2 0 16,6 9 0-16,-6-3-1 15,8 2 1 1,-1 2-1-16,7 6 0 0,-2-12 0 16,2 4 0-16,0-2 0 15,6-1 0-15,0-5-1 16,6 4 1-16,-6-7 0 16,6 1 0-16,2-4 0 0,-2-1-1 15,2-5 1 1,3 1 0-16,-3-1-1 15,6-3 1-15,2-4-1 16,-16-18 1-16,28 29 0 16,-28-29 0-16,31 29 1 0,-31-29-2 15,28 26 1-15,-28-26-1 16,25 18 2-16,-25-18-3 16,22 21 1-16,-22-21 0 15,18 14-1-15,-18-14 0 16,0 0 1-16,20 14 0 15,-20-14-1-15,0 0 2 16,0 0-1-16,0 0 0 16,0 0 0-16,0 0 0 15,0 0 0-15,0 0-1 16,0 0 1-16,0 0-1 16,0 0-1-16,0 0 1 0,19-16-1 15,-19 16 0-15,0 0-1 16,0 0 0-16,0 0-2 15,0 0-2-15,0 0-4 16,0 0-5-16,12-20-12 16,-12 20-4-16,0 0-3 15,0 0 15-15</inkml:trace>
  <inkml:trace contextRef="#ctx1" brushRef="#br0" timeOffset="28999.66">27542 14173 22 0,'-16'-19'33'15,"16"19"-9"-15,0 0-3 16,-24 6-5-16,24 13-5 15,-20-3-2-15,14 17-3 16,-19-7-2-16,7 9-1 16,-2-1-1-16,1 3-1 15,-3-2-2-15,-4-3 1 16,14-5-2-16,-5-9 0 16,15 3-1-16,2-21-1 15,-6 22-2-15,6-22-1 16,0 0-5-16,17-4-6 15,-17 4-11-15,46-16-5 0,-38-11 1 16,31 13 33-16</inkml:trace>
  <inkml:trace contextRef="#ctx1" brushRef="#br0" timeOffset="29271.49">27745 14150 5 0,'0'0'33'15,"0"0"-7"-15,-14 18-3 16,8 5-6-16,-11-5-5 16,11 17-3-16,-16-5-3 15,4 11-1-15,-4-10-3 16,3 6 0-16,-1-1-1 0,0-7-1 16,2 1-1-16,5-9 0 15,7 1-1-15,6-22 0 16,-2 19-2-1,2-19-1-15,0 0-4 0,15 4-6 16,-15-4-14-16,34 0-4 16,-34 0 0-16,30-9 27 15</inkml:trace>
  <inkml:trace contextRef="#ctx1" brushRef="#br0" timeOffset="29891.16">27960 14436 22 0,'20'-17'31'0,"-24"-7"-8"15,8 7-5-15,-4 17-5 16,0 0-2-16,-6 19-3 0,-6 3-2 15,6 13-1 1,-8 2-1-16,7 12-2 16,-5 4 0-16,6 2 0 15,-6 2-2-15,4-2 1 0,2-4-1 16,0-6 0-16,4-1 0 16,0-11-1-16,4-6 0 15,-2-5 0-15,0-4-2 16,0-18-1-16,8 19-3 15,-8-19-4-15,0 0-6 16,26-11-9-16,-22-17-8 16,19 16 0-16,-13-27 26 15</inkml:trace>
  <inkml:trace contextRef="#ctx1" brushRef="#br0" timeOffset="30175.57">28270 14354 6 0,'0'0'27'16,"0"0"-5"-16,0 0-3 16,-12 33-4-16,8 5-3 15,-13 1-4-15,9 10-2 16,-4 4-2-16,4 4-1 16,-4 0-2-16,6 0 0 15,0-6-1-15,6 0 1 16,4-8-2-16,-4-2 1 15,2-9-1-15,4-5 0 16,-4-7 0-16,-2-20-2 16,10 29-1-16,-10-29-4 15,0 0-5-15,2 20-6 0,-2-20-9 16,0 0-4-16,-14-18 19 16</inkml:trace>
  <inkml:trace contextRef="#ctx1" brushRef="#br0" timeOffset="31032.87">27830 14915 6 0,'-4'-27'30'0,"4"27"-9"15,30-24-3-15,-5 11-5 16,9 3-2-16,-1-6-5 0,13 8-1 15,-5-2-2-15,9 12-2 16,-3-6-1-16,0 6 0 16,-3-2 0-1,1 0-1-15,1-6 1 0,-7 5 0 16,1-3 0-16,-5 0 0 16,3-2-1-16,-7-4 1 15,3 0 0-15,-8 0 0 16,1 3 0-16,-1-7-1 15,-2 4 1-15,-3-4 0 16,-1 0 1-16,-2 5 0 16,-18 9 0-16,22-12 0 15,-22 12 0-15,0 0 2 0,0 0-2 16,0 0 1-16,-34 27-1 16,10-5 1-1,1 3-2-15,-9 9 1 16,0 3-1-16,1-5 0 0,3 7 0 15,0-6 0-15,5-3-1 16,7-5 1-16,4-5-1 16,12-20 1-16,0 0-1 15,12 17 1-15,4-24 0 16,4-5 0-16,5-4 0 16,1-4 0-16,0-3 2 15,-5-1-1-15,3 3 0 0,-4 5 0 16,-6-4 1-16,-3 3-1 15,-11 17 1 1,0 0-1-16,0 0-1 16,0 0 0-16,0 0 1 15,6 29-1-15,-10-9 0 0,2 7 0 16,4-1 0-16,4-3 0 16,0-1 0-16,-6-22 0 15,28 31 1-15,-10-19 0 16,3-4-1-16,5-2 1 15,0-6-1-15,1 0 0 16,-1-2 0-16,-2-2 0 16,1 2 0-16,-5-2-1 0,-20 4 1 15,28-4 0 1,-28 4 0-16,21-10 0 16,-21 10 0-16,20-8 0 15,-20 8 0-15,0 0-1 0,24-11 0 16,-24 11-1-16,0 0-1 15,0 0-1-15,0 0-3 16,0-20-3-16,0 20-7 16,0 0-8-16,-26-12-8 15,26 12 1-15,0 0 31 16</inkml:trace>
  <inkml:trace contextRef="#ctx1" brushRef="#br0" timeOffset="31593.52">29315 13993 13 0,'-12'-18'31'0,"12"18"-6"16,0 22-5-16,0-22-5 16,-14 35-2-16,-6-17-5 15,14 9-1-15,-13-3-3 16,1 7-2-16,2-5-1 15,-2 1-1-15,5-3 0 16,-5-5-1-16,4 3 0 16,0-4-2-16,14-18 0 0,-14 19-1 15,14-19 0-15,0 0-2 16,0 0 0-16,0 0-3 16,22-4-4-16,-22 4-4 15,12-31-9-15,14 29-4 16,-28-24 15-16</inkml:trace>
  <inkml:trace contextRef="#ctx1" brushRef="#br0" timeOffset="32171.88">29471 14060 19 0,'0'0'21'16,"0"0"-2"-16,0 0-2 15,0 0-2-15,0 0-3 16,0 0-2-16,14 23-1 16,-14-23-3-16,-6 20 0 15,6-20-2-15,-20 31-1 16,6-11-1-16,2 5-1 16,-6-1 0-16,3-1-1 0,-5 5 0 15,0-3-1 1,0 1 0-16,9-8 0 15,-3 3-1-15,14-21 0 16,-12 30-2-16,12-30 0 0,0 0-3 16,0 0-2-16,12 19-5 15,-12-19-7-15,0 0-12 16,20-10 1-16,-20 10 19 16</inkml:trace>
  <inkml:trace contextRef="#ctx1" brushRef="#br0" timeOffset="32847.48">29702 14884 37 0,'0'0'29'15,"0"-22"-7"-15,0 22-3 16,0 0-5-16,0 0-3 16,0 0-3-16,-14 24-3 15,16 1-1-15,-8-3-1 16,10 9 0-16,-10-1-1 16,6 5 0-16,0-3 0 0,-2 1-1 15,-4-4-1-15,6-3 1 16,-6-3-1-16,0-1 0 15,0-4 0-15,6-18 0 16,-8 25-1-16,8-25-1 16,0 0 0-16,-17 18-2 15,17-18 0-15,0 0-1 16,-8 18-1-16,8-18-2 16,0 0-2-16,-18 7-2 15,18-7-4-15,0 0-4 16,0 0-3-16,4 26-10 15,-4-26 17-15</inkml:trace>
  <inkml:trace contextRef="#ctx1" brushRef="#br0" timeOffset="36787.74">30316 14515 23 0,'0'0'24'16,"0"0"-5"-16,-26 4-1 15,26-4-4-15,-14-18-3 16,14 18-3-16,-11-25-1 16,11 25 0-16,0-36-2 0,0 36 0 15,7-33-1-15,-7 33-1 16,12-27 0-16,-12 27-2 16,20-16 1-1,-20 16-1-15,24-4 0 0,-24 4-1 16,21 10 0-16,-21-10 0 15,28 29 0-15,-18-7-1 16,4 9 0-16,-8 1-1 16,0 7 0-16,-12 2 0 15,0 2-1-15,-14-4-1 16,6 11-1-16,-15-13 1 16,7 4-1-16,-12-8 2 15,9 3-1-15,-3-13 1 0,4 1 1 16,-1-10 0-16,25-14 2 15,-28 21 0 1,28-21 1-16,0 0-1 16,0 0 1-16,0 0 0 0,0 0 0 15,0 0 1-15,22 20-1 16,-5-12 1-16,-17-8-1 16,34 15 1-16,-34-15 0 15,34 18 0-15,-34-18-1 16,31 14 0-16,-31-14 1 15,32 6-2-15,-32-6 0 16,31 0 0-16,-15-6-1 16,4-4 0-16,6-4 0 0,-1-2 0 15,7-3 0 1,-3-7 0-16,9-3-1 16,-4-4 1-16,3-5 1 15,-5-1-1-15,-5 2 1 0,-1-1-1 16,-6 1 2-16,-6 6 0 15,-3 7 0-15,-5 3 1 16,-6 21-1-16,0 0 0 16,0 0 0-16,-17 3 1 15,3 17-1-15,-4 10-1 16,2 1 0-16,2 6 1 16,-1 4-2-16,1-1 1 15,8-5-1-15,4-7 1 16,2-3 0-16,12-7-1 15,-12-18 1-15,29 23 0 16,-9-23 0-16,10-6 0 16,-5-3 0-16,5-9 1 0,0 0-1 15,-3-1 1-15,-3-9 0 16,-4 1 0-16,-11-3 2 16,1 3-1-16,-14-1 0 15,-2 7 0-15,-7-3 0 16,-1 4-1-16,-12 9 1 15,6-1-1-15,-7 8-1 16,7 6 0-16,0-2 0 16,20 0 0-16,-29 4-1 15,29-4 1-15,0 0 0 16,0 0-1-16,31-4 1 16,-3-4 0-16,4-2 0 15,5 0 0-15,3 1 0 0,1-3 0 16,2 0 0-16,-3 4 0 15,-3 0 0-15,-9 3 0 16,-2 3 0-16,-7 6 0 16,-19-4 0-16,26 21-1 15,-26-21 1-15,8 35-1 16,-8-11 0-16,0 3 0 16,0 5 0-16,-6-3 0 15,4 3 0-15,-8-3 1 16,6 1-1-16,-6-3 1 15,3 1-1-15,3-5 1 16,4-5 0-16,0-18 0 0,11 21 0 16,-11-21 0-16,38 4 1 15,-10-10-1-15,3-5 1 16,3-1 0-16,-3-6 0 16,3-1 0-16,-8-7 0 15,-7 4 0-15,-5-7 1 16,-6 5 0-16,-10-1 0 15,0 3-1-15,-16 5 1 16,18 17-1-16,-37-24 0 16,17 18 0-16,-6 8-1 15,5-4 0-15,-1 2 0 16,4 2 0-16,18-2-1 16,-25 4 1-16,25-4 0 0,0 0-1 15,0 0 1-15,19-18 0 16,5 13 0-16,4-7 0 15,5 0 0-15,7-2 0 16,5-1 0-16,-5 3 0 16,5 2 0-16,-6 2 0 15,1 4 0-15,-6 2-1 16,-5 0 1-16,-7 6 0 16,-4 6 0-16,-18-10 0 15,19 24 0-15,-19-24 0 16,2 27-1-16,-2-9 1 15,-6 1-1-15,-1 3 2 16,1-4-2-16,-2 3 1 0,0 1 0 16,-2-1 0-16,2 3 0 15,2-3 0 1,4-3 0-16,-2 0 0 16,4-18 0-16,8 23 0 0,-8-23 0 15,24 10 1-15,-24-10-1 16,33 2 0-16,-9-4 1 15,-2-12-1-15,3 7 1 16,1-3-1-16,2-2 1 16,-5-2 0-16,-1-5 0 15,-22 19 0-15,32-36 1 16,-32 36-1-16,14-27 1 16,-14 9-1-16,-8 1 1 0,8 17-1 15,-14-36 1 1,4 19-1-16,10 17-1 15,-22-28 1-15,10 8-1 16,12 20 0-16,-21-27 0 0,21 27 0 16,-30-14 0-16,14 10-1 15,-1 0 1-15,-3 4 0 16,2 0-1-16,2 2 0 16,16-2 0-16,-27 0-1 15,27 0-1-15,0 0 0 16,0 0 0-16,-16-17-1 15,16 17 0-15,0 0-1 16,25-18-1-16,-25 18-2 16,24-16-4-16,-24 16-9 15,20-11-2-15,0 7-4 16,-20 4-2-16</inkml:trace>
  <inkml:trace contextRef="#ctx1" brushRef="#br0" timeOffset="37416.62">31911 14509 24 0,'0'0'14'0,"0"0"-1"16,22-6 0-16,-22 6-2 16,32-10-1-16,-32 10-1 15,33-13 0-15,-33 13-1 16,36-14 0-16,-36 14-1 15,21-4-1-15,-21 4-1 0,0 0 0 16,0 0-2-16,18 4 0 16,-18-4-1-16,-4 18 0 15,4-18-1-15,-8 31-1 16,2-7 0-16,-1-5-1 16,1 9 1-16,0 1-1 15,0 2-1-15,4-5 2 16,-2-1-1-16,2-3 0 15,2 0 0-15,2-3 1 16,2 1-1-16,-4-20 1 16,14 18 0-16,-14-18 0 15,27 15 0-15,-7-7 1 16,6-4-1-16,5 2 1 0,3-6 0 16,3 2 0-16,-1 0-1 15,1-2 1-15,-3-2 0 16,-8 0-1-1,-1-6 2-15,-9-2-2 0,-16 10 1 16,18-21 0-16,-18 21 1 16,-14-30-1-16,-4 9 0 15,-1-1 0-15,-7-1 0 16,4 3-1-16,-9-2 1 16,9 1-1-16,-4 3 0 15,6 2-1-15,1 10 0 16,19 6-1-16,-30-7 0 15,30 7-1-15,-22 7-1 0,22-7-1 16,-23 16-1 0,23-16-3-16,0 0-5 0,-22 8-6 15,22-8-12 1,0 0-2-16,2-27 6 0</inkml:trace>
  <inkml:trace contextRef="#ctx1" brushRef="#br0" timeOffset="38039.84">32243 13832 1 0,'2'-29'20'0,"26"30"13"0,-28-1 1 16,31-21-17-16,-5 41-4 16,-14 1-3-1,7 20-3-15,-9 4-3 16,10 18 0-16,-2 0-2 0,4 10-1 16,-1 3 1-16,1 7-1 15,-2 1 1-15,-1 8-1 16,-7-7 0-16,0-1 0 15,-16 2 0-15,-2-3-1 16,-8-5 0-16,-5-3 1 16,-7-10-1-16,-2-8 0 15,-3-2 0-15,-3-4 0 0,1-6 0 16,-3 0-1 0,9-6 1-16,-5 0-1 15,6-5 0-15,5-11 0 16,3 1 0-16,18-24-1 15,-14 23 0-15,14-23 0 0,0 0-2 16,0 0 0-16,24-15-5 16,-24 15-8-16,19-38-14 15,15 33-2-15,-28-25 0 16,29 22 20-16</inkml:trace>
  <inkml:trace contextRef="#ctx1" brushRef="#br0" timeOffset="38442.59">33068 14727 22 0,'0'0'34'16,"0"0"-1"-16,-19 25-13 15,19-25-8-15,0 0-3 16,-26 16-4-16,26-16-2 16,0 0-1-16,0 0 1 15,0 0-1-15,22 8 2 16,-22-8-1-16,23-16 1 16,-17-1 0-16,-6 17 0 15,14-20 0-15,-14 20-2 16,0 0 1-16,2-18-2 0,-2 18 0 15,-16-2-1-15,16 2 0 16,-31 10-2-16,31-10 0 16,-34 16-2-16,24 2-2 15,-10-16-3-15,18 19-6 16,2-21-10-16,-21 8-12 16,29 12 0-16,-8-20 2 15</inkml:trace>
  <inkml:trace contextRef="#ctx1" brushRef="#br0" timeOffset="38699.43">33175 15006 41 0,'-6'21'36'0,"22"22"1"0,-20 3-14 15,-8-15-11-15,10 16-3 16,-16-6-5-16,4 2-3 16,-5-5 0-16,3-11-1 15,-4-7-3-15,-4-12-2 16,24-8-3-16,-33 7-10 16,19-24-18-16,14 17 1 15,-26-30-1-15,26 30 14 16</inkml:trace>
  <inkml:trace contextRef="#ctx1" brushRef="#br0" timeOffset="43456.37">23587 16299 12 0,'-20'10'19'16,"20"11"0"-16,0-21-1 15,-14 32-3-15,8-7 0 16,6-25-3-16,2 32-1 0,-2-32-3 15,14 21-2 1,-14-21 0-16,30 0-2 16,-11-8 0-16,13-3-2 15,-4-13 1-15,5-5-2 0,1-5 0 16,3 5-1-16,-3-3 1 16,-3-3-1-16,-9 2 0 15,-2 3 0-15,-8 3 0 16,-6 9 0-16,-6 18 0 15,-12-33 0-15,12 33-1 16,-34-10 0-16,14 16 0 16,-11 0 0-16,3 11-1 15,3 7 1-15,-1 3 0 16,-2 7 0-16,5 5 0 16,7 2 0-16,2 0 0 15,8 3 1-15,6-5 0 16,2-2 0-16,12-7 0 0,6-7 0 15,11-7 0-15,3-6 0 16,5-10 0-16,5-10 0 16,1-6 0-16,4-9 0 15,-3-7 0-15,-1-1 0 16,-1-2 0-16,-5-5 0 16,-5-1 0-16,-3-8-1 15,-5 10 1-15,-4 3 0 16,-4 5 0-16,-5 4 0 15,-1 3 1-15,-6 4-2 16,-6 20 1-16,0 0 0 16,0 0 0-16,0 0 0 15,0 0 0-15,16-2 0 0,-16 2 0 16,8 32 0-16,-4-5 0 16,2 7 0-16,-6-1 1 15,2 8-1-15,-2 4 0 16,0 3 0-16,-2-3-1 15,-4-2 2-15,0-8-2 16,4-1 1-16,-4-3-1 16,0-8 1-16,6-1-1 15,0-22 1-15,-6 24-1 16,6-24 0-16,0 0-1 16,-6 17 1-16,6-17 1 15,0 0-2-15,-22 6 2 0,22-6-2 16,-29 6 1-16,29-6 0 15,-30 4 3-15,30-4-3 16,-25 6 1-16,25-6 1 16,0 0 1-1,0 0 0-15,0 0 0 0,15 0 1 16,9-10-2-16,10 4 2 16,-1-11-2-16,11 5 1 15,-3-8-2-15,6 6 0 16,-3-3-1-16,-3 5 1 15,-3 0 1-15,-10 4-1 16,-5 2-1-16,-23 6 1 16,28-2-1-16,-28 2 1 15,0 0-1-15,0 0-1 16,-12 20-2-16,12-20-4 16,-22 20-7-16,22-20-7 15,-33 8-12-15,33 11 0 0,0-19 8 16</inkml:trace>
  <inkml:trace contextRef="#ctx1" brushRef="#br0" timeOffset="44916.63">24842 16391 18 0,'0'0'36'0,"6"18"-1"16,-25-18 0-16,-1 2-21 15,20-2-6-15,-30 17-2 16,30-17-3-16,-27 20-2 16,27-20 0-16,-20 10-1 0,20-10 0 15,0 0-1-15,0 0 0 16,0 0 0-16,0 0-1 15,0 0-1-15,8-20-1 16,-8 20-2-16,20-15-4 16,3 13-7-16,-7 6-12 15,-16-4-5-15,38-8 0 16,-38 8 20-16</inkml:trace>
  <inkml:trace contextRef="#ctx1" brushRef="#br0" timeOffset="46152.07">25504 15991 1 0,'0'0'20'0,"0"0"10"16,0 0 1-16,-32 17-17 16,5 3-5-16,-1 15-3 15,-5-1-1-15,-3 13-2 16,0 2-1-16,5 6 0 16,5-4-2-16,6 2 1 15,9-8-1-15,9-8 0 16,8-3 0-16,9-15 0 15,9-9 1-15,10-8-1 0,3-10 1 16,3-2-1 0,-1-9 1-16,1-1 0 15,-1-9 0-15,-5 3 0 16,-9 1 0-16,-5 7 1 0,-6-4 1 16,-6 3-1-16,-10-1 1 15,2 20 0-15,-12-25 0 16,12 25-1-16,-16-8 0 15,16 8 0-15,-18 12-1 16,10 11-1-16,5 7 0 16,6 11 1-16,-3 10-1 15,8 10-1-15,-2 11 0 16,0-3 0-16,2 8 0 0,-8-5 0 16,0 5 0-16,-8-11-1 15,2-7 1 1,-13-14-1-16,1 1 1 15,-4-17-1-15,2-9 0 0,3-20 0 16,17 0 1-16,-22-38-1 16,24-3 1-16,8-12 1 15,11-15 0-15,11-1 0 16,4-12 1-16,15 5 0 16,0-3 0-16,10 7 1 15,-3 1-1-15,5 12 1 16,-8 0-1-16,-2 4 0 15,-7 10 1-15,-9 8-1 0,-9 11 1 16,-10 5-1 0,-18 21 1-16,8-22-1 15,-8 22-1-15,-34 20 1 16,6 1-1-16,-3 7-1 0,-3 3 1 16,1 7-1-16,1 7 0 15,12 0-1-15,9-2 1 16,3-6 0-16,16-3 0 15,9-13 0-15,11-7 0 16,6-8 0-16,11-14-1 16,2-10 1-16,11-7-1 15,-1-12 1-15,2-5 0 16,2-9-2-16,-3-4 3 16,-1-3-1-16,-10-1 0 15,-3-2 1-15,-17 0 1 16,-1 6 0-16,-16 2 1 15,-6 10-1-15,-8 8 1 0,0 9-1 16,-12 8 1-16,16 18-1 16,-28 8 1-16,15 18-1 15,-1 11-1-15,4 10 1 16,0 14-1-16,-2 6 0 16,4 3 0-16,-4 1-1 15,7 6-1-15,-3-15 0 16,8-1-1-16,-6-20-1 15,12 1-4-15,-6-42-1 16,15 35-3-16,-15-35-3 16,24-8-3-16,-24 8-2 15,20-33 0-15,-2 13-1 16</inkml:trace>
  <inkml:trace contextRef="#ctx1" brushRef="#br0" timeOffset="46399.92">26288 16116 22 0,'-40'-27'21'0,"13"17"0"16,3 8 0-16,24 2-3 16,-12 20-2-16,12-20-5 15,38 25-2-15,-7-19-2 16,17 12-2-16,-1-14-2 16,10 2-1-16,1-6-1 15,-3-8-1-15,-4 0 0 16,-7-2-2-16,-5 0 0 0,-7-1-1 15,1 7-2-15,-33 4-2 16,40-6-6-16,-40 6-8 16,0 0-14-16,0 0-1 15,0 0 4 1</inkml:trace>
  <inkml:trace contextRef="#ctx1" brushRef="#br0" timeOffset="47364.32">26785 15924 1 0,'0'0'29'0,"0"0"2"15,0 0-12-15,0 0-5 16,-6 20-3-16,5 7-4 16,-7 5-1-16,4 7-3 15,-4 6 0-15,2 4-2 0,0-2-1 16,-2-2 1 0,8-3-2-16,0-11 0 15,2-4 0-15,4-7 0 16,-6-20 0-16,0 0-1 0,24 16 1 15,-24-16-2-15,15-20 1 16,-9-3 0-16,6-3 0 16,-4-9 0-16,-6-3 1 15,2-5 1-15,-2-10 1 16,2 4 0-16,-8 4 1 16,8 10 1-16,-10-1-1 15,8 19 1-15,-2 17-1 16,0 0-1-16,12 19 0 15,0 15 0-15,1 7-1 16,7 8 0-16,6 4-1 16,0-4 1-16,1 2-1 15,5-8 0-15,1-7 0 0,1-7 1 16,-2-11 1-16,-1-9-1 16,-3-7 1-16,-1 0 0 15,-1-13 1-15,-2-3 0 16,-3-10 0-16,-1-5 1 15,-6-12 0-15,4-1 0 16,-12-9 0-16,0 2 0 16,-12 0-1-16,6 8-1 15,-6 0 0-15,0 9-1 16,-6 13 0-16,12 19-1 16,-22-8-1-16,22 8 0 15,-13 26-3-15,13-26-1 0,-6 47-5 16,-2-24-8-16,10 1-9 15,17 11-6-15,-17-13 0 16</inkml:trace>
  <inkml:trace contextRef="#ctx1" brushRef="#br0" timeOffset="48723.41">27682 16054 16 0,'26'4'24'16,"-26"-4"-2"-16,0 0-5 16,0 0-3-16,-20-8-4 0,20 8-2 15,-40 23-3-15,13-3 0 16,-7 0-1-16,-3 9-2 16,-1-4-1-16,4 7 0 15,-3-1 0-15,9-1-1 16,9-7 0-16,5-1 0 15,14-22 0-15,-2 27 0 16,2-27 0-16,33 4 0 16,-3-10 0-16,5-5-1 15,1-5 1-15,4-4 0 16,-3-1 0-16,3-1 0 16,-13-3 1-16,5 1-1 15,-14 0 1-15,-5 1 0 0,-5 5 0 16,-2-1 0-16,-6 19 0 15,0 0 0-15,0 0 0 16,-18-2-1 0,11 19 0-16,-5 3 0 0,8 2-1 15,-6 5 0-15,8-3 0 16,2-24 1-16,-4 35-1 16,4-35 0-16,12 23 0 15,-12-23 0-15,25 12 1 16,-25-12 0-16,32-6-1 15,-12-2 1-15,1-3-1 16,3-3 2-16,-4-2-1 16,2-3 0-16,-5 1 0 0,3-2 1 15,-6 3-1-15,-14 17 1 16,26-32 0 0,-26 32-1-16,13-21 1 15,-13 21 0-15,0 0-1 0,0 0 0 16,12 21 1-16,-12-21-1 15,0 30-1-15,0-13 1 16,2 5 0-16,2-4-1 16,-4-18 1-16,2 29 0 15,-2-29 0-15,12 20 0 16,-12-20-1-16,0 0 1 16,28 6 0-16,-28-6 0 15,25-12 0-15,-5-2-1 0,-2-4 2 16,4 1-1-1,-5-3 0-15,5 0 0 16,-2 1 0-16,4-3 0 16,-24 22 1-16,29-25-1 0,-29 25 0 15,24 4 1-15,-24-4-1 16,8 21 0-16,-8-21 0 16,0 38 0-16,4-19 0 15,-2-1 0-15,-2-18 0 16,12 25 0-16,-12-25 0 15,19 6 0-15,-19-6-1 16,34-10 1-16,-16-1 1 16,1-3-1-16,3 0 0 15,-2-3 0-15,-20 17 0 16,27-18 0-16,-27 18 1 16,20-8-1-16,-20 8 0 15,0 0 0-15,0 0 0 0,16 27 0 16,-16-27 0-16,10 24 0 15,-10-24 0-15,24 24 0 16,-9-13-1-16,5-3 2 16,4-6-1-16,3-4 0 15,5 0 0-15,0-8 0 16,1-3 0-16,5-1 0 16,-3-2 1-16,3-1 0 15,-3-3-1-15,-3-2 0 16,-6 1 1-16,-1 7 1 15,-11-8-1-15,-14 22 0 16,4-25 0-16,-4 25 0 0,-32 2 0 16,9 14-1-16,-7 3 0 15,-1 3 0-15,-1 7 0 16,6-1 0 0,7-1 0-16,5-1 0 0,12-7 0 15,2-19 0-15,16 24 0 16,1-16 0-16,5-4 0 15,2-4 0-15,1 0-1 16,-3-4 1-16,0 2-1 16,-2-2 0-16,-3 4 0 15,-17 0-1-15,28 0 0 16,-28 0-1-16,24 2-2 16,-24-2-1-16,0 0-3 0,0 0-6 15,0 0-7-15,21 2-12 16,-21-2 2-16,0 0 22 15</inkml:trace>
  <inkml:trace contextRef="#ctx1" brushRef="#br0" timeOffset="49203.8">29427 15747 25 0,'-19'-23'33'0,"19"23"-12"16,-20 4-3-16,-6 0-5 16,12 13-4-16,-19 1-3 15,9 12-1-15,-6 3-2 16,5 12 0-16,-7 4-1 16,12 4 0-16,9 0-2 0,5 0 1 15,10 0-2 1,4-2 2-16,11-8-1 15,5-5 0-15,6-15 0 16,3-7 0-16,5-1 0 0,-5-5 0 16,5-6-1-16,-7 0 0 15,-1-6-1-15,-6-6-2 16,1 8-3-16,-25 0-4 16,34-15-7-16,-34 15-12 15,12-20-4-15,4 16 2 16</inkml:trace>
  <inkml:trace contextRef="#ctx1" brushRef="#br0" timeOffset="49638.53">29806 15596 14 0,'26'0'32'16,"-26"0"0"-16,0 0-15 16,22 24-4-16,-16-4-3 15,13 17-2-15,-7 0-2 16,6 12-1-16,-8-2-2 16,8-2-1-16,-6-1-1 15,-5 1 0-15,-1 2-1 16,-6-8 0-16,0-2 0 15,-6-5 0-15,-1-1 0 0,-7 3 0 16,-4-7-1-16,0-3 1 16,2-5 0-16,-1-1-1 15,17-18 0-15,-32 23 0 16,32-23 0-16,-20 12-2 16,20-12 1-16,0 0-2 15,0 0-2-15,0 0-1 16,0 0-3-16,-15-4-2 15,15 4-1-15,0 0-2 16,0 0-2-16,0-17-3 16,-12-3-2-16,12 20 15 15</inkml:trace>
  <inkml:trace contextRef="#ctx1" brushRef="#br0" timeOffset="53440.21">30537 15716 27 0,'0'0'27'0,"8"-22"-6"0,-8 22-4 16,0 0-3-16,0 0-5 15,0 0-1-15,0 0-3 16,0 0-1-16,0 0-1 16,-28 18-1-16,28-18-1 15,-35 35 0-15,13-13 0 16,-4 4-1-16,-5 3 0 15,1 6 0-15,-5 1 0 16,-1-3-1-16,-3 0 1 16,7-1-1-16,-6-1 0 15,11-3 1-15,-1-7-1 16,4-5 1-16,9-6-1 16,15-10 1-16,-20 25-1 0,20-25 1 15,0 0 0-15,0 0 1 16,2 20-1-1,-2-20 0-15,20 12 1 16,-20-12 0-16,33 9 1 0,-9-5-1 16,4 6 1-16,3-2-1 15,3 6 1-15,-1-4 0 16,7 3 0-16,-3 1-1 16,-3-4 0-16,-9 4-1 15,3-3 0-15,-4 1 1 16,-8-2-1-16,-16-10 0 15,23 16-1-15,-23-16 0 16,0 0 1-16,20 19-2 0,-20-19 0 16,0 0-1-1,0 0-2-15,20 14-2 16,-20-14-4-16,0 0-10 16,0 0-13-16,0 0 1 0,25-12 2 15</inkml:trace>
  <inkml:trace contextRef="#ctx1" brushRef="#br0" timeOffset="54012.47">30853 15651 1 0,'32'8'26'0,"-32"-8"5"0,25-19-11 16,-25 19-7-16,20 7-4 15,-20-7-1-15,6 26-2 16,-6-5-1-16,-12-3-1 16,6 6-1-16,-14 1 0 15,1 9-2-15,-7-1 0 16,-2 6-1-16,-9 0 0 15,1-5 0-15,-1 5 0 0,-3-6 0 16,7 3 0 0,-3-5 0-16,8-9 0 15,7-3 0-15,3-7 0 16,18-12 0-16,-14 24 0 0,14-24 1 16,0 0-1-16,20 17 2 15,-20-17-1-15,37 12 1 16,-17-6-1-16,6 6 1 15,-4-8 0-15,3 7-1 16,1-1 1-16,2 2-2 16,-9-2 1-16,5 0-1 15,-8 0 0-15,2-3 0 16,-18-7 0-16,27 10-1 16,-27-10 1-16,18 8-2 15,-18-8 1-15,0 0-2 16,20 12-1-16,-20-12-3 15,0 0-2-15,0 0-7 0,0 0-13 16,25 19-5-16,-25-19 1 16,0 0 27-16</inkml:trace>
  <inkml:trace contextRef="#ctx1" brushRef="#br0" timeOffset="55143.36">31114 16311 25 0,'0'0'32'16,"0"0"-9"-16,27-2-6 15,-1 2-1-15,0-18-6 16,13 8-3-16,-7-19-2 15,13 7-2-15,-5-13-1 16,-5 2-1-16,1-9 1 16,-3 5-1-16,-13-2 1 15,0 5-1-15,-14 5 0 0,-6 2 0 16,-6 7 0-16,6 20 0 16,-34-14-1-1,8 18 0-15,-5 10 0 16,-1 5-1-16,-1 13 0 15,-1 1 1-15,6 10-1 0,5-1 0 16,3 3 0-16,12-6 0 16,10 0 0-16,4-5 1 15,18-11-1-15,-1-5 0 16,15-8 1-16,1-10 0 16,5-8 0-16,3-2 1 15,-1-8-1-15,5-3 0 16,-6-5 0-16,-3-3 1 0,-5 1-1 15,-7 1 0 1,-6 7 1-16,-7 3-1 16,-17 17 1-16,16-28 0 15,-16 28-1-15,0 0 0 0,0 0 1 16,-21 22-1-16,21-22 0 16,-24 31 0-16,16-9 0 15,-4 3-1-15,6-7 1 16,4 3-1-16,2-21 1 15,-4 24-1-15,4-24 1 16,0 0-1-16,24 6 0 16,-24-6 1-16,37-18 0 15,-15 6 0-15,6-3-1 16,3-11 1-16,1 5 0 16,2-3 1-16,-3 4-1 15,-3 1 0-15,-3 5 1 16,-5 8-1-16,-20 6 1 0,0 0-1 15,14 30 0-15,-16-7 0 16,-4 1 0-16,0 1-1 16,-2-1 1-16,-4-1-1 15,7-1 0-15,-7-2-1 16,12-20 0-16,-14 21-1 16,14-21-2-16,0 0 0 15,0 0 0-15,0 0-1 16,0 0-1-16,0 0 0 15,0 0-2-15,26-23-1 16,-26 23-4-16,31-20-3 16,-25-2-5-16,22 28-5 15,-28-29 27-15</inkml:trace>
  <inkml:trace contextRef="#ctx1" brushRef="#br0" timeOffset="56135.4">32330 16007 12 0,'0'0'23'16,"0"0"-5"-16,0 0-3 0,0 0-3 15,0 0-3-15,0 0-3 16,-24 7 0-16,8 5-1 16,16-12-1-16,-37 30-1 15,15-9 0-15,-7 1-1 16,1 5-1-16,-4 1 0 16,7 5-1-16,3-7 0 15,2 1-1-15,6-5 0 0,14-22 0 16,-4 23 1-16,4-23-1 15,30-4 0-15,-10-4 0 16,7-5 1 0,1-11-1-16,10-1 0 0,-11-9 0 15,11 3 0-15,-5-6 0 16,5-7 0-16,-5-7 0 16,5 0 0-16,-5-2 1 15,-5-2 0-15,0 0 0 16,-5 0 1-16,-9 4 0 15,-2 6 0-15,-6 10 0 16,-10 2 0-16,2 15 0 16,-2 0 0-16,4 18-1 0,0 0 0 15,0 0 1-15,-20-8 0 16,20 8-1 0,0 0 1-16,-13 32 0 15,5-7-1-15,-4 7 1 0,-2 11-1 16,-6 8 0-16,1 6 0 15,-5 8 0-15,2-3-1 16,2-1 1-16,3-4 0 16,7-4 0-16,0-8-1 15,8-5 1-15,4-9 0 16,8-5 0-16,-2-7-1 16,-8-19 1-16,27 26-1 15,-27-26-1-15,30 15-1 0,-30-15-2 16,22 2-2-1,-22-2-3-15,0 0-3 16,0 0-2-16,0 0 0 16,23-19-1-16,-23 19-2 0</inkml:trace>
  <inkml:trace contextRef="#ctx1" brushRef="#br0" timeOffset="56923.91">32741 15594 11 0,'15'0'30'16,"-15"0"-6"-16,0 0-10 15,0 0-4 1,-19 20-1-16,17 6-3 16,-10 11 0-16,4 6-2 0,-10 8 0 15,6 12-1-15,-4-4-1 16,-1 5 0-16,-3-3-1 16,6 0 0-16,-4-10-1 15,5-6 1-15,5-7-1 16,-6-11 0-16,8-5-1 15,6-22 1-15,-2 27-1 16,2-27-1-16,0 0-1 0,0 0-2 16,0 0-2-16,0 0-6 15,22-4-5 1,-22 4-9-16,6-21-5 16,19 27 14-16</inkml:trace>
  <inkml:trace contextRef="#ctx1" brushRef="#br0" timeOffset="57749.02">33102 15981 1 0,'0'0'29'15,"0"0"3"-15,0 0-9 16,0 0-7-16,0 0-4 0,-22-14-3 16,22 14-3-16,-20 10-1 15,20-10-1-15,0 0-1 16,-17 8 0-16,17-8 0 16,0 0 1-16,0 0-1 15,0 0 0-15,0 0 0 16,0 0-1-16,0 0 0 15,0 0 0-15,19-20-1 16,-19 20 1-16,0 0-2 16,0 0 1-16,0 0-1 15,0 0 0-15,0 0 0 16,0 0-1-16,0 0 0 0,-19 2-1 16,19-2-1-16,0 0-2 15,-18 14-1-15,18-14-4 16,-16 24-8-16,4-5-15 15,12-19-3 1,-14 34 0-16,14-34 19 0</inkml:trace>
  <inkml:trace contextRef="#ctx1" brushRef="#br0" timeOffset="58043.72">33074 16218 8 0,'0'0'35'0,"26"34"0"15,-26-34 3-15,0 0-20 16,8 43-5-16,-8-43-3 16,-14 49-4-16,-4-21-1 15,4 5-1-15,-7 0-2 16,-1-3-1-16,-2-5-1 15,1-3-1-15,3 1-1 16,-8-11-2-16,16 6-2 16,-19-14-5-16,31-4-10 15,-40 37-16-15,5-29 0 16,11 12 1-16,-23-17 17 0</inkml:trace>
  <inkml:trace contextRef="#ctx1" brushRef="#br0" timeOffset="61415.48">20323 17441 11 0,'-4'-29'28'0,"4"29"-7"16,4-26-2-16,-4 26-4 15,0-17-3-15,0 17-1 16,0 0-2-16,-10-18-2 15,10 18-1-15,-8 21-1 16,6 5-1-16,-10 0-1 16,0 9-1-16,1 4-1 0,1 12-1 15,-2-4 0-15,6 2 0 16,4 0 0 0,2-2 0-16,8-7-1 15,4-7 1-15,1-2 1 0,9-9-1 16,8-8 0-16,-1-12 0 15,15-12 0-15,-3-6 0 16,9-5 0-16,1-7 0 16,-4-11-1-16,1 4 0 15,-5-5 2-15,-7 7-2 16,-11 2 2-16,-7 7-1 16,-4 4 0-16,-14 20 1 15,0 0-1-15,0 0 0 16,-34 10 0-16,11 16 0 15,1 5-1-15,-4 1 1 16,7 7-1-16,5-6 1 16,2-1-1-16,10-9 1 0,2-23 0 15,14 22 0-15,6-28 1 16,5-4-2-16,9-12 2 16,-7-1-2-16,5-9 2 15,0 5-1-15,-7-1 0 16,-5 1 1-16,-6 2 0 15,-8 5-1-15,-6 20 0 16,-6-30 0-16,6 30 0 16,-32-11 0-16,13 11 0 15,-1 8-1-15,2 1 1 16,18-9-1-16,-22 24 2 16,22-24-2-16,2 21 1 0,-2-21-1 15,36 12 1-15,-11-14 0 16,9-2 1-16,0-3-2 15,5 1 2-15,1 0-1 16,-7 2 0-16,-1 4 0 16,-5 6 0-16,-3 5 0 15,-10 9 0-15,-8 4 0 16,-4 7 0-16,-4 2 1 16,-4 1-1-16,0 3 0 15,-2-7 0-15,2-9 1 16,6-21-1-16,0 26 0 15,0-26 0-15,26-4 0 16,-6-10 0-16,1-8-1 0,9 3 1 16,-4-1-1-16,1 0 1 15,-1 3 0-15,-6-1 0 16,-1 8 0-16,-19 10 0 16,22-2 0-16,-22 2 0 15,0 0 1-15,14 22-1 16,-14-22 0-16,12 22 0 15,-12-22-1-15,23 11 1 16,-7-13-1-16,4-4 1 16,6-5-1-16,-1-5 1 15,7-6-1-15,2-3 0 16,-1-8 0-16,5-5 1 16,-3-7-1-16,3 2 0 0,1-8 1 15,-5 4 0-15,-3-2 0 16,-5 6 1-16,-6 5-1 15,-1 9 1-15,-11 9 0 16,-8 20 0-16,0 0 1 16,-13 28-1-16,-7 11-1 15,-2 10 1-15,-4 10-1 16,1 4 0-16,-1 5 0 16,2 1 1-16,9-8-1 15,9-8-1-15,4-14 1 16,10-5-1-16,3-17 1 15,15-3-2-15,-4-16 0 16,11-10-2-16,-1-13-2 0,7 3-2 16,-13-11-6-16,2-3-6 15,5 17-11-15,-29-28 0 16,24 25-1 0</inkml:trace>
  <inkml:trace contextRef="#ctx1" brushRef="#br0" timeOffset="61660.33">21561 17422 41 0,'-48'5'24'0,"23"13"-3"15,1 4-3-15,24-22-4 16,4 37-3-16,-4-37-4 16,45 18-3-16,-5-20-1 0,7 0-1 15,5-8-1-15,7-4 0 16,-8 0-1-1,3-5-2-15,-3 3 0 16,-12 0-2-16,-5 12-4 0,-8-3-7 16,-26 7-15-16,31 7-2 15,-31-7 0-15,6 30 11 16</inkml:trace>
  <inkml:trace contextRef="#ctx1" brushRef="#br0" timeOffset="62243.97">22594 17245 4 0,'0'0'32'15,"-8"-31"1"-15,8 31-1 16,0 0-15-16,0-30-4 0,0 30-5 16,0 0-2-1,0 0-3-15,0 0-1 16,-24 26 0-16,10-5-1 15,-6 3 0-15,-7 7-1 0,-5 10-1 16,-7 6 1-16,-5 1-1 16,3 3 1-16,1-6-1 15,1-4 1-15,7-2 0 16,6-5 0-16,13-11 0 16,13-23 0-16,-2 30 0 15,2-30 1-15,33 9-1 16,-1 1-1-16,1-6 2 15,7 2 0-15,5 2 0 16,1-2-1-16,-5 0 1 16,5 1-1-16,-13 3 1 15,-1 0-1-15,-7 2 2 16,-5 2-3-16,-20-14 2 0,22 27-3 16,-22-27 2-16,16 28-3 15,-16-28-2-15,8 23-3 16,-8-23-9-16,0 0-14 15,19-10-4-15,-19-13 3 16,26 15 8-16</inkml:trace>
  <inkml:trace contextRef="#ctx1" brushRef="#br0" timeOffset="62687.33">23162 17274 1 0,'6'-39'29'16,"20"27"5"-16,-26-9-1 16,0 21-14-16,0 0-4 15,0 0-5-15,-4 31-4 16,-10-9-2-16,0 13-2 16,-6-2-1-16,-5 5 0 15,-3 3-1-15,-5 2 0 16,-3 4-1-16,2 0 1 15,3-7 0-15,3-1 0 16,3 0 0-16,9-6 0 16,4 3 0-16,6-5 1 15,6-1-1-15,6-3 0 16,10-1 0-16,5-3 1 0,7-1 1 16,4 1 0-16,-3-9-1 15,9 0 0-15,-1-8 1 16,3-2 0-1,-11-2 0-15,3-2-2 0,-6 0-1 16,-7-4 0-16,1 2 0 16,-20 2-1-16,32-6-3 15,-32 6-4-15,25-6-11 16,-5 20-14-16,-20-14 0 16,28-4-1-16,-28-14 10 15</inkml:trace>
  <inkml:trace contextRef="#ctx1" brushRef="#br0" timeOffset="63815.96">23926 17708 17 0,'-19'0'31'0,"26"18"-8"15,-7-18-3-15,0 0-2 16,28 6-4-16,-28-6-3 16,44-28-1-16,-25-3-3 15,13 3-2-15,-6-13-1 16,3 2-1-16,-5-8 0 0,4 7-1 15,-15-9 1 1,5 10-1-16,-12 0-1 16,-4 13 1-16,-10 1-1 15,8 25-1-15,-26-16 1 0,1 22-2 16,-3 14 1-16,-3 13-1 16,-1 10 0-16,-2 2 0 15,7 8 0 1,1 0 0-16,8-2 0 0,6-2 0 15,12-5 0-15,6-7 1 16,12-14 0-16,8-5 0 16,7-10 0-16,7-8-1 15,11-6 1-15,3-12-1 16,3-3 1-16,2-11 0 16,-4-1 0-16,3-2-1 15,-7-1 0-15,-6-1 1 16,-5 0 0-16,-7 5 0 0,-9 3 0 15,-4 5 0-15,-10 7 0 16,-10 17 1-16,12-28 0 16,-12 28-1-1,0 0 1-15,-2-17-1 0,2 17 0 16,0 0 0-16,-18 17 0 16,18-17 0-16,-8 30 0 15,4-9 0-15,8 5 0 16,-2 5 0-16,4-1-1 15,2-3 1-15,4 1-1 16,-7-5 1-16,9 3-1 16,-8-3 1-16,0-1-1 15,-6-3 0-15,0 1-1 0,0-20 1 16,-12 33-1-16,12-33 1 16,-21 38-1-1,21-38 1-15,-26 29 1 16,26-29 0-16,-30 28-1 0,30-28 2 15,-21 23-1-15,21-23 1 16,0 0 0-16,-20 20 0 16,20-20 0-16,0 0 0 15,0 0 1-15,0 0 0 16,33 6 0-16,-9-4 0 16,4-12 0-16,5 2-2 15,5-4 1-15,-3 2 0 16,3-3-1-16,1 3 0 0,-7 0 0 15,0-4-2 1,-11 10 0-16,-1 0 0 16,-20 4-1-16,22 2-2 15,-22-2-3-15,0 0-4 0,23 10-6 16,-23-10-10-16,0 0-6 16,0 0 0-16,0 0 12 15</inkml:trace>
  <inkml:trace contextRef="#ctx1" brushRef="#br0" timeOffset="64395.24">25216 17663 14 0,'0'-20'33'16,"0"20"1"-16,17-8-8 15,-17 8-8-15,0 0-4 0,0 0-6 16,0 0-2-1,0 0-2-15,-9 22-2 16,9-22 0-16,0 0-1 16,-16 22 0-16,16-22 0 0,0 0 1 15,0 0-1-15,0 0 0 16,0 0 0-16,0 0 1 16,0 0-1-16,0 0 0 15,21-8 0-15,-21 8 0 16,0 0-1-16,26-22 1 15,-26 22-1-15,0 0 1 16,18-23-1-16,-18 23 0 16,0 0 0-16,0 0 0 15,0 0 1-15,0 0-2 16,-18-8 1-16,18 8 0 16,-20 12-1-16,20-12 0 15,0 0-1-15,-19 21-1 0,19-21-1 16,0 0-2-16,0 0-2 15,-8 30-4-15,8-30-5 16,0 0-5-16,6 17-9 16,-6-17-3-16,0 0 1 15</inkml:trace>
  <inkml:trace contextRef="#ctx1" brushRef="#br0" timeOffset="68675.11">25668 17369 23 0,'0'0'24'16,"-6"-46"-3"-16,6 46-5 16,-8-29-3-16,8 29-4 15,-14-20-1-15,14 20-2 16,0 0-1-16,-25 28-1 16,19 5 0-16,-2 3-1 15,2 13 0-15,-2 4 0 0,4 9-2 16,2-1 0-16,-2 6 0 15,4-4 0 1,4 2-1-16,-2-7 0 16,4-7 0-16,0-2 0 0,-4-5-1 15,2-7 1-15,2-6-2 16,0-11 0-16,-6-20 0 16,2 27-1-16,-2-27-2 15,0 0 0-15,0 0-1 16,0-19-3-16,-6-7-2 15,4 1-2-15,-4-12 2 16,6-9 0-16,-8-5 1 16,4-6 1-16,-4-7 4 15,8-1 3-15,-4-8 4 16,8 7 4-16,4 3 1 16,4 2 2-16,7 4 1 15,1 6 1-15,8 12 0 0,-3 5-1 16,13 19-2-16,-10-5-1 15,3 16-2-15,-3 2-1 16,-2 18-1-16,-7 5-2 16,-5 9 0-16,-4 1 0 15,-10 5-1-15,-10 5-1 16,0 2 1-16,-13 0 0 16,1 0 0-16,-10-9 0 15,7-1 0-15,-3-3-1 16,2-7 0-16,7-5-1 15,19-18-1-15,-26 17-1 16,26-17 0-16,0 0-2 16,0 0-3-16,14-23-1 0,-14 23-2 15,27-26-3-15,-3 15-1 16,-4-11-2-16,13 14-1 16</inkml:trace>
  <inkml:trace contextRef="#ctx1" brushRef="#br0" timeOffset="69919.66">26404 17361 13 0,'20'-22'21'16,"8"24"-1"-16,-28-2-2 16,19-12-4-16,-19 12-1 15,0 0-3-15,0 0-2 0,-27 16-1 16,15 2-1-16,-14-12 0 15,7 15 0-15,-9-9-1 16,2 11-1-16,-7-3-1 16,3 11-1-16,0-5 0 15,1 1 0-15,1 1-2 16,8-1 0-16,7-5 0 16,3 2 0-16,10-24 0 15,4 23 0-15,-4-23-1 16,33-4 1-16,-1-8 0 15,1-3-1-15,1-1 1 16,3-6 0-16,3-3 0 16,-2-3-1-16,-9 1 1 0,1-1 0 15,-9 5 0-15,-7-3 0 16,-2 5 1-16,-6-3-2 16,-6 24 2-16,-6-23-1 15,6 23-1-15,0 0 1 16,-26 21 0-16,19-1 0 15,-5 7-1-15,0 7 1 16,6-1-1-16,2-3 1 16,4-3 0-16,2-7 1 15,-2-20-2-15,26 25 0 16,-7-23 0-16,1-10 1 16,8-7-1-16,3-5 1 0,1-2 0 15,0-5-1-15,-3-3 1 16,1 1 1-16,-5 0-1 15,-3-1 1-15,-10 9-1 16,2 1 1-16,-14 20-1 16,0 0 1-16,0 0-2 15,0 0 2-15,0 29-2 16,-6-5 1-16,0 0-1 16,4 3 1-16,2-3 0 15,0-24 0-15,14 25 0 16,-14-25-1-16,31-4 1 15,-11-2 0-15,6-8 0 16,1-3 0-16,5-9-1 0,2-1 1 16,-9 5 0-1,9 1-1-15,-8 1 2 16,-1 2-1-16,-11-1 0 16,-14 19 0-16,22-16 0 0,-22 16 0 15,0 0 1-15,0 0-1 16,-8 33 0-16,2-7 0 15,4 11 0-15,-4 4 0 16,6 8-1-16,0 4 1 16,0 4 0-16,2-2 0 15,2-2 0-15,-4-2 0 16,-4-2 1-16,-2 2-1 16,-2-5 1-16,0 3-1 0,0-10 0 15,-7 0 0 1,5-5 0-16,-4 1 0 15,2-10 0-15,-2-5 0 16,14-20 0-16,-25 22 1 0,25-22 0 16,-24-2 0-16,24 2-1 15,-22-24 1-15,10-3 0 16,4-3 1-16,2-7-3 16,3-6 3-16,8 0-3 15,11-3 2-15,0 1-1 16,12 0 1-16,1 8-1 15,11 0-1-15,1 3 1 16,9 7 0-16,-3-1 0 16,-2 7 0-16,-3 3-1 15,-5 4 1-15,-3 2-1 16,-8 7 1-16,-3 5-1 16,-23 0 0-16,16 5 1 0,-16-5-1 15,-2 18 0-15,2-18 0 16,-10 22 0-16,10-22-1 15,0 0 0-15,-21 15-2 16,21-15-1-16,0 0-3 16,-14 18-3-16,14-18-6 15,0 0-6-15,0 0-11 16,-20 6 1-16,20-6 20 16</inkml:trace>
  <inkml:trace contextRef="#ctx1" brushRef="#br0" timeOffset="70387.38">27830 16931 1 0,'28'-10'27'15,"-34"-27"4"-15,6 37-12 16,13-24-4-16,-13 24-4 16,0 0-1-16,-21 8-2 15,9 12-2-15,-14 5-2 16,5 16 0-16,-11 1-1 0,-2 9-1 16,1 8 0-16,-3 3-1 15,7 3 0-15,3 6 1 16,6-6-1-1,8-3 0-15,12-7 0 16,12-4 0-16,8-11-1 0,14-5 1 16,3-13 0-16,5-9-2 15,3-7 2-15,2-8-1 16,3-2-1-16,-5-11 0 16,-5 3 0-16,-7-6-1 15,1 6 0-15,-15-5-1 16,5 9-2-16,-24 8-3 15,16-20-3-15,-16 20-7 0,-6-29-10 16,6 29-6-16,4-28 1 16,-4 28 28-16</inkml:trace>
  <inkml:trace contextRef="#ctx1" brushRef="#br0" timeOffset="70903.06">28264 16807 6 0,'24'-2'31'0,"-28"-17"-4"16,4 19-10-16,38-24-3 15,-19 14-3-15,3 12-2 16,-4 0-1-16,7 12-2 16,-5 2-1-16,2 9-1 15,-4-1-1-15,-1 13-1 16,-7 6 0-16,2 6-1 16,-6 2 0-16,0 6 0 15,-6 2-1-15,-6 2 0 16,0 4 0-16,-8-4 1 15,1-5-2-15,-5 1 2 16,-4-6-1-16,2-4 0 16,-5-5 0-16,-1-1 0 0,0 0 1 15,1-8-1 1,-3-1-1-16,2-9 1 0,3-5-1 16,3-2 1-16,20-16-1 15,-28 16 0-15,28-16-1 16,0 0 0-16,0 0 1 15,-18-20-1-15,18 20-2 16,0 0-2-16,0 0-3 16,16-26-9-16,-14 1-14 15,24 25-2-15,-24-26 1 16</inkml:trace>
  <inkml:trace contextRef="#ctx1" brushRef="#br0" timeOffset="71319.46">29013 17159 21 0,'0'0'33'0,"0"0"2"15,0 0-16-15,0 0-5 0,0 0-3 16,0 0-3-16,-18 11-1 16,18-11 0-16,-20 8-3 15,20-8 0-15,-20 12-1 16,20-12-1-16,0 0-1 15,-17 0 0-15,17 0-1 16,0 0 0-16,0 0-1 16,0 0 0-16,0 0-3 31,-20-4-1-31,20 4-4 0,0 0-4 0,-2 22-12 16,14-3-12-16,-12-19 0 15,16 26 1-15</inkml:trace>
  <inkml:trace contextRef="#ctx1" brushRef="#br0" timeOffset="71585.92">29100 17451 31 0,'5'41'35'0,"-10"-15"-7"16,5-3-7-16,5 18-4 15,-16-5-6-15,3 15-4 16,-12-6-2-16,0 6-2 16,-9-2-2-16,-5 2-1 15,0-4-1-15,-5-8-1 16,5-5-2-16,-5-11-3 16,13 5-5-16,-19-18-12 0,-3-10-13 15,23 4 2 1,-27-22-1-16</inkml:trace>
  <inkml:trace contextRef="#ctx1" brushRef="#br0" timeOffset="72808.17">19152 17981 26 0,'-26'-22'29'16,"26"22"-9"-16,0 0-4 16,0 0-4-16,0 0-3 15,0 0-2-15,22-6-1 0,-22 6 0 16,34-2-1-16,-15-3 0 15,11 3 0-15,-10 2-1 16,7 15-1-16,-27-15 0 16,38 43 0-16,-28-15-1 15,2 13-1-15,-7 2 0 16,1 6 0-16,-10 2-1 16,4-2 1-16,0-5 0 15,0-5-1-15,4-10 1 16,-2-7-1-16,-2-22 1 15,18 20-1-15,-18-20 0 16,28-22 1-16,-28 22-1 16,29-33 0-16,-15 9 0 0,-6 4 1 15,0-3-1-15,-4 5 1 16,-4 18 0-16,-4-19-1 16,4 19 1-1,-16 4-1-15,16-4 1 0,-31 33-1 16,11-6 0-16,2 5 1 15,2 9-2-15,-1 0 2 16,3 6-1-16,6-7 0 16,2 1 0-16,2-2 1 15,2-8 0-15,2 3 0 16,0-9 0-16,-2-5 0 16,2-20 0-16,-16 33 1 15,16-33-2-15,-29 34 1 0,11-21-1 16,-2 3 0-16,0-8 0 15,1-4-2 1,-1 0-1-16,2-10-1 16,18 6-2-16,-30-18-2 0,30 18-5 15,-31-19-6-15,31 19-8 16,-20-6-9-16,-6-14 2 16,26 20 3-16</inkml:trace>
  <inkml:trace contextRef="#ctx1" brushRef="#br0" timeOffset="-26318.97">27852 17343 16 0,'-2'24'15'15,"2"-24"-3"-15,-14 23-1 16,14-23-3-16,-12 22-1 16,12-22-1-16,0 0 0 15,0 0-2-15,0 0 1 16,0 0-1-16,0 0-1 0,12-20 1 16,-8-3-1-16,6-3-1 15,-2-11 0 1,3 3-1-16,1-3 1 15,-2 0-1-15,0 0 1 0,-2 3 0 16,0 5 0-16,-2 11 0 16,-6 18 0-16,6-22 0 15,-6 22 0-15,0 0 0 16,0 0 1-16,0 0-1 16,0 0 0-16,0 0 1 15,0 22-1-15,0-4 1 16,-6 1-1-16,6 15 0 0,-6-1-1 15,0 6 0-15,4 1 0 16,-4-3 0 0,6 2-2-16,-2-2 1 15,2-1-1-15,0-5 1 16,2-3 0-16,-2-3-1 0,0-5 1 16,0-20-1-16,2 27 1 15,-2-27 0-15,4 18-1 16,-4-18 0-16,0 0 0 15,0 0-1-15,0 0 0 16,0 0-1-16,0 23-2 16,0-23-3-16,0 0-2 15,0 0-6-15,0 0-10 0,0 0-7 16,0 0 1 0,0 0 26-16</inkml:trace>
  <inkml:trace contextRef="#ctx1" brushRef="#br0" timeOffset="-25642.82">28199 16954 5 0,'0'0'29'0,"0"0"-5"0,0 0-5 16,0 0-4-16,-10-25-2 16,10 25-4-16,0 0-1 15,0 0-2-15,0 0-1 16,0 0-1-16,-25 2-2 15,25-2 0-15,0 0 0 16,-20 27-1-16,20-27 0 16,-24 36-1-16,14-11 0 15,-2 3 1-15,1 5-1 16,-3 4 0-16,8 1 0 16,0-3 0-16,4 0 0 15,2-7 0-15,2 3-1 16,4-3 1-16,0-1 0 0,8-7 0 15,-3-1 0-15,3 1 0 16,-2-2 0-16,4 3 0 16,-16-21 0-16,30 32 1 15,-30-32-1-15,21 29 0 16,-21-29 1-16,18 30-1 16,-18-30 1-16,8 23 0 15,-8-23-1-15,2 24 1 16,-2-24-1-16,-2 23 1 15,2-23 0-15,-12 26-1 16,12-26 0-16,-16 31 0 16,16-31 0-16,-25 22-1 15,25-22-1-15,-26 17 1 0,26-17-3 16,-24 6 0-16,24-6-3 16,-19-17-3-16,19 17-2 15,-8-40-4-15,8 13-5 16,6-8-3-16,-6-17-2 15,19 17 3-15</inkml:trace>
  <inkml:trace contextRef="#ctx1" brushRef="#br0" timeOffset="-25194.1">28110 16896 22 0,'0'0'20'0,"0"0"-2"16,0 0-2-16,0 0-3 15,0 0-1-15,0 0-1 16,0 0-2-16,0 0-2 16,20-4-1-16,-20 4-1 0,22-4-2 15,-2 4 0-15,-20 0-1 16,19 0-1 0,-19 0 0-16,20-4-1 15,-20 4 0-15,0 0-1 0,24-2 0 16,-24 2 0-16,0 0-1 15,0 0 0-15,0 0-1 16,0 0-1-16,0 0-2 16,0 0-3-16,0 0-7 15,8 18-8-15,-8-18-10 16,0 0 2-16,-20-8 19 16</inkml:trace>
  <inkml:trace contextRef="#ctx0" brushRef="#br0" timeOffset="66519.81">1404 12031 0,'0'-40'16,"41"120"78,-41-40-79,40 0-15,-40 0 16,0 1-16,0-1 16,0 0-16,0 40 15,0-40-15,0 0 16,0 0-16,0 40 16,0-39-16,0-1 15,0 40-15,0-40 16,0 0-16,0 0 15,0 40-15,0-39 16,0-1-16,0 40 16,0-40-16,0 40 15,0-40-15,0 81 16,0-81-16,0 0 16,0 40-16,0-40 15,0 0-15,40 0 16,-40 41-16,0-41 15,0 0-15,0 0 16,0 0-16,0 0 16,0 40-16,40-40 15,-40 0-15,0 41 16,0-41-16,0 0 16,0 0-16,0 40 15,0-40-15,0 0 16,0 41-16,0-41 15,0 0-15,0 0 16,0 40-16,0-40 16,0 0-16,0 0 15,0 41-15,0-41 16,0 0-16,0 40 16,0-40-16,0 0 15,-40 41-15,40-41 16,0 0-16,0 40 15,0-40-15,-40 0 16,0 40-16,40-40 16,0 1-16,0-1 15,-41 0-15,41 0 16,-40 40-16,40-40 16,0 0-16,0 0 15,0 1-15,-40-1 16,40 40-16,0-40 15,0 0-15,0 40 16,0-40-16,0 0 16,0 1-16,-40-1 15,40 0-15,0 0 16,0 40 0,0-40-1,0 0-15,0 41 16,0-41 15,0 0 63,40-40-79,-40 40-15,40-40 16,-40 40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D5150BC-52C8-4210-AFB4-126ECF31EDC9}" type="datetimeFigureOut">
              <a:rPr lang="en-US" smtClean="0"/>
              <a:t>5/26/2023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738DD475-BE48-443C-8601-9035BA10DFA5}" type="slidenum">
              <a:rPr lang="en-US" smtClean="0"/>
              <a:t>‹#›</a:t>
            </a:fld>
            <a:endParaRPr lang="en-US"/>
          </a:p>
        </p:txBody>
      </p:sp>
    </p:spTree>
    <p:extLst>
      <p:ext uri="{BB962C8B-B14F-4D97-AF65-F5344CB8AC3E}">
        <p14:creationId xmlns:p14="http://schemas.microsoft.com/office/powerpoint/2010/main" val="154101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a:t>
            </a:r>
            <a:r>
              <a:rPr lang="en-US" dirty="0"/>
              <a:t> </a:t>
            </a:r>
            <a:r>
              <a:rPr lang="en-US" dirty="0" err="1"/>
              <a:t>thấy</a:t>
            </a:r>
            <a:r>
              <a:rPr lang="en-US" baseline="0" dirty="0"/>
              <a:t> </a:t>
            </a:r>
            <a:r>
              <a:rPr lang="en-US" baseline="0" dirty="0" err="1"/>
              <a:t>dòng</a:t>
            </a:r>
            <a:r>
              <a:rPr lang="en-US" baseline="0"/>
              <a:t> HET BO NHO!</a:t>
            </a:r>
            <a:endParaRPr lang="vi-VN"/>
          </a:p>
        </p:txBody>
      </p:sp>
      <p:sp>
        <p:nvSpPr>
          <p:cNvPr id="4" name="Slide Number Placeholder 3"/>
          <p:cNvSpPr>
            <a:spLocks noGrp="1"/>
          </p:cNvSpPr>
          <p:nvPr>
            <p:ph type="sldNum" sz="quarter" idx="10"/>
          </p:nvPr>
        </p:nvSpPr>
        <p:spPr/>
        <p:txBody>
          <a:bodyPr/>
          <a:lstStyle/>
          <a:p>
            <a:fld id="{738DD475-BE48-443C-8601-9035BA10DFA5}" type="slidenum">
              <a:rPr lang="en-US" smtClean="0"/>
              <a:t>37</a:t>
            </a:fld>
            <a:endParaRPr lang="en-US"/>
          </a:p>
        </p:txBody>
      </p:sp>
    </p:spTree>
    <p:extLst>
      <p:ext uri="{BB962C8B-B14F-4D97-AF65-F5344CB8AC3E}">
        <p14:creationId xmlns:p14="http://schemas.microsoft.com/office/powerpoint/2010/main" val="773930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78</a:t>
            </a:fld>
            <a:endParaRPr lang="en-US"/>
          </a:p>
        </p:txBody>
      </p:sp>
    </p:spTree>
    <p:extLst>
      <p:ext uri="{BB962C8B-B14F-4D97-AF65-F5344CB8AC3E}">
        <p14:creationId xmlns:p14="http://schemas.microsoft.com/office/powerpoint/2010/main" val="1896087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79</a:t>
            </a:fld>
            <a:endParaRPr lang="en-US"/>
          </a:p>
        </p:txBody>
      </p:sp>
    </p:spTree>
    <p:extLst>
      <p:ext uri="{BB962C8B-B14F-4D97-AF65-F5344CB8AC3E}">
        <p14:creationId xmlns:p14="http://schemas.microsoft.com/office/powerpoint/2010/main" val="243435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80</a:t>
            </a:fld>
            <a:endParaRPr lang="en-US"/>
          </a:p>
        </p:txBody>
      </p:sp>
    </p:spTree>
    <p:extLst>
      <p:ext uri="{BB962C8B-B14F-4D97-AF65-F5344CB8AC3E}">
        <p14:creationId xmlns:p14="http://schemas.microsoft.com/office/powerpoint/2010/main" val="346109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81</a:t>
            </a:fld>
            <a:endParaRPr lang="en-US"/>
          </a:p>
        </p:txBody>
      </p:sp>
    </p:spTree>
    <p:extLst>
      <p:ext uri="{BB962C8B-B14F-4D97-AF65-F5344CB8AC3E}">
        <p14:creationId xmlns:p14="http://schemas.microsoft.com/office/powerpoint/2010/main" val="991450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82</a:t>
            </a:fld>
            <a:endParaRPr lang="en-US"/>
          </a:p>
        </p:txBody>
      </p:sp>
    </p:spTree>
    <p:extLst>
      <p:ext uri="{BB962C8B-B14F-4D97-AF65-F5344CB8AC3E}">
        <p14:creationId xmlns:p14="http://schemas.microsoft.com/office/powerpoint/2010/main" val="74237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83</a:t>
            </a:fld>
            <a:endParaRPr lang="en-US"/>
          </a:p>
        </p:txBody>
      </p:sp>
    </p:spTree>
    <p:extLst>
      <p:ext uri="{BB962C8B-B14F-4D97-AF65-F5344CB8AC3E}">
        <p14:creationId xmlns:p14="http://schemas.microsoft.com/office/powerpoint/2010/main" val="180931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84</a:t>
            </a:fld>
            <a:endParaRPr lang="en-US"/>
          </a:p>
        </p:txBody>
      </p:sp>
    </p:spTree>
    <p:extLst>
      <p:ext uri="{BB962C8B-B14F-4D97-AF65-F5344CB8AC3E}">
        <p14:creationId xmlns:p14="http://schemas.microsoft.com/office/powerpoint/2010/main" val="26006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85</a:t>
            </a:fld>
            <a:endParaRPr lang="en-US"/>
          </a:p>
        </p:txBody>
      </p:sp>
    </p:spTree>
    <p:extLst>
      <p:ext uri="{BB962C8B-B14F-4D97-AF65-F5344CB8AC3E}">
        <p14:creationId xmlns:p14="http://schemas.microsoft.com/office/powerpoint/2010/main" val="115574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86</a:t>
            </a:fld>
            <a:endParaRPr lang="en-US"/>
          </a:p>
        </p:txBody>
      </p:sp>
    </p:spTree>
    <p:extLst>
      <p:ext uri="{BB962C8B-B14F-4D97-AF65-F5344CB8AC3E}">
        <p14:creationId xmlns:p14="http://schemas.microsoft.com/office/powerpoint/2010/main" val="253738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87</a:t>
            </a:fld>
            <a:endParaRPr lang="en-US"/>
          </a:p>
        </p:txBody>
      </p:sp>
    </p:spTree>
    <p:extLst>
      <p:ext uri="{BB962C8B-B14F-4D97-AF65-F5344CB8AC3E}">
        <p14:creationId xmlns:p14="http://schemas.microsoft.com/office/powerpoint/2010/main" val="4221211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70</a:t>
            </a:fld>
            <a:endParaRPr lang="en-US"/>
          </a:p>
        </p:txBody>
      </p:sp>
    </p:spTree>
    <p:extLst>
      <p:ext uri="{BB962C8B-B14F-4D97-AF65-F5344CB8AC3E}">
        <p14:creationId xmlns:p14="http://schemas.microsoft.com/office/powerpoint/2010/main" val="276131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88</a:t>
            </a:fld>
            <a:endParaRPr lang="en-US"/>
          </a:p>
        </p:txBody>
      </p:sp>
    </p:spTree>
    <p:extLst>
      <p:ext uri="{BB962C8B-B14F-4D97-AF65-F5344CB8AC3E}">
        <p14:creationId xmlns:p14="http://schemas.microsoft.com/office/powerpoint/2010/main" val="11645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89</a:t>
            </a:fld>
            <a:endParaRPr lang="en-US"/>
          </a:p>
        </p:txBody>
      </p:sp>
    </p:spTree>
    <p:extLst>
      <p:ext uri="{BB962C8B-B14F-4D97-AF65-F5344CB8AC3E}">
        <p14:creationId xmlns:p14="http://schemas.microsoft.com/office/powerpoint/2010/main" val="266323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DD475-BE48-443C-8601-9035BA10DFA5}" type="slidenum">
              <a:rPr lang="en-US" smtClean="0"/>
              <a:t>90</a:t>
            </a:fld>
            <a:endParaRPr lang="en-US"/>
          </a:p>
        </p:txBody>
      </p:sp>
    </p:spTree>
    <p:extLst>
      <p:ext uri="{BB962C8B-B14F-4D97-AF65-F5344CB8AC3E}">
        <p14:creationId xmlns:p14="http://schemas.microsoft.com/office/powerpoint/2010/main" val="170418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91</a:t>
            </a:fld>
            <a:endParaRPr lang="en-US"/>
          </a:p>
        </p:txBody>
      </p:sp>
    </p:spTree>
    <p:extLst>
      <p:ext uri="{BB962C8B-B14F-4D97-AF65-F5344CB8AC3E}">
        <p14:creationId xmlns:p14="http://schemas.microsoft.com/office/powerpoint/2010/main" val="4189591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92</a:t>
            </a:fld>
            <a:endParaRPr lang="en-US"/>
          </a:p>
        </p:txBody>
      </p:sp>
    </p:spTree>
    <p:extLst>
      <p:ext uri="{BB962C8B-B14F-4D97-AF65-F5344CB8AC3E}">
        <p14:creationId xmlns:p14="http://schemas.microsoft.com/office/powerpoint/2010/main" val="471201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96</a:t>
            </a:fld>
            <a:endParaRPr lang="en-US"/>
          </a:p>
        </p:txBody>
      </p:sp>
    </p:spTree>
    <p:extLst>
      <p:ext uri="{BB962C8B-B14F-4D97-AF65-F5344CB8AC3E}">
        <p14:creationId xmlns:p14="http://schemas.microsoft.com/office/powerpoint/2010/main" val="2137428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97</a:t>
            </a:fld>
            <a:endParaRPr lang="en-US"/>
          </a:p>
        </p:txBody>
      </p:sp>
    </p:spTree>
    <p:extLst>
      <p:ext uri="{BB962C8B-B14F-4D97-AF65-F5344CB8AC3E}">
        <p14:creationId xmlns:p14="http://schemas.microsoft.com/office/powerpoint/2010/main" val="1157481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98</a:t>
            </a:fld>
            <a:endParaRPr lang="en-US"/>
          </a:p>
        </p:txBody>
      </p:sp>
    </p:spTree>
    <p:extLst>
      <p:ext uri="{BB962C8B-B14F-4D97-AF65-F5344CB8AC3E}">
        <p14:creationId xmlns:p14="http://schemas.microsoft.com/office/powerpoint/2010/main" val="2805728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99</a:t>
            </a:fld>
            <a:endParaRPr lang="en-US"/>
          </a:p>
        </p:txBody>
      </p:sp>
    </p:spTree>
    <p:extLst>
      <p:ext uri="{BB962C8B-B14F-4D97-AF65-F5344CB8AC3E}">
        <p14:creationId xmlns:p14="http://schemas.microsoft.com/office/powerpoint/2010/main" val="1466858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DD475-BE48-443C-8601-9035BA10DFA5}" type="slidenum">
              <a:rPr lang="en-US" smtClean="0"/>
              <a:t>100</a:t>
            </a:fld>
            <a:endParaRPr lang="en-US"/>
          </a:p>
        </p:txBody>
      </p:sp>
    </p:spTree>
    <p:extLst>
      <p:ext uri="{BB962C8B-B14F-4D97-AF65-F5344CB8AC3E}">
        <p14:creationId xmlns:p14="http://schemas.microsoft.com/office/powerpoint/2010/main" val="3702924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71</a:t>
            </a:fld>
            <a:endParaRPr lang="en-US"/>
          </a:p>
        </p:txBody>
      </p:sp>
    </p:spTree>
    <p:extLst>
      <p:ext uri="{BB962C8B-B14F-4D97-AF65-F5344CB8AC3E}">
        <p14:creationId xmlns:p14="http://schemas.microsoft.com/office/powerpoint/2010/main" val="816536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101</a:t>
            </a:fld>
            <a:endParaRPr lang="en-US"/>
          </a:p>
        </p:txBody>
      </p:sp>
    </p:spTree>
    <p:extLst>
      <p:ext uri="{BB962C8B-B14F-4D97-AF65-F5344CB8AC3E}">
        <p14:creationId xmlns:p14="http://schemas.microsoft.com/office/powerpoint/2010/main" val="3543258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738DD475-BE48-443C-8601-9035BA10DFA5}" type="slidenum">
              <a:rPr lang="en-US" smtClean="0"/>
              <a:t>102</a:t>
            </a:fld>
            <a:endParaRPr lang="en-US"/>
          </a:p>
        </p:txBody>
      </p:sp>
    </p:spTree>
    <p:extLst>
      <p:ext uri="{BB962C8B-B14F-4D97-AF65-F5344CB8AC3E}">
        <p14:creationId xmlns:p14="http://schemas.microsoft.com/office/powerpoint/2010/main" val="3771388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738DD475-BE48-443C-8601-9035BA10DFA5}" type="slidenum">
              <a:rPr lang="en-US" smtClean="0"/>
              <a:t>103</a:t>
            </a:fld>
            <a:endParaRPr lang="en-US"/>
          </a:p>
        </p:txBody>
      </p:sp>
    </p:spTree>
    <p:extLst>
      <p:ext uri="{BB962C8B-B14F-4D97-AF65-F5344CB8AC3E}">
        <p14:creationId xmlns:p14="http://schemas.microsoft.com/office/powerpoint/2010/main" val="932092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738DD475-BE48-443C-8601-9035BA10DFA5}" type="slidenum">
              <a:rPr lang="en-US" smtClean="0"/>
              <a:t>104</a:t>
            </a:fld>
            <a:endParaRPr lang="en-US"/>
          </a:p>
        </p:txBody>
      </p:sp>
    </p:spTree>
    <p:extLst>
      <p:ext uri="{BB962C8B-B14F-4D97-AF65-F5344CB8AC3E}">
        <p14:creationId xmlns:p14="http://schemas.microsoft.com/office/powerpoint/2010/main" val="2170130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121</a:t>
            </a:fld>
            <a:endParaRPr lang="en-US"/>
          </a:p>
        </p:txBody>
      </p:sp>
    </p:spTree>
    <p:extLst>
      <p:ext uri="{BB962C8B-B14F-4D97-AF65-F5344CB8AC3E}">
        <p14:creationId xmlns:p14="http://schemas.microsoft.com/office/powerpoint/2010/main" val="2182113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161</a:t>
            </a:fld>
            <a:endParaRPr lang="en-US"/>
          </a:p>
        </p:txBody>
      </p:sp>
    </p:spTree>
    <p:extLst>
      <p:ext uri="{BB962C8B-B14F-4D97-AF65-F5344CB8AC3E}">
        <p14:creationId xmlns:p14="http://schemas.microsoft.com/office/powerpoint/2010/main" val="428585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vi-VN" sz="1200"/>
              <a:t>class MyTest</a:t>
            </a:r>
          </a:p>
          <a:p>
            <a:pPr marL="0" indent="0">
              <a:lnSpc>
                <a:spcPct val="120000"/>
              </a:lnSpc>
              <a:spcBef>
                <a:spcPts val="0"/>
              </a:spcBef>
              <a:buNone/>
            </a:pPr>
            <a:r>
              <a:rPr lang="vi-VN" sz="1200"/>
              <a:t>{</a:t>
            </a:r>
          </a:p>
          <a:p>
            <a:pPr marL="0" indent="0">
              <a:lnSpc>
                <a:spcPct val="120000"/>
              </a:lnSpc>
              <a:spcBef>
                <a:spcPts val="0"/>
              </a:spcBef>
              <a:buNone/>
            </a:pPr>
            <a:r>
              <a:rPr lang="vi-VN" sz="1200"/>
              <a:t>		int size, *a;</a:t>
            </a:r>
          </a:p>
          <a:p>
            <a:pPr marL="0" indent="0">
              <a:lnSpc>
                <a:spcPct val="120000"/>
              </a:lnSpc>
              <a:spcBef>
                <a:spcPts val="0"/>
              </a:spcBef>
              <a:buNone/>
            </a:pPr>
            <a:r>
              <a:rPr lang="vi-VN" sz="1200"/>
              <a:t>	public:</a:t>
            </a:r>
          </a:p>
          <a:p>
            <a:pPr marL="0" indent="0">
              <a:lnSpc>
                <a:spcPct val="120000"/>
              </a:lnSpc>
              <a:spcBef>
                <a:spcPts val="0"/>
              </a:spcBef>
              <a:buNone/>
            </a:pPr>
            <a:r>
              <a:rPr lang="vi-VN" sz="1200"/>
              <a:t>		MyTest() {cout&lt;&lt;"\n ------ Goi ham tao -----";  size=0; a=NULL;}</a:t>
            </a:r>
          </a:p>
          <a:p>
            <a:pPr marL="0" indent="0">
              <a:lnSpc>
                <a:spcPct val="120000"/>
              </a:lnSpc>
              <a:spcBef>
                <a:spcPts val="0"/>
              </a:spcBef>
              <a:buNone/>
            </a:pPr>
            <a:r>
              <a:rPr lang="vi-VN" sz="1200"/>
              <a:t>		void sinh(int n) { size=n;  a= new int [n]; for(int i=0; i&lt;n; i++) a[i]=i;} </a:t>
            </a:r>
          </a:p>
          <a:p>
            <a:pPr marL="0" indent="0">
              <a:lnSpc>
                <a:spcPct val="120000"/>
              </a:lnSpc>
              <a:spcBef>
                <a:spcPts val="0"/>
              </a:spcBef>
              <a:buNone/>
            </a:pPr>
            <a:r>
              <a:rPr lang="vi-VN" sz="1200"/>
              <a:t>		~MyTest() {  if (a!=NULL) delete []a; cout&lt;&lt;"\n Goi ham huy"; }</a:t>
            </a:r>
          </a:p>
          <a:p>
            <a:pPr marL="0" indent="0">
              <a:lnSpc>
                <a:spcPct val="120000"/>
              </a:lnSpc>
              <a:spcBef>
                <a:spcPts val="0"/>
              </a:spcBef>
              <a:buNone/>
            </a:pPr>
            <a:r>
              <a:rPr lang="vi-VN" sz="1200"/>
              <a:t>		void ss(MyTest &amp;b) {	</a:t>
            </a:r>
          </a:p>
          <a:p>
            <a:pPr marL="0" indent="0">
              <a:lnSpc>
                <a:spcPct val="120000"/>
              </a:lnSpc>
              <a:spcBef>
                <a:spcPts val="0"/>
              </a:spcBef>
              <a:buNone/>
            </a:pPr>
            <a:r>
              <a:rPr lang="vi-VN" sz="1200"/>
              <a:t>			if(size!= b.size) cout&lt;&lt;"\n Hai dt khac size nhau";  cout&lt;&lt;"\n Hai dt giong size nhau";	</a:t>
            </a:r>
          </a:p>
          <a:p>
            <a:pPr marL="0" indent="0">
              <a:lnSpc>
                <a:spcPct val="120000"/>
              </a:lnSpc>
              <a:spcBef>
                <a:spcPts val="0"/>
              </a:spcBef>
              <a:buNone/>
            </a:pPr>
            <a:r>
              <a:rPr lang="vi-VN" sz="1200"/>
              <a:t>		}</a:t>
            </a:r>
          </a:p>
          <a:p>
            <a:pPr marL="0" indent="0">
              <a:lnSpc>
                <a:spcPct val="120000"/>
              </a:lnSpc>
              <a:spcBef>
                <a:spcPts val="0"/>
              </a:spcBef>
              <a:buNone/>
            </a:pPr>
            <a:r>
              <a:rPr lang="vi-VN" sz="1200"/>
              <a:t>		MyTest(const MyTest &amp;b) { </a:t>
            </a:r>
          </a:p>
          <a:p>
            <a:pPr marL="0" indent="0">
              <a:lnSpc>
                <a:spcPct val="120000"/>
              </a:lnSpc>
              <a:spcBef>
                <a:spcPts val="0"/>
              </a:spcBef>
              <a:buNone/>
            </a:pPr>
            <a:r>
              <a:rPr lang="vi-VN" sz="1200"/>
              <a:t>			cout&lt;&lt;"\n ------ Goi ham tao sao chep-----";</a:t>
            </a:r>
          </a:p>
          <a:p>
            <a:pPr marL="0" indent="0">
              <a:lnSpc>
                <a:spcPct val="120000"/>
              </a:lnSpc>
              <a:spcBef>
                <a:spcPts val="0"/>
              </a:spcBef>
              <a:buNone/>
            </a:pPr>
            <a:r>
              <a:rPr lang="vi-VN" sz="1200"/>
              <a:t>			size=b.size;  a= new int [size];   for(int i=0; i&lt;size; i++) a[i]=b.a[i];</a:t>
            </a:r>
          </a:p>
          <a:p>
            <a:pPr marL="0" indent="0">
              <a:lnSpc>
                <a:spcPct val="120000"/>
              </a:lnSpc>
              <a:spcBef>
                <a:spcPts val="0"/>
              </a:spcBef>
              <a:buNone/>
            </a:pPr>
            <a:r>
              <a:rPr lang="vi-VN" sz="1200"/>
              <a:t>		} </a:t>
            </a:r>
          </a:p>
          <a:p>
            <a:pPr marL="0" indent="0">
              <a:lnSpc>
                <a:spcPct val="120000"/>
              </a:lnSpc>
              <a:spcBef>
                <a:spcPts val="0"/>
              </a:spcBef>
              <a:buNone/>
            </a:pPr>
            <a:r>
              <a:rPr lang="vi-VN" sz="1200"/>
              <a:t>		MyTest &amp;operator=(const MyTest &amp;b) {</a:t>
            </a:r>
          </a:p>
          <a:p>
            <a:pPr marL="0" indent="0">
              <a:lnSpc>
                <a:spcPct val="120000"/>
              </a:lnSpc>
              <a:spcBef>
                <a:spcPts val="0"/>
              </a:spcBef>
              <a:buNone/>
            </a:pPr>
            <a:r>
              <a:rPr lang="vi-VN" sz="1200"/>
              <a:t>			cout&lt;&lt;"\n ------ Goi toan tu gan-----";</a:t>
            </a:r>
          </a:p>
          <a:p>
            <a:pPr marL="0" indent="0">
              <a:lnSpc>
                <a:spcPct val="120000"/>
              </a:lnSpc>
              <a:spcBef>
                <a:spcPts val="0"/>
              </a:spcBef>
              <a:buNone/>
            </a:pPr>
            <a:r>
              <a:rPr lang="vi-VN" sz="1200"/>
              <a:t>			MyTest c; 	c.size=b.size;  c.a= new int [size];  for(int i=0; i&lt;size; i++) c.a[i]=b.a[i];</a:t>
            </a:r>
          </a:p>
          <a:p>
            <a:pPr marL="0" indent="0">
              <a:lnSpc>
                <a:spcPct val="120000"/>
              </a:lnSpc>
              <a:spcBef>
                <a:spcPts val="0"/>
              </a:spcBef>
              <a:buNone/>
            </a:pPr>
            <a:r>
              <a:rPr lang="vi-VN" sz="1200"/>
              <a:t>			return c;</a:t>
            </a:r>
          </a:p>
          <a:p>
            <a:pPr marL="0" indent="0">
              <a:lnSpc>
                <a:spcPct val="120000"/>
              </a:lnSpc>
              <a:spcBef>
                <a:spcPts val="0"/>
              </a:spcBef>
              <a:buNone/>
            </a:pPr>
            <a:r>
              <a:rPr lang="vi-VN" sz="1200"/>
              <a:t>		} </a:t>
            </a:r>
          </a:p>
          <a:p>
            <a:pPr marL="0" indent="0">
              <a:lnSpc>
                <a:spcPct val="120000"/>
              </a:lnSpc>
              <a:spcBef>
                <a:spcPts val="0"/>
              </a:spcBef>
              <a:buNone/>
            </a:pPr>
            <a:r>
              <a:rPr lang="vi-VN" sz="1200"/>
              <a:t>};</a:t>
            </a:r>
          </a:p>
          <a:p>
            <a:pPr marL="0" indent="0">
              <a:lnSpc>
                <a:spcPct val="120000"/>
              </a:lnSpc>
              <a:spcBef>
                <a:spcPts val="0"/>
              </a:spcBef>
              <a:buNone/>
            </a:pPr>
            <a:r>
              <a:rPr lang="vi-VN" sz="1200"/>
              <a:t>int main() {  </a:t>
            </a:r>
          </a:p>
          <a:p>
            <a:pPr marL="0" indent="0">
              <a:lnSpc>
                <a:spcPct val="120000"/>
              </a:lnSpc>
              <a:spcBef>
                <a:spcPts val="0"/>
              </a:spcBef>
              <a:buNone/>
            </a:pPr>
            <a:r>
              <a:rPr lang="vi-VN" sz="1200"/>
              <a:t>	MyTest a; a.sinh(5); </a:t>
            </a:r>
          </a:p>
          <a:p>
            <a:pPr marL="0" indent="0">
              <a:lnSpc>
                <a:spcPct val="120000"/>
              </a:lnSpc>
              <a:spcBef>
                <a:spcPts val="0"/>
              </a:spcBef>
              <a:buNone/>
            </a:pPr>
            <a:r>
              <a:rPr lang="vi-VN" sz="1200"/>
              <a:t>	MyTest c; c=a;    </a:t>
            </a:r>
          </a:p>
          <a:p>
            <a:pPr marL="0" indent="0">
              <a:lnSpc>
                <a:spcPct val="120000"/>
              </a:lnSpc>
              <a:spcBef>
                <a:spcPts val="0"/>
              </a:spcBef>
              <a:buNone/>
            </a:pPr>
            <a:r>
              <a:rPr lang="vi-VN" sz="1200"/>
              <a:t>	//MyTest c=a; </a:t>
            </a:r>
          </a:p>
          <a:p>
            <a:pPr marL="0" indent="0">
              <a:lnSpc>
                <a:spcPct val="120000"/>
              </a:lnSpc>
              <a:spcBef>
                <a:spcPts val="0"/>
              </a:spcBef>
              <a:buNone/>
            </a:pPr>
            <a:r>
              <a:rPr lang="vi-VN" sz="1200"/>
              <a:t>	a.ss(c); </a:t>
            </a:r>
          </a:p>
          <a:p>
            <a:pPr marL="0" indent="0">
              <a:lnSpc>
                <a:spcPct val="120000"/>
              </a:lnSpc>
              <a:spcBef>
                <a:spcPts val="0"/>
              </a:spcBef>
              <a:buNone/>
            </a:pPr>
            <a:r>
              <a:rPr lang="vi-VN" sz="1200"/>
              <a:t>}</a:t>
            </a:r>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185</a:t>
            </a:fld>
            <a:endParaRPr lang="en-US"/>
          </a:p>
        </p:txBody>
      </p:sp>
    </p:spTree>
    <p:extLst>
      <p:ext uri="{BB962C8B-B14F-4D97-AF65-F5344CB8AC3E}">
        <p14:creationId xmlns:p14="http://schemas.microsoft.com/office/powerpoint/2010/main" val="1554620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pPr>
            <a:r>
              <a:rPr lang="en-US" sz="1200" b="1">
                <a:sym typeface="Wingdings" panose="05000000000000000000" pitchFamily="2" charset="2"/>
              </a:rPr>
              <a:t>#include&lt;conio.h&gt;</a:t>
            </a:r>
          </a:p>
          <a:p>
            <a:pPr marL="0" indent="0">
              <a:lnSpc>
                <a:spcPct val="100000"/>
              </a:lnSpc>
              <a:spcBef>
                <a:spcPts val="0"/>
              </a:spcBef>
              <a:buNone/>
            </a:pPr>
            <a:r>
              <a:rPr lang="en-US" sz="1200" b="1">
                <a:sym typeface="Wingdings" panose="05000000000000000000" pitchFamily="2" charset="2"/>
              </a:rPr>
              <a:t>#include&lt;iostream&gt;</a:t>
            </a:r>
          </a:p>
          <a:p>
            <a:pPr marL="0" indent="0">
              <a:lnSpc>
                <a:spcPct val="100000"/>
              </a:lnSpc>
              <a:spcBef>
                <a:spcPts val="0"/>
              </a:spcBef>
              <a:buNone/>
            </a:pPr>
            <a:r>
              <a:rPr lang="en-US" sz="1200" b="1">
                <a:sym typeface="Wingdings" panose="05000000000000000000" pitchFamily="2" charset="2"/>
              </a:rPr>
              <a:t>#include&lt;math.h&gt;</a:t>
            </a:r>
          </a:p>
          <a:p>
            <a:pPr marL="0" indent="0">
              <a:lnSpc>
                <a:spcPct val="100000"/>
              </a:lnSpc>
              <a:spcBef>
                <a:spcPts val="0"/>
              </a:spcBef>
              <a:buNone/>
            </a:pPr>
            <a:endParaRPr lang="en-US" sz="1200" b="1">
              <a:sym typeface="Wingdings" panose="05000000000000000000" pitchFamily="2" charset="2"/>
            </a:endParaRPr>
          </a:p>
          <a:p>
            <a:pPr marL="0" indent="0">
              <a:lnSpc>
                <a:spcPct val="100000"/>
              </a:lnSpc>
              <a:spcBef>
                <a:spcPts val="0"/>
              </a:spcBef>
              <a:buNone/>
            </a:pPr>
            <a:r>
              <a:rPr lang="en-US" sz="1200" b="1">
                <a:sym typeface="Wingdings" panose="05000000000000000000" pitchFamily="2" charset="2"/>
              </a:rPr>
              <a:t>using namespace std;</a:t>
            </a:r>
          </a:p>
          <a:p>
            <a:pPr marL="0" indent="0">
              <a:lnSpc>
                <a:spcPct val="100000"/>
              </a:lnSpc>
              <a:spcBef>
                <a:spcPts val="0"/>
              </a:spcBef>
              <a:buNone/>
            </a:pPr>
            <a:r>
              <a:rPr lang="en-US" sz="1200" b="1">
                <a:sym typeface="Wingdings" panose="05000000000000000000" pitchFamily="2" charset="2"/>
              </a:rPr>
              <a:t>class A </a:t>
            </a:r>
          </a:p>
          <a:p>
            <a:pPr marL="0" indent="0">
              <a:lnSpc>
                <a:spcPct val="100000"/>
              </a:lnSpc>
              <a:spcBef>
                <a:spcPts val="0"/>
              </a:spcBef>
              <a:buNone/>
            </a:pPr>
            <a:r>
              <a:rPr lang="en-US" sz="1200" b="1">
                <a:sym typeface="Wingdings" panose="05000000000000000000" pitchFamily="2" charset="2"/>
              </a:rPr>
              <a:t>{</a:t>
            </a:r>
          </a:p>
          <a:p>
            <a:pPr marL="0" indent="0">
              <a:lnSpc>
                <a:spcPct val="100000"/>
              </a:lnSpc>
              <a:spcBef>
                <a:spcPts val="0"/>
              </a:spcBef>
              <a:buNone/>
            </a:pPr>
            <a:r>
              <a:rPr lang="en-US" sz="1200" b="1">
                <a:sym typeface="Wingdings" panose="05000000000000000000" pitchFamily="2" charset="2"/>
              </a:rPr>
              <a:t>	int a;</a:t>
            </a:r>
          </a:p>
          <a:p>
            <a:pPr marL="0" indent="0">
              <a:lnSpc>
                <a:spcPct val="100000"/>
              </a:lnSpc>
              <a:spcBef>
                <a:spcPts val="0"/>
              </a:spcBef>
              <a:buNone/>
            </a:pPr>
            <a:r>
              <a:rPr lang="en-US" sz="1200" b="1">
                <a:sym typeface="Wingdings" panose="05000000000000000000" pitchFamily="2" charset="2"/>
              </a:rPr>
              <a:t>	public:</a:t>
            </a:r>
          </a:p>
          <a:p>
            <a:pPr marL="0" indent="0">
              <a:lnSpc>
                <a:spcPct val="100000"/>
              </a:lnSpc>
              <a:spcBef>
                <a:spcPts val="0"/>
              </a:spcBef>
              <a:buNone/>
            </a:pPr>
            <a:r>
              <a:rPr lang="en-US" sz="1200" b="1">
                <a:sym typeface="Wingdings" panose="05000000000000000000" pitchFamily="2" charset="2"/>
              </a:rPr>
              <a:t>		A(int a1=0 ) { a= a1;}</a:t>
            </a:r>
          </a:p>
          <a:p>
            <a:pPr marL="0" indent="0">
              <a:lnSpc>
                <a:spcPct val="100000"/>
              </a:lnSpc>
              <a:spcBef>
                <a:spcPts val="0"/>
              </a:spcBef>
              <a:buNone/>
            </a:pPr>
            <a:r>
              <a:rPr lang="en-US" sz="1200" b="1">
                <a:sym typeface="Wingdings" panose="05000000000000000000" pitchFamily="2" charset="2"/>
              </a:rPr>
              <a:t>		~A(){	cout&lt;&lt;"\n Goi ham huy lop A\n"; }</a:t>
            </a:r>
          </a:p>
          <a:p>
            <a:pPr marL="0" indent="0">
              <a:lnSpc>
                <a:spcPct val="100000"/>
              </a:lnSpc>
              <a:spcBef>
                <a:spcPts val="0"/>
              </a:spcBef>
              <a:buNone/>
            </a:pPr>
            <a:r>
              <a:rPr lang="en-US" sz="1200" b="1">
                <a:sym typeface="Wingdings" panose="05000000000000000000" pitchFamily="2" charset="2"/>
              </a:rPr>
              <a:t>		void in() {cout &lt;&lt;"\n  a="&lt;&lt;a;}</a:t>
            </a:r>
          </a:p>
          <a:p>
            <a:pPr marL="0" indent="0">
              <a:lnSpc>
                <a:spcPct val="100000"/>
              </a:lnSpc>
              <a:spcBef>
                <a:spcPts val="0"/>
              </a:spcBef>
              <a:buNone/>
            </a:pPr>
            <a:r>
              <a:rPr lang="en-US" sz="1200" b="1">
                <a:sym typeface="Wingdings" panose="05000000000000000000" pitchFamily="2" charset="2"/>
              </a:rPr>
              <a:t> };</a:t>
            </a:r>
          </a:p>
          <a:p>
            <a:pPr marL="0" indent="0">
              <a:lnSpc>
                <a:spcPct val="100000"/>
              </a:lnSpc>
              <a:spcBef>
                <a:spcPts val="0"/>
              </a:spcBef>
              <a:buNone/>
            </a:pPr>
            <a:r>
              <a:rPr lang="en-US" sz="1200" b="1">
                <a:sym typeface="Wingdings" panose="05000000000000000000" pitchFamily="2" charset="2"/>
              </a:rPr>
              <a:t>class B:A</a:t>
            </a:r>
          </a:p>
          <a:p>
            <a:pPr marL="0" indent="0">
              <a:lnSpc>
                <a:spcPct val="100000"/>
              </a:lnSpc>
              <a:spcBef>
                <a:spcPts val="0"/>
              </a:spcBef>
              <a:buNone/>
            </a:pPr>
            <a:r>
              <a:rPr lang="en-US" sz="1200" b="1">
                <a:sym typeface="Wingdings" panose="05000000000000000000" pitchFamily="2" charset="2"/>
              </a:rPr>
              <a:t>{</a:t>
            </a:r>
          </a:p>
          <a:p>
            <a:pPr marL="0" indent="0">
              <a:lnSpc>
                <a:spcPct val="100000"/>
              </a:lnSpc>
              <a:spcBef>
                <a:spcPts val="0"/>
              </a:spcBef>
              <a:buNone/>
            </a:pPr>
            <a:r>
              <a:rPr lang="en-US" sz="1200" b="1">
                <a:sym typeface="Wingdings" panose="05000000000000000000" pitchFamily="2" charset="2"/>
              </a:rPr>
              <a:t>	int b;</a:t>
            </a:r>
          </a:p>
          <a:p>
            <a:pPr marL="0" indent="0">
              <a:lnSpc>
                <a:spcPct val="100000"/>
              </a:lnSpc>
              <a:spcBef>
                <a:spcPts val="0"/>
              </a:spcBef>
              <a:buNone/>
            </a:pPr>
            <a:r>
              <a:rPr lang="en-US" sz="1200" b="1">
                <a:sym typeface="Wingdings" panose="05000000000000000000" pitchFamily="2" charset="2"/>
              </a:rPr>
              <a:t>	public:</a:t>
            </a:r>
          </a:p>
          <a:p>
            <a:pPr marL="0" indent="0">
              <a:lnSpc>
                <a:spcPct val="100000"/>
              </a:lnSpc>
              <a:spcBef>
                <a:spcPts val="0"/>
              </a:spcBef>
              <a:buNone/>
            </a:pPr>
            <a:r>
              <a:rPr lang="en-US" sz="1200" b="1">
                <a:sym typeface="Wingdings" panose="05000000000000000000" pitchFamily="2" charset="2"/>
              </a:rPr>
              <a:t>		B(int a1, int b1):A(a1)  {  	b=b1; 		}</a:t>
            </a:r>
          </a:p>
          <a:p>
            <a:pPr marL="0" indent="0">
              <a:lnSpc>
                <a:spcPct val="100000"/>
              </a:lnSpc>
              <a:spcBef>
                <a:spcPts val="0"/>
              </a:spcBef>
              <a:buNone/>
            </a:pPr>
            <a:r>
              <a:rPr lang="en-US" sz="1200" b="1">
                <a:sym typeface="Wingdings" panose="05000000000000000000" pitchFamily="2" charset="2"/>
              </a:rPr>
              <a:t>		~B(){	cout&lt;&lt;"\n ---Goi ham huy lop B\n"; }</a:t>
            </a:r>
          </a:p>
          <a:p>
            <a:pPr marL="0" indent="0">
              <a:lnSpc>
                <a:spcPct val="100000"/>
              </a:lnSpc>
              <a:spcBef>
                <a:spcPts val="0"/>
              </a:spcBef>
              <a:buNone/>
            </a:pPr>
            <a:r>
              <a:rPr lang="en-US" sz="1200" b="1">
                <a:sym typeface="Wingdings" panose="05000000000000000000" pitchFamily="2" charset="2"/>
              </a:rPr>
              <a:t>		void in()  		{  	A::in(); 	cout &lt;&lt;" b= "&lt;&lt;b; 	}</a:t>
            </a:r>
          </a:p>
          <a:p>
            <a:pPr marL="0" indent="0">
              <a:lnSpc>
                <a:spcPct val="100000"/>
              </a:lnSpc>
              <a:spcBef>
                <a:spcPts val="0"/>
              </a:spcBef>
              <a:buNone/>
            </a:pPr>
            <a:r>
              <a:rPr lang="en-US" sz="1200" b="1">
                <a:sym typeface="Wingdings" panose="05000000000000000000" pitchFamily="2" charset="2"/>
              </a:rPr>
              <a:t>};</a:t>
            </a:r>
          </a:p>
          <a:p>
            <a:pPr marL="0" indent="0">
              <a:lnSpc>
                <a:spcPct val="100000"/>
              </a:lnSpc>
              <a:spcBef>
                <a:spcPts val="0"/>
              </a:spcBef>
              <a:buNone/>
            </a:pPr>
            <a:r>
              <a:rPr lang="en-US" sz="1200" b="1">
                <a:sym typeface="Wingdings" panose="05000000000000000000" pitchFamily="2" charset="2"/>
              </a:rPr>
              <a:t>int main()</a:t>
            </a:r>
          </a:p>
          <a:p>
            <a:pPr marL="0" indent="0">
              <a:lnSpc>
                <a:spcPct val="100000"/>
              </a:lnSpc>
              <a:spcBef>
                <a:spcPts val="0"/>
              </a:spcBef>
              <a:buNone/>
            </a:pPr>
            <a:r>
              <a:rPr lang="en-US" sz="1200" b="1">
                <a:sym typeface="Wingdings" panose="05000000000000000000" pitchFamily="2" charset="2"/>
              </a:rPr>
              <a:t>{</a:t>
            </a:r>
          </a:p>
          <a:p>
            <a:pPr marL="0" indent="0">
              <a:lnSpc>
                <a:spcPct val="100000"/>
              </a:lnSpc>
              <a:spcBef>
                <a:spcPts val="0"/>
              </a:spcBef>
              <a:buNone/>
            </a:pPr>
            <a:endParaRPr lang="en-US" sz="1200" b="1">
              <a:sym typeface="Wingdings" panose="05000000000000000000" pitchFamily="2" charset="2"/>
            </a:endParaRPr>
          </a:p>
          <a:p>
            <a:pPr marL="0" indent="0">
              <a:lnSpc>
                <a:spcPct val="100000"/>
              </a:lnSpc>
              <a:spcBef>
                <a:spcPts val="0"/>
              </a:spcBef>
              <a:buNone/>
            </a:pPr>
            <a:r>
              <a:rPr lang="en-US" sz="1200" b="1">
                <a:sym typeface="Wingdings" panose="05000000000000000000" pitchFamily="2" charset="2"/>
              </a:rPr>
              <a:t>	B b(3,7);  b.in();</a:t>
            </a:r>
          </a:p>
          <a:p>
            <a:pPr marL="0" indent="0">
              <a:lnSpc>
                <a:spcPct val="100000"/>
              </a:lnSpc>
              <a:spcBef>
                <a:spcPts val="0"/>
              </a:spcBef>
              <a:buNone/>
            </a:pPr>
            <a:r>
              <a:rPr lang="en-US" sz="1200" b="1">
                <a:sym typeface="Wingdings" panose="05000000000000000000" pitchFamily="2" charset="2"/>
              </a:rPr>
              <a:t>	A a(5); a.in();</a:t>
            </a:r>
          </a:p>
          <a:p>
            <a:pPr marL="0" indent="0">
              <a:lnSpc>
                <a:spcPct val="100000"/>
              </a:lnSpc>
              <a:spcBef>
                <a:spcPts val="0"/>
              </a:spcBef>
              <a:buNone/>
            </a:pPr>
            <a:r>
              <a:rPr lang="en-US" sz="1200" b="1">
                <a:sym typeface="Wingdings" panose="05000000000000000000" pitchFamily="2" charset="2"/>
              </a:rPr>
              <a:t>	B m=b;	m.in();	</a:t>
            </a:r>
          </a:p>
          <a:p>
            <a:pPr marL="0" indent="0">
              <a:lnSpc>
                <a:spcPct val="100000"/>
              </a:lnSpc>
              <a:spcBef>
                <a:spcPts val="0"/>
              </a:spcBef>
              <a:buNone/>
            </a:pPr>
            <a:r>
              <a:rPr lang="en-US" sz="1200" b="1">
                <a:sym typeface="Wingdings" panose="05000000000000000000" pitchFamily="2" charset="2"/>
              </a:rPr>
              <a:t>}</a:t>
            </a:r>
          </a:p>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199</a:t>
            </a:fld>
            <a:endParaRPr lang="en-US"/>
          </a:p>
        </p:txBody>
      </p:sp>
    </p:spTree>
    <p:extLst>
      <p:ext uri="{BB962C8B-B14F-4D97-AF65-F5344CB8AC3E}">
        <p14:creationId xmlns:p14="http://schemas.microsoft.com/office/powerpoint/2010/main" val="215554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a:t>
            </a:r>
            <a:r>
              <a:rPr lang="en-US" baseline="0"/>
              <a:t> lỗi, cần kiểm tra khác null</a:t>
            </a:r>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217</a:t>
            </a:fld>
            <a:endParaRPr lang="en-US"/>
          </a:p>
        </p:txBody>
      </p:sp>
    </p:spTree>
    <p:extLst>
      <p:ext uri="{BB962C8B-B14F-4D97-AF65-F5344CB8AC3E}">
        <p14:creationId xmlns:p14="http://schemas.microsoft.com/office/powerpoint/2010/main" val="864511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t>#include&lt;conio.h&gt;</a:t>
            </a:r>
          </a:p>
          <a:p>
            <a:r>
              <a:rPr lang="vi-VN" sz="1200"/>
              <a:t>#include&lt;iostream&gt;</a:t>
            </a:r>
          </a:p>
          <a:p>
            <a:r>
              <a:rPr lang="vi-VN" sz="1200"/>
              <a:t>#include&lt;math.h&gt;</a:t>
            </a:r>
          </a:p>
          <a:p>
            <a:r>
              <a:rPr lang="vi-VN" sz="1200"/>
              <a:t>using namespace std;</a:t>
            </a:r>
          </a:p>
          <a:p>
            <a:r>
              <a:rPr lang="vi-VN" sz="1200"/>
              <a:t>void print()</a:t>
            </a:r>
          </a:p>
          <a:p>
            <a:r>
              <a:rPr lang="vi-VN" sz="1200"/>
              <a:t>{</a:t>
            </a:r>
          </a:p>
          <a:p>
            <a:r>
              <a:rPr lang="vi-VN" sz="1200"/>
              <a:t>	static int i=1;</a:t>
            </a:r>
          </a:p>
          <a:p>
            <a:r>
              <a:rPr lang="vi-VN" sz="1200"/>
              <a:t>	cout&lt;&lt;"\nGia tri i="&lt;&lt;i&lt;&lt;"\n";</a:t>
            </a:r>
          </a:p>
          <a:p>
            <a:r>
              <a:rPr lang="vi-VN" sz="1200"/>
              <a:t>	i++;</a:t>
            </a:r>
          </a:p>
          <a:p>
            <a:r>
              <a:rPr lang="vi-VN" sz="1200"/>
              <a:t>}</a:t>
            </a:r>
          </a:p>
          <a:p>
            <a:r>
              <a:rPr lang="vi-VN" sz="1200"/>
              <a:t>int main()</a:t>
            </a:r>
          </a:p>
          <a:p>
            <a:r>
              <a:rPr lang="vi-VN" sz="1200"/>
              <a:t>{</a:t>
            </a:r>
          </a:p>
          <a:p>
            <a:r>
              <a:rPr lang="vi-VN" sz="1200"/>
              <a:t>	print();</a:t>
            </a:r>
          </a:p>
          <a:p>
            <a:r>
              <a:rPr lang="vi-VN" sz="1200"/>
              <a:t>	print();</a:t>
            </a:r>
          </a:p>
          <a:p>
            <a:r>
              <a:rPr lang="vi-VN" sz="1200"/>
              <a:t>	print();</a:t>
            </a:r>
          </a:p>
          <a:p>
            <a:r>
              <a:rPr lang="vi-VN" sz="1200"/>
              <a:t>	print();</a:t>
            </a:r>
          </a:p>
          <a:p>
            <a:r>
              <a:rPr lang="vi-VN" sz="1200"/>
              <a:t>}</a:t>
            </a:r>
          </a:p>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255</a:t>
            </a:fld>
            <a:endParaRPr lang="en-US"/>
          </a:p>
        </p:txBody>
      </p:sp>
    </p:spTree>
    <p:extLst>
      <p:ext uri="{BB962C8B-B14F-4D97-AF65-F5344CB8AC3E}">
        <p14:creationId xmlns:p14="http://schemas.microsoft.com/office/powerpoint/2010/main" val="325894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72</a:t>
            </a:fld>
            <a:endParaRPr lang="en-US"/>
          </a:p>
        </p:txBody>
      </p:sp>
    </p:spTree>
    <p:extLst>
      <p:ext uri="{BB962C8B-B14F-4D97-AF65-F5344CB8AC3E}">
        <p14:creationId xmlns:p14="http://schemas.microsoft.com/office/powerpoint/2010/main" val="1738423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t>#include&lt;conio.h&gt;</a:t>
            </a:r>
          </a:p>
          <a:p>
            <a:r>
              <a:rPr lang="vi-VN" sz="1200"/>
              <a:t>#include&lt;iostream&gt;</a:t>
            </a:r>
          </a:p>
          <a:p>
            <a:r>
              <a:rPr lang="vi-VN" sz="1200"/>
              <a:t>#include&lt;math.h&gt;</a:t>
            </a:r>
          </a:p>
          <a:p>
            <a:r>
              <a:rPr lang="vi-VN" sz="1200"/>
              <a:t>using namespace std;</a:t>
            </a:r>
          </a:p>
          <a:p>
            <a:r>
              <a:rPr lang="vi-VN" sz="1200"/>
              <a:t>void print()</a:t>
            </a:r>
          </a:p>
          <a:p>
            <a:r>
              <a:rPr lang="vi-VN" sz="1200"/>
              <a:t>{</a:t>
            </a:r>
          </a:p>
          <a:p>
            <a:r>
              <a:rPr lang="vi-VN" sz="1200"/>
              <a:t>	static int i=1;</a:t>
            </a:r>
          </a:p>
          <a:p>
            <a:r>
              <a:rPr lang="vi-VN" sz="1200"/>
              <a:t>	cout&lt;&lt;"\nGia tri i="&lt;&lt;i&lt;&lt;"\n";</a:t>
            </a:r>
          </a:p>
          <a:p>
            <a:r>
              <a:rPr lang="vi-VN" sz="1200"/>
              <a:t>	i++;</a:t>
            </a:r>
          </a:p>
          <a:p>
            <a:r>
              <a:rPr lang="vi-VN" sz="1200"/>
              <a:t>}</a:t>
            </a:r>
          </a:p>
          <a:p>
            <a:r>
              <a:rPr lang="vi-VN" sz="1200"/>
              <a:t>int main()</a:t>
            </a:r>
          </a:p>
          <a:p>
            <a:r>
              <a:rPr lang="vi-VN" sz="1200"/>
              <a:t>{</a:t>
            </a:r>
          </a:p>
          <a:p>
            <a:r>
              <a:rPr lang="vi-VN" sz="1200"/>
              <a:t>	print();</a:t>
            </a:r>
          </a:p>
          <a:p>
            <a:r>
              <a:rPr lang="vi-VN" sz="1200"/>
              <a:t>	print();</a:t>
            </a:r>
          </a:p>
          <a:p>
            <a:r>
              <a:rPr lang="vi-VN" sz="1200"/>
              <a:t>	print();</a:t>
            </a:r>
          </a:p>
          <a:p>
            <a:r>
              <a:rPr lang="vi-VN" sz="1200"/>
              <a:t>	print();</a:t>
            </a:r>
          </a:p>
          <a:p>
            <a:r>
              <a:rPr lang="vi-VN" sz="1200"/>
              <a:t>}</a:t>
            </a:r>
          </a:p>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256</a:t>
            </a:fld>
            <a:endParaRPr lang="en-US"/>
          </a:p>
        </p:txBody>
      </p:sp>
    </p:spTree>
    <p:extLst>
      <p:ext uri="{BB962C8B-B14F-4D97-AF65-F5344CB8AC3E}">
        <p14:creationId xmlns:p14="http://schemas.microsoft.com/office/powerpoint/2010/main" val="3003444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Ghi chú</a:t>
            </a:r>
            <a:r>
              <a:rPr lang="en-US" baseline="0" dirty="0"/>
              <a:t> </a:t>
            </a:r>
            <a:r>
              <a:rPr lang="en-US" baseline="0" dirty="0" err="1"/>
              <a:t>bài</a:t>
            </a:r>
            <a:r>
              <a:rPr lang="en-US" baseline="0" dirty="0"/>
              <a:t> </a:t>
            </a:r>
            <a:r>
              <a:rPr lang="en-US" baseline="0" dirty="0" err="1"/>
              <a:t>này</a:t>
            </a:r>
            <a:r>
              <a:rPr lang="en-US" baseline="0" dirty="0"/>
              <a:t> sai, sinh viên </a:t>
            </a:r>
            <a:r>
              <a:rPr lang="en-US" baseline="0" dirty="0" err="1"/>
              <a:t>cần</a:t>
            </a:r>
            <a:r>
              <a:rPr lang="en-US" baseline="0" dirty="0"/>
              <a:t> </a:t>
            </a:r>
            <a:r>
              <a:rPr lang="en-US" baseline="0" dirty="0" err="1"/>
              <a:t>nắm</a:t>
            </a:r>
            <a:r>
              <a:rPr lang="en-US" baseline="0" dirty="0"/>
              <a:t> </a:t>
            </a:r>
            <a:r>
              <a:rPr lang="en-US" baseline="0" dirty="0" err="1"/>
              <a:t>lại</a:t>
            </a:r>
            <a:r>
              <a:rPr lang="en-US" baseline="0" dirty="0"/>
              <a:t> </a:t>
            </a:r>
            <a:r>
              <a:rPr lang="en-US" baseline="0" dirty="0" err="1"/>
              <a:t>kiến</a:t>
            </a:r>
            <a:r>
              <a:rPr lang="en-US" baseline="0" dirty="0"/>
              <a:t> thức </a:t>
            </a:r>
            <a:r>
              <a:rPr lang="en-US" baseline="0" dirty="0" err="1"/>
              <a:t>bài</a:t>
            </a:r>
            <a:r>
              <a:rPr lang="en-US" baseline="0" dirty="0"/>
              <a:t> cũ</a:t>
            </a:r>
          </a:p>
          <a:p>
            <a:r>
              <a:rPr lang="en-US" baseline="0" dirty="0" err="1"/>
              <a:t>Đúng</a:t>
            </a:r>
            <a:r>
              <a:rPr lang="en-US" baseline="0" dirty="0"/>
              <a:t>: Cho *c= new Cho; c-&gt;</a:t>
            </a:r>
            <a:r>
              <a:rPr lang="en-US" baseline="0" dirty="0" err="1"/>
              <a:t>nhap</a:t>
            </a:r>
            <a:r>
              <a:rPr lang="en-US" baseline="0" dirty="0"/>
              <a:t>(); a[i]=c;</a:t>
            </a:r>
            <a:endParaRPr lang="vi-VN" dirty="0"/>
          </a:p>
        </p:txBody>
      </p:sp>
      <p:sp>
        <p:nvSpPr>
          <p:cNvPr id="4" name="Slide Number Placeholder 3"/>
          <p:cNvSpPr>
            <a:spLocks noGrp="1"/>
          </p:cNvSpPr>
          <p:nvPr>
            <p:ph type="sldNum" sz="quarter" idx="10"/>
          </p:nvPr>
        </p:nvSpPr>
        <p:spPr/>
        <p:txBody>
          <a:bodyPr/>
          <a:lstStyle/>
          <a:p>
            <a:fld id="{738DD475-BE48-443C-8601-9035BA10DFA5}" type="slidenum">
              <a:rPr lang="en-US" smtClean="0"/>
              <a:t>269</a:t>
            </a:fld>
            <a:endParaRPr lang="en-US"/>
          </a:p>
        </p:txBody>
      </p:sp>
    </p:spTree>
    <p:extLst>
      <p:ext uri="{BB962C8B-B14F-4D97-AF65-F5344CB8AC3E}">
        <p14:creationId xmlns:p14="http://schemas.microsoft.com/office/powerpoint/2010/main" val="2545192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Ghi chú</a:t>
            </a:r>
            <a:r>
              <a:rPr lang="en-US" baseline="0" dirty="0"/>
              <a:t> </a:t>
            </a:r>
            <a:r>
              <a:rPr lang="en-US" baseline="0" dirty="0" err="1"/>
              <a:t>bài</a:t>
            </a:r>
            <a:r>
              <a:rPr lang="en-US" baseline="0" dirty="0"/>
              <a:t> </a:t>
            </a:r>
            <a:r>
              <a:rPr lang="en-US" baseline="0" dirty="0" err="1"/>
              <a:t>này</a:t>
            </a:r>
            <a:r>
              <a:rPr lang="en-US" baseline="0" dirty="0"/>
              <a:t> sai, sinh viên </a:t>
            </a:r>
            <a:r>
              <a:rPr lang="en-US" baseline="0" dirty="0" err="1"/>
              <a:t>cần</a:t>
            </a:r>
            <a:r>
              <a:rPr lang="en-US" baseline="0" dirty="0"/>
              <a:t> </a:t>
            </a:r>
            <a:r>
              <a:rPr lang="en-US" baseline="0" dirty="0" err="1"/>
              <a:t>nắm</a:t>
            </a:r>
            <a:r>
              <a:rPr lang="en-US" baseline="0" dirty="0"/>
              <a:t> </a:t>
            </a:r>
            <a:r>
              <a:rPr lang="en-US" baseline="0" dirty="0" err="1"/>
              <a:t>lại</a:t>
            </a:r>
            <a:r>
              <a:rPr lang="en-US" baseline="0" dirty="0"/>
              <a:t> </a:t>
            </a:r>
            <a:r>
              <a:rPr lang="en-US" baseline="0" dirty="0" err="1"/>
              <a:t>kiến</a:t>
            </a:r>
            <a:r>
              <a:rPr lang="en-US" baseline="0" dirty="0"/>
              <a:t> thức </a:t>
            </a:r>
            <a:r>
              <a:rPr lang="en-US" baseline="0" dirty="0" err="1"/>
              <a:t>bài</a:t>
            </a:r>
            <a:r>
              <a:rPr lang="en-US" baseline="0" dirty="0"/>
              <a:t> cũ</a:t>
            </a:r>
          </a:p>
          <a:p>
            <a:r>
              <a:rPr lang="en-US" baseline="0" dirty="0" err="1"/>
              <a:t>Đúng</a:t>
            </a:r>
            <a:r>
              <a:rPr lang="en-US" baseline="0" dirty="0"/>
              <a:t>: Cho *c= new Cho; c-&gt;</a:t>
            </a:r>
            <a:r>
              <a:rPr lang="en-US" baseline="0" dirty="0" err="1"/>
              <a:t>nhap</a:t>
            </a:r>
            <a:r>
              <a:rPr lang="en-US" baseline="0" dirty="0"/>
              <a:t>(); a[i]=c;</a:t>
            </a:r>
            <a:endParaRPr lang="vi-VN" dirty="0"/>
          </a:p>
        </p:txBody>
      </p:sp>
      <p:sp>
        <p:nvSpPr>
          <p:cNvPr id="4" name="Slide Number Placeholder 3"/>
          <p:cNvSpPr>
            <a:spLocks noGrp="1"/>
          </p:cNvSpPr>
          <p:nvPr>
            <p:ph type="sldNum" sz="quarter" idx="10"/>
          </p:nvPr>
        </p:nvSpPr>
        <p:spPr/>
        <p:txBody>
          <a:bodyPr/>
          <a:lstStyle/>
          <a:p>
            <a:fld id="{738DD475-BE48-443C-8601-9035BA10DFA5}" type="slidenum">
              <a:rPr lang="en-US" smtClean="0"/>
              <a:t>270</a:t>
            </a:fld>
            <a:endParaRPr lang="en-US"/>
          </a:p>
        </p:txBody>
      </p:sp>
    </p:spTree>
    <p:extLst>
      <p:ext uri="{BB962C8B-B14F-4D97-AF65-F5344CB8AC3E}">
        <p14:creationId xmlns:p14="http://schemas.microsoft.com/office/powerpoint/2010/main" val="4022894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AutoNum type="arabicPeriod"/>
            </a:pPr>
            <a:r>
              <a:rPr lang="vi-VN" sz="1300" dirty="0"/>
              <a:t>[](){} thì nó sẽ tạo ra 1 hàm, nhưng nó chưa được gọi (trong trường hợp của em là chưa ổn).</a:t>
            </a:r>
            <a:br>
              <a:rPr lang="vi-VN" dirty="0"/>
            </a:br>
            <a:r>
              <a:rPr lang="vi-VN" sz="1300" dirty="0"/>
              <a:t>2. []{}() thì nó sẽ tạo ra 1 hàm, và gọi thực thi hàm này, em cần làm cách thứ 2 này là ổn.</a:t>
            </a:r>
          </a:p>
          <a:p>
            <a:r>
              <a:rPr lang="vi-VN" dirty="0"/>
              <a:t>https://www.stdio.vn/articles/read/56/c11-lambda</a:t>
            </a:r>
          </a:p>
        </p:txBody>
      </p:sp>
      <p:sp>
        <p:nvSpPr>
          <p:cNvPr id="4" name="Slide Number Placeholder 3"/>
          <p:cNvSpPr>
            <a:spLocks noGrp="1"/>
          </p:cNvSpPr>
          <p:nvPr>
            <p:ph type="sldNum" sz="quarter" idx="10"/>
          </p:nvPr>
        </p:nvSpPr>
        <p:spPr/>
        <p:txBody>
          <a:bodyPr/>
          <a:lstStyle/>
          <a:p>
            <a:fld id="{738DD475-BE48-443C-8601-9035BA10DFA5}" type="slidenum">
              <a:rPr lang="en-US" smtClean="0"/>
              <a:t>309</a:t>
            </a:fld>
            <a:endParaRPr lang="en-US"/>
          </a:p>
        </p:txBody>
      </p:sp>
    </p:spTree>
    <p:extLst>
      <p:ext uri="{BB962C8B-B14F-4D97-AF65-F5344CB8AC3E}">
        <p14:creationId xmlns:p14="http://schemas.microsoft.com/office/powerpoint/2010/main" val="2125600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Codes trên sẽ được trình biên dịch báo lỗi tại dòng cout &lt;&lt; stdio vì [] không có gì, tức là không cho phép bất cứ giá trị nào được "xen" vào biểu thức từ phía ngoài. Vậy ta có các cách thức nào để "xen" vào? Ta có thể sửa biểu thức trên như sau (tôi thêm dấu bằng vào cặp ngoặc vuông, ám chỉ việc cho phép các lambda sử dụng bản sao của các giá trị bên ngoài).</a:t>
            </a:r>
            <a:endParaRPr lang="vi-VN" dirty="0"/>
          </a:p>
        </p:txBody>
      </p:sp>
      <p:sp>
        <p:nvSpPr>
          <p:cNvPr id="4" name="Slide Number Placeholder 3"/>
          <p:cNvSpPr>
            <a:spLocks noGrp="1"/>
          </p:cNvSpPr>
          <p:nvPr>
            <p:ph type="sldNum" sz="quarter" idx="10"/>
          </p:nvPr>
        </p:nvSpPr>
        <p:spPr/>
        <p:txBody>
          <a:bodyPr/>
          <a:lstStyle/>
          <a:p>
            <a:fld id="{738DD475-BE48-443C-8601-9035BA10DFA5}" type="slidenum">
              <a:rPr lang="en-US" smtClean="0"/>
              <a:t>310</a:t>
            </a:fld>
            <a:endParaRPr lang="en-US"/>
          </a:p>
        </p:txBody>
      </p:sp>
    </p:spTree>
    <p:extLst>
      <p:ext uri="{BB962C8B-B14F-4D97-AF65-F5344CB8AC3E}">
        <p14:creationId xmlns:p14="http://schemas.microsoft.com/office/powerpoint/2010/main" val="396401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73</a:t>
            </a:fld>
            <a:endParaRPr lang="en-US"/>
          </a:p>
        </p:txBody>
      </p:sp>
    </p:spTree>
    <p:extLst>
      <p:ext uri="{BB962C8B-B14F-4D97-AF65-F5344CB8AC3E}">
        <p14:creationId xmlns:p14="http://schemas.microsoft.com/office/powerpoint/2010/main" val="200872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74</a:t>
            </a:fld>
            <a:endParaRPr lang="en-US"/>
          </a:p>
        </p:txBody>
      </p:sp>
    </p:spTree>
    <p:extLst>
      <p:ext uri="{BB962C8B-B14F-4D97-AF65-F5344CB8AC3E}">
        <p14:creationId xmlns:p14="http://schemas.microsoft.com/office/powerpoint/2010/main" val="239429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75</a:t>
            </a:fld>
            <a:endParaRPr lang="en-US"/>
          </a:p>
        </p:txBody>
      </p:sp>
    </p:spTree>
    <p:extLst>
      <p:ext uri="{BB962C8B-B14F-4D97-AF65-F5344CB8AC3E}">
        <p14:creationId xmlns:p14="http://schemas.microsoft.com/office/powerpoint/2010/main" val="36481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76</a:t>
            </a:fld>
            <a:endParaRPr lang="en-US"/>
          </a:p>
        </p:txBody>
      </p:sp>
    </p:spTree>
    <p:extLst>
      <p:ext uri="{BB962C8B-B14F-4D97-AF65-F5344CB8AC3E}">
        <p14:creationId xmlns:p14="http://schemas.microsoft.com/office/powerpoint/2010/main" val="3958687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8DD475-BE48-443C-8601-9035BA10DFA5}" type="slidenum">
              <a:rPr lang="en-US" smtClean="0"/>
              <a:t>77</a:t>
            </a:fld>
            <a:endParaRPr lang="en-US"/>
          </a:p>
        </p:txBody>
      </p:sp>
    </p:spTree>
    <p:extLst>
      <p:ext uri="{BB962C8B-B14F-4D97-AF65-F5344CB8AC3E}">
        <p14:creationId xmlns:p14="http://schemas.microsoft.com/office/powerpoint/2010/main" val="159813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t"/>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11436438" y="6330593"/>
            <a:ext cx="603161" cy="365125"/>
          </a:xfrm>
        </p:spPr>
        <p:txBody>
          <a:bodyPr/>
          <a:lstStyle/>
          <a:p>
            <a:fld id="{06F855F6-99C9-4B18-88EC-1D73743D07FD}" type="slidenum">
              <a:rPr lang="en-US" smtClean="0"/>
              <a:t>‹#›</a:t>
            </a:fld>
            <a:endParaRPr lang="en-US"/>
          </a:p>
        </p:txBody>
      </p:sp>
    </p:spTree>
    <p:extLst>
      <p:ext uri="{BB962C8B-B14F-4D97-AF65-F5344CB8AC3E}">
        <p14:creationId xmlns:p14="http://schemas.microsoft.com/office/powerpoint/2010/main" val="3220092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8048" y="280806"/>
            <a:ext cx="10515600" cy="806853"/>
          </a:xfrm>
        </p:spPr>
        <p:txBody>
          <a:bodyPr/>
          <a:lstStyle>
            <a:lvl1pPr>
              <a:defRPr b="1">
                <a:latin typeface="Book Antiqua" panose="02040602050305030304" pitchFamily="18" charset="0"/>
              </a:defRPr>
            </a:lvl1pPr>
          </a:lstStyle>
          <a:p>
            <a:r>
              <a:rPr lang="en-US"/>
              <a:t>Click to edit Master title style</a:t>
            </a:r>
          </a:p>
        </p:txBody>
      </p:sp>
      <p:sp>
        <p:nvSpPr>
          <p:cNvPr id="6" name="Slide Number Placeholder 5"/>
          <p:cNvSpPr>
            <a:spLocks noGrp="1"/>
          </p:cNvSpPr>
          <p:nvPr>
            <p:ph type="sldNum" sz="quarter" idx="12"/>
          </p:nvPr>
        </p:nvSpPr>
        <p:spPr>
          <a:xfrm>
            <a:off x="11462197" y="6311900"/>
            <a:ext cx="729803" cy="365125"/>
          </a:xfrm>
        </p:spPr>
        <p:txBody>
          <a:bodyPr/>
          <a:lstStyle>
            <a:lvl1pPr>
              <a:defRPr sz="2400">
                <a:latin typeface="Times New Roman" panose="02020603050405020304" pitchFamily="18" charset="0"/>
                <a:cs typeface="Times New Roman" panose="02020603050405020304" pitchFamily="18" charset="0"/>
              </a:defRPr>
            </a:lvl1pPr>
          </a:lstStyle>
          <a:p>
            <a:fld id="{06F855F6-99C9-4B18-88EC-1D73743D07FD}" type="slidenum">
              <a:rPr lang="en-US" smtClean="0"/>
              <a:pPr/>
              <a:t>‹#›</a:t>
            </a:fld>
            <a:endParaRPr lang="en-US"/>
          </a:p>
        </p:txBody>
      </p:sp>
      <p:sp>
        <p:nvSpPr>
          <p:cNvPr id="3" name="Content Placeholder 2"/>
          <p:cNvSpPr>
            <a:spLocks noGrp="1"/>
          </p:cNvSpPr>
          <p:nvPr>
            <p:ph idx="1" hasCustomPrompt="1"/>
          </p:nvPr>
        </p:nvSpPr>
        <p:spPr>
          <a:xfrm>
            <a:off x="838200" y="1243013"/>
            <a:ext cx="10515600" cy="5434012"/>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p:txBody>
      </p:sp>
      <p:cxnSp>
        <p:nvCxnSpPr>
          <p:cNvPr id="8" name="Straight Connector 7"/>
          <p:cNvCxnSpPr/>
          <p:nvPr userDrawn="1"/>
        </p:nvCxnSpPr>
        <p:spPr>
          <a:xfrm flipV="1">
            <a:off x="838200" y="1023264"/>
            <a:ext cx="10515600" cy="64395"/>
          </a:xfrm>
          <a:prstGeom prst="line">
            <a:avLst/>
          </a:prstGeom>
          <a:ln w="47625" cmpd="thickThi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18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883468"/>
          </a:xfrm>
        </p:spPr>
        <p:txBody>
          <a:bodyPr anchor="t"/>
          <a:lstStyle>
            <a:lvl1pPr>
              <a:defRPr sz="6000" b="1"/>
            </a:lvl1pPr>
          </a:lstStyle>
          <a:p>
            <a:r>
              <a:rPr lang="en-US"/>
              <a:t>Click to edit Master title style</a:t>
            </a:r>
          </a:p>
        </p:txBody>
      </p:sp>
      <p:sp>
        <p:nvSpPr>
          <p:cNvPr id="3" name="Text Placeholder 2"/>
          <p:cNvSpPr>
            <a:spLocks noGrp="1"/>
          </p:cNvSpPr>
          <p:nvPr>
            <p:ph type="body" idx="1"/>
          </p:nvPr>
        </p:nvSpPr>
        <p:spPr>
          <a:xfrm>
            <a:off x="831850" y="4087187"/>
            <a:ext cx="10515600" cy="1500187"/>
          </a:xfrm>
        </p:spPr>
        <p:txBody>
          <a:bodyPr>
            <a:normAutofit/>
          </a:bodyPr>
          <a:lstStyle>
            <a:lvl1pPr marL="0" indent="0" algn="ctr">
              <a:buNone/>
              <a:defRPr sz="32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1347449" y="6356350"/>
            <a:ext cx="611657" cy="365125"/>
          </a:xfrm>
        </p:spPr>
        <p:txBody>
          <a:bodyPr/>
          <a:lstStyle>
            <a:lvl1pPr>
              <a:defRPr sz="2400"/>
            </a:lvl1pPr>
          </a:lstStyle>
          <a:p>
            <a:fld id="{06F855F6-99C9-4B18-88EC-1D73743D07FD}" type="slidenum">
              <a:rPr lang="en-US" smtClean="0"/>
              <a:pPr/>
              <a:t>‹#›</a:t>
            </a:fld>
            <a:endParaRPr lang="en-US"/>
          </a:p>
        </p:txBody>
      </p:sp>
    </p:spTree>
    <p:extLst>
      <p:ext uri="{BB962C8B-B14F-4D97-AF65-F5344CB8AC3E}">
        <p14:creationId xmlns:p14="http://schemas.microsoft.com/office/powerpoint/2010/main" val="36677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sz="half" idx="1" hasCustomPrompt="1"/>
          </p:nvPr>
        </p:nvSpPr>
        <p:spPr>
          <a:xfrm>
            <a:off x="838200" y="1796692"/>
            <a:ext cx="5181600" cy="4351338"/>
          </a:xfrm>
        </p:spPr>
        <p:txBody>
          <a:bodyPr/>
          <a:lstStyle/>
          <a:p>
            <a:pPr lvl="0"/>
            <a:r>
              <a:rPr lang="en-US"/>
              <a:t>Click to edit Master text styles</a:t>
            </a:r>
          </a:p>
          <a:p>
            <a:pPr lvl="1"/>
            <a:r>
              <a:rPr lang="en-US"/>
              <a:t>Second level</a:t>
            </a:r>
          </a:p>
        </p:txBody>
      </p:sp>
      <p:sp>
        <p:nvSpPr>
          <p:cNvPr id="4" name="Content Placeholder 3"/>
          <p:cNvSpPr>
            <a:spLocks noGrp="1"/>
          </p:cNvSpPr>
          <p:nvPr>
            <p:ph sz="half" idx="2" hasCustomPrompt="1"/>
          </p:nvPr>
        </p:nvSpPr>
        <p:spPr>
          <a:xfrm>
            <a:off x="6172200" y="1825625"/>
            <a:ext cx="5181600" cy="4351338"/>
          </a:xfrm>
        </p:spPr>
        <p:txBody>
          <a:bodyPr/>
          <a:lstStyle/>
          <a:p>
            <a:pPr lvl="0"/>
            <a:r>
              <a:rPr lang="en-US"/>
              <a:t>Click to edit Master text styles</a:t>
            </a:r>
          </a:p>
          <a:p>
            <a:pPr lvl="1"/>
            <a:r>
              <a:rPr lang="en-US"/>
              <a:t>Second level</a:t>
            </a:r>
          </a:p>
        </p:txBody>
      </p:sp>
      <p:sp>
        <p:nvSpPr>
          <p:cNvPr id="7" name="Slide Number Placeholder 6"/>
          <p:cNvSpPr>
            <a:spLocks noGrp="1"/>
          </p:cNvSpPr>
          <p:nvPr>
            <p:ph type="sldNum" sz="quarter" idx="12"/>
          </p:nvPr>
        </p:nvSpPr>
        <p:spPr/>
        <p:txBody>
          <a:bodyPr/>
          <a:lstStyle>
            <a:lvl1pPr>
              <a:defRPr sz="2400"/>
            </a:lvl1pPr>
          </a:lstStyle>
          <a:p>
            <a:fld id="{06F855F6-99C9-4B18-88EC-1D73743D07FD}" type="slidenum">
              <a:rPr lang="en-US" smtClean="0"/>
              <a:pPr/>
              <a:t>‹#›</a:t>
            </a:fld>
            <a:endParaRPr lang="en-US"/>
          </a:p>
        </p:txBody>
      </p:sp>
    </p:spTree>
    <p:extLst>
      <p:ext uri="{BB962C8B-B14F-4D97-AF65-F5344CB8AC3E}">
        <p14:creationId xmlns:p14="http://schemas.microsoft.com/office/powerpoint/2010/main" val="2341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5" name="Slide Number Placeholder 4"/>
          <p:cNvSpPr>
            <a:spLocks noGrp="1"/>
          </p:cNvSpPr>
          <p:nvPr>
            <p:ph type="sldNum" sz="quarter" idx="12"/>
          </p:nvPr>
        </p:nvSpPr>
        <p:spPr>
          <a:xfrm>
            <a:off x="11204620" y="6317713"/>
            <a:ext cx="587062" cy="365125"/>
          </a:xfrm>
        </p:spPr>
        <p:txBody>
          <a:bodyPr/>
          <a:lstStyle>
            <a:lvl1pPr>
              <a:defRPr sz="2400"/>
            </a:lvl1pPr>
          </a:lstStyle>
          <a:p>
            <a:fld id="{06F855F6-99C9-4B18-88EC-1D73743D07FD}" type="slidenum">
              <a:rPr lang="en-US" smtClean="0"/>
              <a:pPr/>
              <a:t>‹#›</a:t>
            </a:fld>
            <a:endParaRPr lang="en-US"/>
          </a:p>
        </p:txBody>
      </p:sp>
    </p:spTree>
    <p:extLst>
      <p:ext uri="{BB962C8B-B14F-4D97-AF65-F5344CB8AC3E}">
        <p14:creationId xmlns:p14="http://schemas.microsoft.com/office/powerpoint/2010/main" val="104159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49317" y="6326188"/>
            <a:ext cx="548225" cy="365125"/>
          </a:xfrm>
        </p:spPr>
        <p:txBody>
          <a:bodyPr/>
          <a:lstStyle>
            <a:lvl1pPr>
              <a:defRPr sz="2400"/>
            </a:lvl1pPr>
          </a:lstStyle>
          <a:p>
            <a:fld id="{06F855F6-99C9-4B18-88EC-1D73743D07FD}" type="slidenum">
              <a:rPr lang="en-US" smtClean="0"/>
              <a:pPr/>
              <a:t>‹#›</a:t>
            </a:fld>
            <a:endParaRPr lang="en-US"/>
          </a:p>
        </p:txBody>
      </p:sp>
    </p:spTree>
    <p:extLst>
      <p:ext uri="{BB962C8B-B14F-4D97-AF65-F5344CB8AC3E}">
        <p14:creationId xmlns:p14="http://schemas.microsoft.com/office/powerpoint/2010/main" val="1622608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72281"/>
            <a:ext cx="10515600" cy="69929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453697"/>
            <a:ext cx="10515600" cy="52376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6" name="Slide Number Placeholder 5"/>
          <p:cNvSpPr>
            <a:spLocks noGrp="1"/>
          </p:cNvSpPr>
          <p:nvPr>
            <p:ph type="sldNum" sz="quarter" idx="4"/>
          </p:nvPr>
        </p:nvSpPr>
        <p:spPr>
          <a:xfrm>
            <a:off x="11187113" y="6326188"/>
            <a:ext cx="81043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06F855F6-99C9-4B18-88EC-1D73743D07FD}" type="slidenum">
              <a:rPr lang="en-US" smtClean="0"/>
              <a:pPr/>
              <a:t>‹#›</a:t>
            </a:fld>
            <a:endParaRPr lang="en-US"/>
          </a:p>
        </p:txBody>
      </p:sp>
    </p:spTree>
    <p:extLst>
      <p:ext uri="{BB962C8B-B14F-4D97-AF65-F5344CB8AC3E}">
        <p14:creationId xmlns:p14="http://schemas.microsoft.com/office/powerpoint/2010/main" val="4043176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ftr="0" dt="0"/>
  <p:txStyles>
    <p:titleStyle>
      <a:lvl1pPr algn="l" defTabSz="914400" rtl="0" eaLnBrk="1" latinLnBrk="0" hangingPunct="1">
        <a:lnSpc>
          <a:spcPct val="90000"/>
        </a:lnSpc>
        <a:spcBef>
          <a:spcPct val="0"/>
        </a:spcBef>
        <a:buNone/>
        <a:defRPr sz="4400" b="1" kern="1200">
          <a:solidFill>
            <a:schemeClr val="tx1"/>
          </a:solidFill>
          <a:latin typeface="Book Antiqua" panose="02040602050305030304"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C_(programming_language)"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cplusplus.com/reference/fstrea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6.emf"/><Relationship Id="rId4" Type="http://schemas.openxmlformats.org/officeDocument/2006/relationships/customXml" Target="../ink/ink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080.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123.png"/></Relationships>
</file>

<file path=ppt/slides/_rels/slide2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godbolt.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BO2KagRMS3M" TargetMode="External"/><Relationship Id="rId2" Type="http://schemas.openxmlformats.org/officeDocument/2006/relationships/hyperlink" Target="https://www.youtube.com/watch?v=aP1ijjeZc24"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sic OOPS concept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5" y="3145341"/>
            <a:ext cx="4165692" cy="2082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chor="t">
            <a:normAutofit/>
          </a:bodyPr>
          <a:lstStyle/>
          <a:p>
            <a:r>
              <a:rPr lang="en-US" sz="5400" dirty="0"/>
              <a:t>Object Oriented Programming and C++ </a:t>
            </a:r>
          </a:p>
        </p:txBody>
      </p:sp>
      <p:sp>
        <p:nvSpPr>
          <p:cNvPr id="3" name="Subtitle 2"/>
          <p:cNvSpPr>
            <a:spLocks noGrp="1"/>
          </p:cNvSpPr>
          <p:nvPr>
            <p:ph type="subTitle" idx="1"/>
          </p:nvPr>
        </p:nvSpPr>
        <p:spPr>
          <a:xfrm>
            <a:off x="6096000" y="3509963"/>
            <a:ext cx="4228011" cy="1655762"/>
          </a:xfrm>
        </p:spPr>
        <p:txBody>
          <a:bodyPr>
            <a:normAutofit/>
          </a:bodyPr>
          <a:lstStyle/>
          <a:p>
            <a:pPr algn="l"/>
            <a:r>
              <a:rPr lang="en-US" sz="2800">
                <a:solidFill>
                  <a:srgbClr val="C00000"/>
                </a:solidFill>
              </a:rPr>
              <a:t>TS. Huỳnh Bá Diệu</a:t>
            </a:r>
            <a:endParaRPr lang="en-US" sz="2800" dirty="0">
              <a:solidFill>
                <a:srgbClr val="C00000"/>
              </a:solidFill>
            </a:endParaRPr>
          </a:p>
          <a:p>
            <a:pPr algn="l"/>
            <a:r>
              <a:rPr lang="en-US" sz="2800" dirty="0">
                <a:solidFill>
                  <a:srgbClr val="C00000"/>
                </a:solidFill>
              </a:rPr>
              <a:t>Email</a:t>
            </a:r>
            <a:r>
              <a:rPr lang="en-US" sz="2800">
                <a:solidFill>
                  <a:srgbClr val="C00000"/>
                </a:solidFill>
              </a:rPr>
              <a:t>: dieuhb@gmail.com</a:t>
            </a:r>
          </a:p>
          <a:p>
            <a:pPr algn="l"/>
            <a:r>
              <a:rPr lang="en-US" sz="2800">
                <a:solidFill>
                  <a:srgbClr val="C00000"/>
                </a:solidFill>
              </a:rPr>
              <a:t>Phone</a:t>
            </a:r>
            <a:r>
              <a:rPr lang="en-US" sz="2800" dirty="0">
                <a:solidFill>
                  <a:srgbClr val="C00000"/>
                </a:solidFill>
              </a:rPr>
              <a:t>: 0914146868</a:t>
            </a:r>
          </a:p>
          <a:p>
            <a:pPr algn="l"/>
            <a:endParaRPr lang="en-US" sz="2800" u="sng" dirty="0">
              <a:solidFill>
                <a:srgbClr val="C00000"/>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a:t>
            </a:fld>
            <a:endParaRPr lang="en-US"/>
          </a:p>
        </p:txBody>
      </p:sp>
    </p:spTree>
    <p:extLst>
      <p:ext uri="{BB962C8B-B14F-4D97-AF65-F5344CB8AC3E}">
        <p14:creationId xmlns:p14="http://schemas.microsoft.com/office/powerpoint/2010/main" val="145321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4018" y="1958386"/>
            <a:ext cx="9144000" cy="941568"/>
          </a:xfrm>
        </p:spPr>
        <p:txBody>
          <a:bodyPr anchor="t">
            <a:normAutofit/>
          </a:bodyPr>
          <a:lstStyle/>
          <a:p>
            <a:r>
              <a:rPr lang="nn-NO" sz="5400"/>
              <a:t>Các mở rộng của C++</a:t>
            </a:r>
            <a:endParaRPr lang="en-US" sz="5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10</a:t>
            </a:fld>
            <a:endParaRPr lang="en-US"/>
          </a:p>
        </p:txBody>
      </p:sp>
      <p:pic>
        <p:nvPicPr>
          <p:cNvPr id="3076" name="Picture 4" descr="C++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8137" y="2896008"/>
            <a:ext cx="3031762" cy="3408256"/>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txBox="1">
            <a:spLocks/>
          </p:cNvSpPr>
          <p:nvPr/>
        </p:nvSpPr>
        <p:spPr>
          <a:xfrm>
            <a:off x="5809953" y="3496900"/>
            <a:ext cx="422801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a:solidFill>
                  <a:srgbClr val="C00000"/>
                </a:solidFill>
              </a:rPr>
              <a:t>TS. Huỳnh Bá Diệu</a:t>
            </a:r>
          </a:p>
          <a:p>
            <a:pPr algn="l"/>
            <a:r>
              <a:rPr lang="en-US" sz="2800">
                <a:solidFill>
                  <a:srgbClr val="C00000"/>
                </a:solidFill>
              </a:rPr>
              <a:t>Email: dieuhb@gmail.com</a:t>
            </a:r>
          </a:p>
          <a:p>
            <a:pPr algn="l"/>
            <a:r>
              <a:rPr lang="en-US" sz="2800">
                <a:solidFill>
                  <a:srgbClr val="C00000"/>
                </a:solidFill>
              </a:rPr>
              <a:t>Phone: 0914146868</a:t>
            </a:r>
          </a:p>
          <a:p>
            <a:pPr algn="l"/>
            <a:endParaRPr lang="en-US" sz="2800" u="sng" dirty="0">
              <a:solidFill>
                <a:srgbClr val="C00000"/>
              </a:solidFill>
            </a:endParaRPr>
          </a:p>
        </p:txBody>
      </p:sp>
    </p:spTree>
    <p:extLst>
      <p:ext uri="{BB962C8B-B14F-4D97-AF65-F5344CB8AC3E}">
        <p14:creationId xmlns:p14="http://schemas.microsoft.com/office/powerpoint/2010/main" val="39385541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Dùng hàm sort</a:t>
            </a:r>
          </a:p>
        </p:txBody>
      </p:sp>
      <p:sp>
        <p:nvSpPr>
          <p:cNvPr id="4" name="Content Placeholder 3"/>
          <p:cNvSpPr>
            <a:spLocks noGrp="1"/>
          </p:cNvSpPr>
          <p:nvPr>
            <p:ph idx="1"/>
          </p:nvPr>
        </p:nvSpPr>
        <p:spPr>
          <a:xfrm>
            <a:off x="838200" y="1368425"/>
            <a:ext cx="10515600" cy="4351338"/>
          </a:xfrm>
        </p:spPr>
        <p:txBody>
          <a:bodyPr>
            <a:noAutofit/>
          </a:bodyPr>
          <a:lstStyle/>
          <a:p>
            <a:pPr marL="0" indent="0">
              <a:buNone/>
            </a:pPr>
            <a:r>
              <a:rPr lang="en-US" b="1" dirty="0"/>
              <a:t>Nếu muốn sắp xếp giảm dần, ta bổ sung thêm hàm so sánh và dùng hàm này để so sánh khi gọi hàm sort.</a:t>
            </a:r>
          </a:p>
          <a:p>
            <a:pPr marL="0" indent="0">
              <a:buNone/>
            </a:pPr>
            <a:r>
              <a:rPr lang="en-US" sz="4400" b="1" dirty="0" err="1">
                <a:solidFill>
                  <a:srgbClr val="FF0000"/>
                </a:solidFill>
              </a:rPr>
              <a:t>bool</a:t>
            </a:r>
            <a:r>
              <a:rPr lang="en-US" sz="4400" b="1" dirty="0">
                <a:solidFill>
                  <a:srgbClr val="FF0000"/>
                </a:solidFill>
              </a:rPr>
              <a:t> </a:t>
            </a:r>
            <a:r>
              <a:rPr lang="en-US" sz="4400" b="1" dirty="0" err="1">
                <a:solidFill>
                  <a:srgbClr val="FF0000"/>
                </a:solidFill>
              </a:rPr>
              <a:t>mycmp</a:t>
            </a:r>
            <a:r>
              <a:rPr lang="en-US" sz="4400" b="1" dirty="0">
                <a:solidFill>
                  <a:srgbClr val="FF0000"/>
                </a:solidFill>
              </a:rPr>
              <a:t>(</a:t>
            </a:r>
            <a:r>
              <a:rPr lang="en-US" sz="4400" b="1" dirty="0" err="1">
                <a:solidFill>
                  <a:srgbClr val="FF0000"/>
                </a:solidFill>
              </a:rPr>
              <a:t>int</a:t>
            </a:r>
            <a:r>
              <a:rPr lang="en-US" sz="4400" b="1" dirty="0">
                <a:solidFill>
                  <a:srgbClr val="FF0000"/>
                </a:solidFill>
              </a:rPr>
              <a:t> a, </a:t>
            </a:r>
            <a:r>
              <a:rPr lang="en-US" sz="4400" b="1" dirty="0" err="1">
                <a:solidFill>
                  <a:srgbClr val="FF0000"/>
                </a:solidFill>
              </a:rPr>
              <a:t>int</a:t>
            </a:r>
            <a:r>
              <a:rPr lang="en-US" sz="4400" b="1" dirty="0">
                <a:solidFill>
                  <a:srgbClr val="FF0000"/>
                </a:solidFill>
              </a:rPr>
              <a:t> b) { return a &gt; b; }</a:t>
            </a:r>
          </a:p>
          <a:p>
            <a:pPr marL="0" indent="0">
              <a:buNone/>
            </a:pPr>
            <a:r>
              <a:rPr lang="en-US" b="1" dirty="0" err="1"/>
              <a:t>cmp</a:t>
            </a:r>
            <a:r>
              <a:rPr lang="en-US" b="1" dirty="0"/>
              <a:t>: compare </a:t>
            </a:r>
          </a:p>
          <a:p>
            <a:pPr marL="0" indent="0">
              <a:buNone/>
            </a:pPr>
            <a:r>
              <a:rPr lang="en-US" b="1" dirty="0"/>
              <a:t>Gọi hàm:</a:t>
            </a:r>
          </a:p>
          <a:p>
            <a:pPr marL="0" indent="0">
              <a:buNone/>
            </a:pPr>
            <a:r>
              <a:rPr lang="en-US" sz="4800" b="1" dirty="0">
                <a:solidFill>
                  <a:srgbClr val="0000FF"/>
                </a:solidFill>
              </a:rPr>
              <a:t>sort(</a:t>
            </a:r>
            <a:r>
              <a:rPr lang="en-US" sz="4800" b="1" dirty="0" err="1">
                <a:solidFill>
                  <a:srgbClr val="0000FF"/>
                </a:solidFill>
              </a:rPr>
              <a:t>a.begin</a:t>
            </a:r>
            <a:r>
              <a:rPr lang="en-US" sz="4800" b="1" dirty="0">
                <a:solidFill>
                  <a:srgbClr val="0000FF"/>
                </a:solidFill>
              </a:rPr>
              <a:t>(), </a:t>
            </a:r>
            <a:r>
              <a:rPr lang="en-US" sz="4800" b="1" dirty="0" err="1">
                <a:solidFill>
                  <a:srgbClr val="0000FF"/>
                </a:solidFill>
              </a:rPr>
              <a:t>a.end</a:t>
            </a:r>
            <a:r>
              <a:rPr lang="en-US" sz="4800" b="1" dirty="0">
                <a:solidFill>
                  <a:srgbClr val="0000FF"/>
                </a:solidFill>
              </a:rPr>
              <a:t>(), </a:t>
            </a:r>
            <a:r>
              <a:rPr lang="en-US" sz="4800" b="1" i="1" u="sng" dirty="0" err="1">
                <a:solidFill>
                  <a:srgbClr val="FF0000"/>
                </a:solidFill>
              </a:rPr>
              <a:t>mycmp</a:t>
            </a:r>
            <a:r>
              <a:rPr lang="en-US" sz="4800" b="1" dirty="0">
                <a:solidFill>
                  <a:srgbClr val="0000FF"/>
                </a:solidFill>
              </a:rPr>
              <a:t>);</a:t>
            </a:r>
          </a:p>
          <a:p>
            <a:pPr marL="0" indent="0">
              <a:buNone/>
            </a:pPr>
            <a:endParaRPr lang="en-US" b="1" dirty="0"/>
          </a:p>
        </p:txBody>
      </p:sp>
      <p:sp>
        <p:nvSpPr>
          <p:cNvPr id="3" name="Slide Number Placeholder 2"/>
          <p:cNvSpPr>
            <a:spLocks noGrp="1"/>
          </p:cNvSpPr>
          <p:nvPr>
            <p:ph type="sldNum" sz="quarter" idx="12"/>
          </p:nvPr>
        </p:nvSpPr>
        <p:spPr/>
        <p:txBody>
          <a:bodyPr/>
          <a:lstStyle/>
          <a:p>
            <a:fld id="{06F855F6-99C9-4B18-88EC-1D73743D07FD}" type="slidenum">
              <a:rPr lang="en-US" smtClean="0"/>
              <a:t>100</a:t>
            </a:fld>
            <a:endParaRPr lang="en-US"/>
          </a:p>
        </p:txBody>
      </p:sp>
    </p:spTree>
    <p:extLst>
      <p:ext uri="{BB962C8B-B14F-4D97-AF65-F5344CB8AC3E}">
        <p14:creationId xmlns:p14="http://schemas.microsoft.com/office/powerpoint/2010/main" val="949011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Tính tổng các hàng trong ma trận</a:t>
            </a:r>
          </a:p>
        </p:txBody>
      </p:sp>
      <p:sp>
        <p:nvSpPr>
          <p:cNvPr id="4" name="Content Placeholder 3"/>
          <p:cNvSpPr>
            <a:spLocks noGrp="1"/>
          </p:cNvSpPr>
          <p:nvPr>
            <p:ph idx="1"/>
          </p:nvPr>
        </p:nvSpPr>
        <p:spPr>
          <a:xfrm>
            <a:off x="838200" y="1368425"/>
            <a:ext cx="10515600" cy="4351338"/>
          </a:xfrm>
        </p:spPr>
        <p:txBody>
          <a:bodyPr>
            <a:noAutofit/>
          </a:bodyPr>
          <a:lstStyle/>
          <a:p>
            <a:pPr marL="0" indent="0">
              <a:buNone/>
            </a:pPr>
            <a:r>
              <a:rPr lang="en-US" sz="2400" b="1"/>
              <a:t>Cho </a:t>
            </a:r>
            <a:r>
              <a:rPr lang="en-US" sz="2400" b="1" dirty="0"/>
              <a:t>file dulieu3.inp chứa các số theo định dạng sau:</a:t>
            </a:r>
          </a:p>
          <a:p>
            <a:pPr marL="0" indent="0">
              <a:buNone/>
            </a:pPr>
            <a:r>
              <a:rPr lang="en-US" sz="2400" b="1" dirty="0"/>
              <a:t>Dòng đầu tiên chứa 2 số nguyên </a:t>
            </a:r>
            <a:r>
              <a:rPr lang="en-US" sz="2400" b="1"/>
              <a:t>m n, m </a:t>
            </a:r>
            <a:r>
              <a:rPr lang="en-US" sz="2400" b="1" dirty="0"/>
              <a:t>dòng tiếp theo, mỗi dòng chứa n số.</a:t>
            </a:r>
          </a:p>
          <a:p>
            <a:pPr marL="0" indent="0">
              <a:buNone/>
            </a:pPr>
            <a:r>
              <a:rPr lang="en-US" sz="2400" b="1" dirty="0"/>
              <a:t>Hãy viết chương trình:</a:t>
            </a:r>
          </a:p>
          <a:p>
            <a:pPr marL="0" indent="0">
              <a:buNone/>
            </a:pPr>
            <a:r>
              <a:rPr lang="en-US" sz="2400" b="1" dirty="0"/>
              <a:t>Tính tổng từng dòng và ghi ra file ketqua3.out </a:t>
            </a:r>
          </a:p>
        </p:txBody>
      </p:sp>
      <p:pic>
        <p:nvPicPr>
          <p:cNvPr id="3" name="Picture 2"/>
          <p:cNvPicPr>
            <a:picLocks noChangeAspect="1"/>
          </p:cNvPicPr>
          <p:nvPr/>
        </p:nvPicPr>
        <p:blipFill>
          <a:blip r:embed="rId3"/>
          <a:stretch>
            <a:fillRect/>
          </a:stretch>
        </p:blipFill>
        <p:spPr>
          <a:xfrm>
            <a:off x="838200" y="3266854"/>
            <a:ext cx="3667125" cy="2733675"/>
          </a:xfrm>
          <a:prstGeom prst="rect">
            <a:avLst/>
          </a:prstGeom>
        </p:spPr>
      </p:pic>
      <p:pic>
        <p:nvPicPr>
          <p:cNvPr id="7" name="Picture 6"/>
          <p:cNvPicPr>
            <a:picLocks noChangeAspect="1"/>
          </p:cNvPicPr>
          <p:nvPr/>
        </p:nvPicPr>
        <p:blipFill>
          <a:blip r:embed="rId4"/>
          <a:stretch>
            <a:fillRect/>
          </a:stretch>
        </p:blipFill>
        <p:spPr>
          <a:xfrm>
            <a:off x="4652885" y="3266854"/>
            <a:ext cx="3903257" cy="2198386"/>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101</a:t>
            </a:fld>
            <a:endParaRPr lang="en-US"/>
          </a:p>
        </p:txBody>
      </p:sp>
      <p:pic>
        <p:nvPicPr>
          <p:cNvPr id="8" name="Picture 2" descr="Use These Three Questions for Instructional Coach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9314" y="91440"/>
            <a:ext cx="2890315" cy="17176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p:cNvSpPr txBox="1"/>
          <p:nvPr/>
        </p:nvSpPr>
        <p:spPr>
          <a:xfrm>
            <a:off x="6113505" y="5489597"/>
            <a:ext cx="5314075"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Giải pháp của các bạn???</a:t>
            </a:r>
          </a:p>
        </p:txBody>
      </p:sp>
    </p:spTree>
    <p:extLst>
      <p:ext uri="{BB962C8B-B14F-4D97-AF65-F5344CB8AC3E}">
        <p14:creationId xmlns:p14="http://schemas.microsoft.com/office/powerpoint/2010/main" val="1650251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922" y="377332"/>
            <a:ext cx="10515600" cy="806853"/>
          </a:xfrm>
        </p:spPr>
        <p:txBody>
          <a:bodyPr/>
          <a:lstStyle/>
          <a:p>
            <a:r>
              <a:rPr lang="en-US"/>
              <a:t>Tính tổng các hàng trong ma trận</a:t>
            </a:r>
          </a:p>
        </p:txBody>
      </p:sp>
      <p:sp>
        <p:nvSpPr>
          <p:cNvPr id="3" name="Content Placeholder 2"/>
          <p:cNvSpPr>
            <a:spLocks noGrp="1"/>
          </p:cNvSpPr>
          <p:nvPr>
            <p:ph idx="1"/>
          </p:nvPr>
        </p:nvSpPr>
        <p:spPr>
          <a:xfrm>
            <a:off x="838200" y="1243013"/>
            <a:ext cx="10515600" cy="4818153"/>
          </a:xfrm>
        </p:spPr>
        <p:txBody>
          <a:bodyPr>
            <a:normAutofit/>
          </a:bodyPr>
          <a:lstStyle/>
          <a:p>
            <a:pPr marL="0" indent="0">
              <a:buNone/>
            </a:pPr>
            <a:r>
              <a:rPr lang="en-US" sz="2400" b="1" dirty="0">
                <a:solidFill>
                  <a:srgbClr val="0000FF"/>
                </a:solidFill>
              </a:rPr>
              <a:t>Thuật toán</a:t>
            </a:r>
          </a:p>
          <a:p>
            <a:pPr marL="514350" indent="-514350">
              <a:buAutoNum type="arabicPeriod"/>
            </a:pPr>
            <a:r>
              <a:rPr lang="en-US" sz="2400" dirty="0"/>
              <a:t>Mở file </a:t>
            </a:r>
            <a:r>
              <a:rPr lang="en-US" sz="2400" b="1" u="sng" dirty="0">
                <a:solidFill>
                  <a:srgbClr val="FF0000"/>
                </a:solidFill>
              </a:rPr>
              <a:t>fi</a:t>
            </a:r>
            <a:r>
              <a:rPr lang="en-US" sz="2400" dirty="0"/>
              <a:t>(“dulieu3.inp”) để đọc, mở file </a:t>
            </a:r>
            <a:r>
              <a:rPr lang="en-US" sz="2400" b="1" u="sng" dirty="0" err="1">
                <a:solidFill>
                  <a:srgbClr val="FF0000"/>
                </a:solidFill>
              </a:rPr>
              <a:t>fo</a:t>
            </a:r>
            <a:r>
              <a:rPr lang="en-US" sz="2400" dirty="0"/>
              <a:t>(“</a:t>
            </a:r>
            <a:r>
              <a:rPr lang="en-US" sz="2400" dirty="0" err="1"/>
              <a:t>ketqua.out</a:t>
            </a:r>
            <a:r>
              <a:rPr lang="en-US" sz="2400" dirty="0"/>
              <a:t>”) để ghi</a:t>
            </a:r>
          </a:p>
          <a:p>
            <a:pPr marL="514350" indent="-514350">
              <a:buAutoNum type="arabicPeriod"/>
            </a:pPr>
            <a:r>
              <a:rPr lang="en-US" sz="2400" dirty="0"/>
              <a:t>Đọc hai số m, n từ file </a:t>
            </a:r>
            <a:r>
              <a:rPr lang="en-US" sz="2400" b="1" u="sng" dirty="0">
                <a:solidFill>
                  <a:srgbClr val="FF0000"/>
                </a:solidFill>
              </a:rPr>
              <a:t>fi</a:t>
            </a:r>
          </a:p>
          <a:p>
            <a:pPr marL="514350" indent="-514350">
              <a:buAutoNum type="arabicPeriod"/>
            </a:pPr>
            <a:r>
              <a:rPr lang="en-US" sz="2400" dirty="0"/>
              <a:t>Cấp phát mảng hai chiều a kích thước m*n</a:t>
            </a:r>
          </a:p>
          <a:p>
            <a:pPr marL="514350" indent="-514350">
              <a:buAutoNum type="arabicPeriod"/>
            </a:pPr>
            <a:r>
              <a:rPr lang="en-US" sz="2400" dirty="0"/>
              <a:t>Đọc dữ liệu từ file </a:t>
            </a:r>
            <a:r>
              <a:rPr lang="en-US" sz="2400" b="1" u="sng" dirty="0">
                <a:solidFill>
                  <a:srgbClr val="FF0000"/>
                </a:solidFill>
              </a:rPr>
              <a:t>fi</a:t>
            </a:r>
            <a:r>
              <a:rPr lang="en-US" sz="2400" dirty="0"/>
              <a:t> vào ma trận</a:t>
            </a:r>
          </a:p>
          <a:p>
            <a:pPr marL="514350" indent="-514350">
              <a:buAutoNum type="arabicPeriod"/>
            </a:pPr>
            <a:r>
              <a:rPr lang="en-US" sz="2400" dirty="0"/>
              <a:t>Lặp từ </a:t>
            </a:r>
            <a:r>
              <a:rPr lang="en-US" sz="2400" u="sng" dirty="0" err="1">
                <a:solidFill>
                  <a:srgbClr val="FF0000"/>
                </a:solidFill>
              </a:rPr>
              <a:t>hàng</a:t>
            </a:r>
            <a:r>
              <a:rPr lang="en-US" sz="2400" dirty="0"/>
              <a:t> 0 đến m-1</a:t>
            </a:r>
          </a:p>
          <a:p>
            <a:pPr marL="971550" lvl="1" indent="-514350">
              <a:buFont typeface="+mj-lt"/>
              <a:buAutoNum type="alphaLcParenR"/>
            </a:pPr>
            <a:r>
              <a:rPr lang="en-US" sz="2400" dirty="0"/>
              <a:t>S=0;</a:t>
            </a:r>
          </a:p>
          <a:p>
            <a:pPr marL="971550" lvl="1" indent="-514350">
              <a:buFont typeface="+mj-lt"/>
              <a:buAutoNum type="alphaLcParenR"/>
            </a:pPr>
            <a:r>
              <a:rPr lang="en-US" sz="2400" dirty="0"/>
              <a:t>Lặp từ </a:t>
            </a:r>
            <a:r>
              <a:rPr lang="en-US" sz="2400" u="sng" dirty="0" err="1">
                <a:solidFill>
                  <a:srgbClr val="FF0000"/>
                </a:solidFill>
              </a:rPr>
              <a:t>cột</a:t>
            </a:r>
            <a:r>
              <a:rPr lang="en-US" sz="2400" dirty="0"/>
              <a:t> 0 đến n-1</a:t>
            </a:r>
          </a:p>
          <a:p>
            <a:pPr marL="914400" lvl="2" indent="0">
              <a:buNone/>
            </a:pPr>
            <a:r>
              <a:rPr lang="en-US" sz="2400" dirty="0"/>
              <a:t>S= S + a[i][j]</a:t>
            </a:r>
          </a:p>
          <a:p>
            <a:pPr marL="914400" lvl="1" indent="-457200">
              <a:buFont typeface="+mj-lt"/>
              <a:buAutoNum type="alphaLcParenR"/>
            </a:pPr>
            <a:r>
              <a:rPr lang="en-US" sz="2400" dirty="0"/>
              <a:t>Ghi S ra file </a:t>
            </a:r>
            <a:r>
              <a:rPr lang="en-US" sz="2400" b="1" u="sng" dirty="0" err="1">
                <a:solidFill>
                  <a:srgbClr val="FF0000"/>
                </a:solidFill>
              </a:rPr>
              <a:t>fo</a:t>
            </a:r>
            <a:endParaRPr lang="en-US" sz="2400" b="1" u="sng" dirty="0">
              <a:solidFill>
                <a:srgbClr val="FF0000"/>
              </a:solidFill>
            </a:endParaRPr>
          </a:p>
          <a:p>
            <a:pPr marL="514350" indent="-514350">
              <a:buFont typeface="+mj-lt"/>
              <a:buAutoNum type="arabicPeriod"/>
            </a:pPr>
            <a:r>
              <a:rPr lang="en-US" sz="2400" dirty="0"/>
              <a:t>Đóng file </a:t>
            </a:r>
            <a:r>
              <a:rPr lang="en-US" sz="2400" b="1" u="sng" err="1">
                <a:solidFill>
                  <a:srgbClr val="FF0000"/>
                </a:solidFill>
              </a:rPr>
              <a:t>fo</a:t>
            </a:r>
            <a:r>
              <a:rPr lang="en-US" sz="2400"/>
              <a:t>.</a:t>
            </a: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102</a:t>
            </a:fld>
            <a:endParaRPr lang="en-US"/>
          </a:p>
        </p:txBody>
      </p:sp>
      <p:pic>
        <p:nvPicPr>
          <p:cNvPr id="5" name="Picture 4"/>
          <p:cNvPicPr>
            <a:picLocks noChangeAspect="1"/>
          </p:cNvPicPr>
          <p:nvPr/>
        </p:nvPicPr>
        <p:blipFill>
          <a:blip r:embed="rId3"/>
          <a:stretch>
            <a:fillRect/>
          </a:stretch>
        </p:blipFill>
        <p:spPr>
          <a:xfrm>
            <a:off x="7373112" y="3071782"/>
            <a:ext cx="3667125" cy="2733675"/>
          </a:xfrm>
          <a:prstGeom prst="rect">
            <a:avLst/>
          </a:prstGeom>
        </p:spPr>
      </p:pic>
    </p:spTree>
    <p:extLst>
      <p:ext uri="{BB962C8B-B14F-4D97-AF65-F5344CB8AC3E}">
        <p14:creationId xmlns:p14="http://schemas.microsoft.com/office/powerpoint/2010/main" val="20299095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273" y="1227908"/>
            <a:ext cx="10844349" cy="5199018"/>
          </a:xfrm>
          <a:solidFill>
            <a:schemeClr val="tx1"/>
          </a:solidFill>
        </p:spPr>
        <p:txBody>
          <a:bodyPr>
            <a:noAutofit/>
          </a:bodyPr>
          <a:lstStyle/>
          <a:p>
            <a:pPr marL="55563" lvl="2" indent="0">
              <a:buNone/>
            </a:pP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 main() {</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dirty="0" err="1">
                <a:solidFill>
                  <a:schemeClr val="bg1"/>
                </a:solidFill>
                <a:latin typeface="Consolas" panose="020B0609020204030204" pitchFamily="49" charset="0"/>
                <a:cs typeface="Consolas" panose="020B0609020204030204" pitchFamily="49" charset="0"/>
              </a:rPr>
              <a:t>ifstream</a:t>
            </a:r>
            <a:r>
              <a:rPr lang="en-US" sz="2400" b="1" dirty="0">
                <a:solidFill>
                  <a:schemeClr val="bg1"/>
                </a:solidFill>
                <a:latin typeface="Consolas" panose="020B0609020204030204" pitchFamily="49" charset="0"/>
                <a:cs typeface="Consolas" panose="020B0609020204030204" pitchFamily="49" charset="0"/>
              </a:rPr>
              <a:t> fi("D:\\dulieu3.inp</a:t>
            </a:r>
            <a:r>
              <a:rPr lang="en-US" sz="2400" b="1">
                <a:solidFill>
                  <a:schemeClr val="bg1"/>
                </a:solidFill>
                <a:latin typeface="Consolas" panose="020B0609020204030204" pitchFamily="49" charset="0"/>
                <a:cs typeface="Consolas" panose="020B0609020204030204" pitchFamily="49" charset="0"/>
              </a:rPr>
              <a:t>"); </a:t>
            </a:r>
          </a:p>
          <a:p>
            <a:pPr marL="55563" lvl="2" indent="0">
              <a:buNone/>
            </a:pPr>
            <a:r>
              <a:rPr lang="en-US" sz="2400" b="1">
                <a:solidFill>
                  <a:schemeClr val="bg1"/>
                </a:solidFill>
                <a:latin typeface="Consolas" panose="020B0609020204030204" pitchFamily="49" charset="0"/>
                <a:cs typeface="Consolas" panose="020B0609020204030204" pitchFamily="49" charset="0"/>
              </a:rPr>
              <a:t>	ofstream </a:t>
            </a:r>
            <a:r>
              <a:rPr lang="en-US" sz="2400" b="1" dirty="0" err="1">
                <a:solidFill>
                  <a:schemeClr val="bg1"/>
                </a:solidFill>
                <a:latin typeface="Consolas" panose="020B0609020204030204" pitchFamily="49" charset="0"/>
                <a:cs typeface="Consolas" panose="020B0609020204030204" pitchFamily="49" charset="0"/>
              </a:rPr>
              <a:t>fo</a:t>
            </a:r>
            <a:r>
              <a:rPr lang="en-US" sz="2400" b="1" dirty="0">
                <a:solidFill>
                  <a:schemeClr val="bg1"/>
                </a:solidFill>
                <a:latin typeface="Consolas" panose="020B0609020204030204" pitchFamily="49" charset="0"/>
                <a:cs typeface="Consolas" panose="020B0609020204030204" pitchFamily="49" charset="0"/>
              </a:rPr>
              <a:t>("D:\\ketqua3.out");</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 **a, </a:t>
            </a:r>
            <a:r>
              <a:rPr lang="en-US" sz="2400" b="1" dirty="0" err="1">
                <a:solidFill>
                  <a:schemeClr val="bg1"/>
                </a:solidFill>
                <a:latin typeface="Consolas" panose="020B0609020204030204" pitchFamily="49" charset="0"/>
                <a:cs typeface="Consolas" panose="020B0609020204030204" pitchFamily="49" charset="0"/>
              </a:rPr>
              <a:t>m,n</a:t>
            </a:r>
            <a:r>
              <a:rPr lang="en-US" sz="2400" b="1" dirty="0">
                <a:solidFill>
                  <a:schemeClr val="bg1"/>
                </a:solidFill>
                <a:latin typeface="Consolas" panose="020B0609020204030204" pitchFamily="49" charset="0"/>
                <a:cs typeface="Consolas" panose="020B0609020204030204" pitchFamily="49" charset="0"/>
              </a:rPr>
              <a:t>;</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if(fi==NULL ||</a:t>
            </a:r>
            <a:r>
              <a:rPr lang="en-US" sz="2400" b="1" dirty="0" err="1">
                <a:solidFill>
                  <a:schemeClr val="bg1"/>
                </a:solidFill>
                <a:latin typeface="Consolas" panose="020B0609020204030204" pitchFamily="49" charset="0"/>
                <a:cs typeface="Consolas" panose="020B0609020204030204" pitchFamily="49" charset="0"/>
              </a:rPr>
              <a:t>fo</a:t>
            </a:r>
            <a:r>
              <a:rPr lang="en-US" sz="2400" b="1" dirty="0">
                <a:solidFill>
                  <a:schemeClr val="bg1"/>
                </a:solidFill>
                <a:latin typeface="Consolas" panose="020B0609020204030204" pitchFamily="49" charset="0"/>
                <a:cs typeface="Consolas" panose="020B0609020204030204" pitchFamily="49" charset="0"/>
              </a:rPr>
              <a:t>==NULL) </a:t>
            </a:r>
            <a:r>
              <a:rPr lang="en-US" sz="2400" b="1" dirty="0" err="1">
                <a:solidFill>
                  <a:schemeClr val="bg1"/>
                </a:solidFill>
                <a:latin typeface="Consolas" panose="020B0609020204030204" pitchFamily="49" charset="0"/>
                <a:cs typeface="Consolas" panose="020B0609020204030204" pitchFamily="49" charset="0"/>
              </a:rPr>
              <a:t>cout</a:t>
            </a:r>
            <a:r>
              <a:rPr lang="en-US" sz="2400" b="1" dirty="0">
                <a:solidFill>
                  <a:schemeClr val="bg1"/>
                </a:solidFill>
                <a:latin typeface="Consolas" panose="020B0609020204030204" pitchFamily="49" charset="0"/>
                <a:cs typeface="Consolas" panose="020B0609020204030204" pitchFamily="49" charset="0"/>
              </a:rPr>
              <a:t>&lt;&lt;"\n Loi doc ghi file!";</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else {</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fi&gt;&gt;m&gt;&gt;n;</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 new </a:t>
            </a: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*[m</a:t>
            </a:r>
            <a:r>
              <a:rPr lang="en-US" sz="2400" b="1">
                <a:solidFill>
                  <a:schemeClr val="bg1"/>
                </a:solidFill>
                <a:latin typeface="Consolas" panose="020B0609020204030204" pitchFamily="49" charset="0"/>
                <a:cs typeface="Consolas" panose="020B0609020204030204" pitchFamily="49" charset="0"/>
              </a:rPr>
              <a:t>];  </a:t>
            </a:r>
          </a:p>
          <a:p>
            <a:pPr marL="55563" lvl="2" indent="0">
              <a:buNone/>
            </a:pPr>
            <a:r>
              <a:rPr lang="en-US" sz="2400" b="1">
                <a:solidFill>
                  <a:schemeClr val="bg1"/>
                </a:solidFill>
                <a:latin typeface="Consolas" panose="020B0609020204030204" pitchFamily="49" charset="0"/>
                <a:cs typeface="Consolas" panose="020B0609020204030204" pitchFamily="49" charset="0"/>
              </a:rPr>
              <a:t>		for(int </a:t>
            </a:r>
            <a:r>
              <a:rPr lang="en-US" sz="2400" b="1" dirty="0">
                <a:solidFill>
                  <a:schemeClr val="bg1"/>
                </a:solidFill>
                <a:latin typeface="Consolas" panose="020B0609020204030204" pitchFamily="49" charset="0"/>
                <a:cs typeface="Consolas" panose="020B0609020204030204" pitchFamily="49" charset="0"/>
              </a:rPr>
              <a:t>i=0; i&lt;m; i</a:t>
            </a:r>
            <a:r>
              <a:rPr lang="en-US" sz="2400" b="1">
                <a:solidFill>
                  <a:schemeClr val="bg1"/>
                </a:solidFill>
                <a:latin typeface="Consolas" panose="020B0609020204030204" pitchFamily="49" charset="0"/>
                <a:cs typeface="Consolas" panose="020B0609020204030204" pitchFamily="49" charset="0"/>
              </a:rPr>
              <a:t>++) a[i</a:t>
            </a:r>
            <a:r>
              <a:rPr lang="en-US" sz="2400" b="1" dirty="0">
                <a:solidFill>
                  <a:schemeClr val="bg1"/>
                </a:solidFill>
                <a:latin typeface="Consolas" panose="020B0609020204030204" pitchFamily="49" charset="0"/>
                <a:cs typeface="Consolas" panose="020B0609020204030204" pitchFamily="49" charset="0"/>
              </a:rPr>
              <a:t>]= new </a:t>
            </a: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[n];</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dirty="0">
                <a:solidFill>
                  <a:srgbClr val="FFFF00"/>
                </a:solidFill>
                <a:latin typeface="Consolas" panose="020B0609020204030204" pitchFamily="49" charset="0"/>
                <a:cs typeface="Consolas" panose="020B0609020204030204" pitchFamily="49" charset="0"/>
              </a:rPr>
              <a:t>for(</a:t>
            </a:r>
            <a:r>
              <a:rPr lang="en-US" sz="2400" b="1" dirty="0" err="1">
                <a:solidFill>
                  <a:srgbClr val="FFFF00"/>
                </a:solidFill>
                <a:latin typeface="Consolas" panose="020B0609020204030204" pitchFamily="49" charset="0"/>
                <a:cs typeface="Consolas" panose="020B0609020204030204" pitchFamily="49" charset="0"/>
              </a:rPr>
              <a:t>int</a:t>
            </a:r>
            <a:r>
              <a:rPr lang="en-US" sz="2400" b="1" dirty="0">
                <a:solidFill>
                  <a:srgbClr val="FFFF00"/>
                </a:solidFill>
                <a:latin typeface="Consolas" panose="020B0609020204030204" pitchFamily="49" charset="0"/>
                <a:cs typeface="Consolas" panose="020B0609020204030204" pitchFamily="49" charset="0"/>
              </a:rPr>
              <a:t> i=0; i&lt;m; i++)</a:t>
            </a:r>
          </a:p>
          <a:p>
            <a:pPr marL="55563" lvl="2" indent="0">
              <a:buNone/>
            </a:pPr>
            <a:r>
              <a:rPr lang="en-US" sz="2400" b="1" dirty="0">
                <a:solidFill>
                  <a:srgbClr val="FFFF00"/>
                </a:solidFill>
                <a:latin typeface="Consolas" panose="020B0609020204030204" pitchFamily="49" charset="0"/>
                <a:cs typeface="Consolas" panose="020B0609020204030204" pitchFamily="49" charset="0"/>
              </a:rPr>
              <a:t>			for(</a:t>
            </a:r>
            <a:r>
              <a:rPr lang="en-US" sz="2400" b="1" dirty="0" err="1">
                <a:solidFill>
                  <a:srgbClr val="FFFF00"/>
                </a:solidFill>
                <a:latin typeface="Consolas" panose="020B0609020204030204" pitchFamily="49" charset="0"/>
                <a:cs typeface="Consolas" panose="020B0609020204030204" pitchFamily="49" charset="0"/>
              </a:rPr>
              <a:t>int</a:t>
            </a:r>
            <a:r>
              <a:rPr lang="en-US" sz="2400" b="1" dirty="0">
                <a:solidFill>
                  <a:srgbClr val="FFFF00"/>
                </a:solidFill>
                <a:latin typeface="Consolas" panose="020B0609020204030204" pitchFamily="49" charset="0"/>
                <a:cs typeface="Consolas" panose="020B0609020204030204" pitchFamily="49" charset="0"/>
              </a:rPr>
              <a:t> j=0; j&lt;n; j++)</a:t>
            </a:r>
          </a:p>
          <a:p>
            <a:pPr marL="55563" lvl="2" indent="0">
              <a:buNone/>
            </a:pPr>
            <a:r>
              <a:rPr lang="en-US" sz="2400" b="1" dirty="0">
                <a:solidFill>
                  <a:srgbClr val="FFFF00"/>
                </a:solidFill>
                <a:latin typeface="Consolas" panose="020B0609020204030204" pitchFamily="49" charset="0"/>
                <a:cs typeface="Consolas" panose="020B0609020204030204" pitchFamily="49" charset="0"/>
              </a:rPr>
              <a:t>				fi&gt;&gt;a[i][j];</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a:solidFill>
                  <a:schemeClr val="bg1"/>
                </a:solidFill>
                <a:latin typeface="Consolas" panose="020B0609020204030204" pitchFamily="49" charset="0"/>
                <a:cs typeface="Consolas" panose="020B0609020204030204" pitchFamily="49" charset="0"/>
              </a:rPr>
              <a:t>	</a:t>
            </a:r>
            <a:endParaRPr lang="en-US" sz="2400" b="1" dirty="0">
              <a:solidFill>
                <a:schemeClr val="bg1"/>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12"/>
          </p:nvPr>
        </p:nvSpPr>
        <p:spPr/>
        <p:txBody>
          <a:bodyPr/>
          <a:lstStyle/>
          <a:p>
            <a:fld id="{06F855F6-99C9-4B18-88EC-1D73743D07FD}" type="slidenum">
              <a:rPr lang="en-US" smtClean="0"/>
              <a:t>103</a:t>
            </a:fld>
            <a:endParaRPr lang="en-US"/>
          </a:p>
        </p:txBody>
      </p:sp>
      <p:sp>
        <p:nvSpPr>
          <p:cNvPr id="5" name="Title 1"/>
          <p:cNvSpPr>
            <a:spLocks noGrp="1"/>
          </p:cNvSpPr>
          <p:nvPr>
            <p:ph type="title"/>
          </p:nvPr>
        </p:nvSpPr>
        <p:spPr>
          <a:xfrm>
            <a:off x="721922" y="377332"/>
            <a:ext cx="10515600" cy="806853"/>
          </a:xfrm>
        </p:spPr>
        <p:txBody>
          <a:bodyPr/>
          <a:lstStyle/>
          <a:p>
            <a:r>
              <a:rPr lang="en-US"/>
              <a:t>Tính tổng các hàng trong ma trận</a:t>
            </a:r>
          </a:p>
        </p:txBody>
      </p:sp>
    </p:spTree>
    <p:extLst>
      <p:ext uri="{BB962C8B-B14F-4D97-AF65-F5344CB8AC3E}">
        <p14:creationId xmlns:p14="http://schemas.microsoft.com/office/powerpoint/2010/main" val="3227164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886" y="1161958"/>
            <a:ext cx="10515600" cy="4833893"/>
          </a:xfrm>
          <a:solidFill>
            <a:schemeClr val="tx1"/>
          </a:solidFill>
        </p:spPr>
        <p:txBody>
          <a:bodyPr>
            <a:noAutofit/>
          </a:bodyPr>
          <a:lstStyle/>
          <a:p>
            <a:pPr marL="55563" lvl="2" indent="0">
              <a:buNone/>
            </a:pP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 main() {</a:t>
            </a:r>
          </a:p>
          <a:p>
            <a:pPr marL="55563" lvl="2" indent="0">
              <a:buNone/>
            </a:pPr>
            <a:endParaRPr lang="en-US" sz="2400" b="1">
              <a:solidFill>
                <a:schemeClr val="bg1"/>
              </a:solidFill>
              <a:latin typeface="Consolas" panose="020B0609020204030204" pitchFamily="49" charset="0"/>
              <a:cs typeface="Consolas" panose="020B0609020204030204" pitchFamily="49" charset="0"/>
            </a:endParaRPr>
          </a:p>
          <a:p>
            <a:pPr marL="55563" lvl="2" indent="0">
              <a:buNone/>
            </a:pPr>
            <a:r>
              <a:rPr lang="en-US" sz="2400" b="1">
                <a:solidFill>
                  <a:schemeClr val="bg1"/>
                </a:solidFill>
                <a:latin typeface="Consolas" panose="020B0609020204030204" pitchFamily="49" charset="0"/>
                <a:cs typeface="Consolas" panose="020B0609020204030204" pitchFamily="49" charset="0"/>
              </a:rPr>
              <a:t>		// đọc ma trận từ file</a:t>
            </a:r>
          </a:p>
          <a:p>
            <a:pPr marL="55563" lvl="2" indent="0">
              <a:buNone/>
            </a:pPr>
            <a:r>
              <a:rPr lang="en-US" sz="2400" b="1">
                <a:solidFill>
                  <a:schemeClr val="bg1"/>
                </a:solidFill>
                <a:latin typeface="Consolas" panose="020B0609020204030204" pitchFamily="49" charset="0"/>
                <a:cs typeface="Consolas" panose="020B0609020204030204" pitchFamily="49" charset="0"/>
              </a:rPr>
              <a:t>		// xử lý tính toán và ghi ra file</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for(</a:t>
            </a: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 i=0; i&lt;m; i++) {</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 s=0; </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for(</a:t>
            </a:r>
            <a:r>
              <a:rPr lang="en-US" sz="2400" b="1" dirty="0" err="1">
                <a:solidFill>
                  <a:schemeClr val="bg1"/>
                </a:solidFill>
                <a:latin typeface="Consolas" panose="020B0609020204030204" pitchFamily="49" charset="0"/>
                <a:cs typeface="Consolas" panose="020B0609020204030204" pitchFamily="49" charset="0"/>
              </a:rPr>
              <a:t>int</a:t>
            </a:r>
            <a:r>
              <a:rPr lang="en-US" sz="2400" b="1" dirty="0">
                <a:solidFill>
                  <a:schemeClr val="bg1"/>
                </a:solidFill>
                <a:latin typeface="Consolas" panose="020B0609020204030204" pitchFamily="49" charset="0"/>
                <a:cs typeface="Consolas" panose="020B0609020204030204" pitchFamily="49" charset="0"/>
              </a:rPr>
              <a:t> j=0; j&lt;n; j++)   s= </a:t>
            </a:r>
            <a:r>
              <a:rPr lang="en-US" sz="2400" b="1" dirty="0" err="1">
                <a:solidFill>
                  <a:schemeClr val="bg1"/>
                </a:solidFill>
                <a:latin typeface="Consolas" panose="020B0609020204030204" pitchFamily="49" charset="0"/>
                <a:cs typeface="Consolas" panose="020B0609020204030204" pitchFamily="49" charset="0"/>
              </a:rPr>
              <a:t>s+a</a:t>
            </a:r>
            <a:r>
              <a:rPr lang="en-US" sz="2400" b="1" dirty="0">
                <a:solidFill>
                  <a:schemeClr val="bg1"/>
                </a:solidFill>
                <a:latin typeface="Consolas" panose="020B0609020204030204" pitchFamily="49" charset="0"/>
                <a:cs typeface="Consolas" panose="020B0609020204030204" pitchFamily="49" charset="0"/>
              </a:rPr>
              <a:t>[i][j];</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dirty="0" err="1">
                <a:solidFill>
                  <a:schemeClr val="bg1"/>
                </a:solidFill>
                <a:latin typeface="Consolas" panose="020B0609020204030204" pitchFamily="49" charset="0"/>
                <a:cs typeface="Consolas" panose="020B0609020204030204" pitchFamily="49" charset="0"/>
              </a:rPr>
              <a:t>fo</a:t>
            </a:r>
            <a:r>
              <a:rPr lang="en-US" sz="2400" b="1" dirty="0">
                <a:solidFill>
                  <a:schemeClr val="bg1"/>
                </a:solidFill>
                <a:latin typeface="Consolas" panose="020B0609020204030204" pitchFamily="49" charset="0"/>
                <a:cs typeface="Consolas" panose="020B0609020204030204" pitchFamily="49" charset="0"/>
              </a:rPr>
              <a:t>&lt;&lt;" Tong dong " &lt;&lt;i+1&lt;&lt;"="&lt;&lt;s&lt;&lt;"\n";</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	</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a:t>
            </a:r>
            <a:r>
              <a:rPr lang="en-US" sz="2400" b="1" err="1">
                <a:solidFill>
                  <a:schemeClr val="bg1"/>
                </a:solidFill>
                <a:latin typeface="Consolas" panose="020B0609020204030204" pitchFamily="49" charset="0"/>
                <a:cs typeface="Consolas" panose="020B0609020204030204" pitchFamily="49" charset="0"/>
              </a:rPr>
              <a:t>fo.close</a:t>
            </a:r>
            <a:r>
              <a:rPr lang="en-US" sz="2400" b="1">
                <a:solidFill>
                  <a:schemeClr val="bg1"/>
                </a:solidFill>
                <a:latin typeface="Consolas" panose="020B0609020204030204" pitchFamily="49" charset="0"/>
                <a:cs typeface="Consolas" panose="020B0609020204030204" pitchFamily="49" charset="0"/>
              </a:rPr>
              <a:t>(); cout</a:t>
            </a:r>
            <a:r>
              <a:rPr lang="en-US" sz="2400" b="1" dirty="0">
                <a:solidFill>
                  <a:schemeClr val="bg1"/>
                </a:solidFill>
                <a:latin typeface="Consolas" panose="020B0609020204030204" pitchFamily="49" charset="0"/>
                <a:cs typeface="Consolas" panose="020B0609020204030204" pitchFamily="49" charset="0"/>
              </a:rPr>
              <a:t>&lt;&lt;"\n DA GHI XONG FILE \n";</a:t>
            </a:r>
          </a:p>
          <a:p>
            <a:pPr marL="55563" lvl="2" indent="0">
              <a:buNone/>
            </a:pPr>
            <a:r>
              <a:rPr lang="en-US" sz="2400" b="1" dirty="0">
                <a:solidFill>
                  <a:schemeClr val="bg1"/>
                </a:solidFill>
                <a:latin typeface="Consolas" panose="020B0609020204030204" pitchFamily="49" charset="0"/>
                <a:cs typeface="Consolas" panose="020B0609020204030204" pitchFamily="49" charset="0"/>
              </a:rPr>
              <a:t>	}	</a:t>
            </a:r>
          </a:p>
          <a:p>
            <a:pPr marL="55563" lvl="2" indent="0">
              <a:buNone/>
            </a:pPr>
            <a:r>
              <a:rPr lang="en-US" sz="2400" b="1" dirty="0">
                <a:solidFill>
                  <a:schemeClr val="bg1"/>
                </a:solidFill>
                <a:latin typeface="Consolas" panose="020B0609020204030204" pitchFamily="49" charset="0"/>
                <a:cs typeface="Consolas" panose="020B0609020204030204" pitchFamily="49" charset="0"/>
              </a:rPr>
              <a:t>}</a:t>
            </a:r>
          </a:p>
        </p:txBody>
      </p:sp>
      <p:sp>
        <p:nvSpPr>
          <p:cNvPr id="2" name="Slide Number Placeholder 1"/>
          <p:cNvSpPr>
            <a:spLocks noGrp="1"/>
          </p:cNvSpPr>
          <p:nvPr>
            <p:ph type="sldNum" sz="quarter" idx="12"/>
          </p:nvPr>
        </p:nvSpPr>
        <p:spPr/>
        <p:txBody>
          <a:bodyPr/>
          <a:lstStyle/>
          <a:p>
            <a:fld id="{06F855F6-99C9-4B18-88EC-1D73743D07FD}" type="slidenum">
              <a:rPr lang="en-US" smtClean="0"/>
              <a:t>104</a:t>
            </a:fld>
            <a:endParaRPr lang="en-US"/>
          </a:p>
        </p:txBody>
      </p:sp>
      <p:pic>
        <p:nvPicPr>
          <p:cNvPr id="1026" name="Picture 2" descr="Image result for ques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175" y="101154"/>
            <a:ext cx="1464621" cy="146462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nvSpPr>
        <p:spPr>
          <a:xfrm>
            <a:off x="681445" y="243184"/>
            <a:ext cx="10515600" cy="8068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Book Antiqua" panose="02040602050305030304" pitchFamily="18" charset="0"/>
                <a:ea typeface="+mj-ea"/>
                <a:cs typeface="+mj-cs"/>
              </a:defRPr>
            </a:lvl1pPr>
          </a:lstStyle>
          <a:p>
            <a:r>
              <a:rPr lang="en-US"/>
              <a:t>Tính tổng các hàng trong ma trận</a:t>
            </a:r>
          </a:p>
        </p:txBody>
      </p:sp>
    </p:spTree>
    <p:extLst>
      <p:ext uri="{BB962C8B-B14F-4D97-AF65-F5344CB8AC3E}">
        <p14:creationId xmlns:p14="http://schemas.microsoft.com/office/powerpoint/2010/main" val="1208452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Dùng vector như mảng hai chiều</a:t>
            </a:r>
          </a:p>
        </p:txBody>
      </p:sp>
      <p:sp>
        <p:nvSpPr>
          <p:cNvPr id="3" name="Content Placeholder 2"/>
          <p:cNvSpPr>
            <a:spLocks noGrp="1"/>
          </p:cNvSpPr>
          <p:nvPr>
            <p:ph idx="1"/>
          </p:nvPr>
        </p:nvSpPr>
        <p:spPr/>
        <p:txBody>
          <a:bodyPr>
            <a:normAutofit/>
          </a:bodyPr>
          <a:lstStyle/>
          <a:p>
            <a:pPr marL="0" indent="0">
              <a:buNone/>
            </a:pPr>
            <a:r>
              <a:rPr lang="en-US" sz="3600" dirty="0"/>
              <a:t>Khai báo</a:t>
            </a:r>
          </a:p>
          <a:p>
            <a:pPr marL="0" indent="0">
              <a:buNone/>
            </a:pPr>
            <a:r>
              <a:rPr lang="en-US" sz="3600" dirty="0"/>
              <a:t>	vector &lt; </a:t>
            </a:r>
            <a:r>
              <a:rPr lang="en-US" sz="3600" b="1" u="sng" dirty="0">
                <a:solidFill>
                  <a:srgbClr val="FF0000"/>
                </a:solidFill>
              </a:rPr>
              <a:t>vector &lt; </a:t>
            </a:r>
            <a:r>
              <a:rPr lang="en-US" sz="3600" b="1" u="sng" dirty="0" err="1">
                <a:solidFill>
                  <a:srgbClr val="FF0000"/>
                </a:solidFill>
              </a:rPr>
              <a:t>int</a:t>
            </a:r>
            <a:r>
              <a:rPr lang="en-US" sz="3600" b="1" u="sng" dirty="0">
                <a:solidFill>
                  <a:srgbClr val="FF0000"/>
                </a:solidFill>
              </a:rPr>
              <a:t> &gt;</a:t>
            </a:r>
            <a:r>
              <a:rPr lang="en-US" sz="3600" b="1" dirty="0">
                <a:solidFill>
                  <a:srgbClr val="FF0000"/>
                </a:solidFill>
              </a:rPr>
              <a:t> </a:t>
            </a:r>
            <a:r>
              <a:rPr lang="en-US" sz="3600" dirty="0"/>
              <a:t>&gt; a;</a:t>
            </a:r>
          </a:p>
          <a:p>
            <a:pPr marL="0" indent="0">
              <a:buNone/>
            </a:pPr>
            <a:r>
              <a:rPr lang="en-US" sz="3600" dirty="0"/>
              <a:t>Cách thêm các phần tử: </a:t>
            </a:r>
          </a:p>
          <a:p>
            <a:pPr marL="0" indent="0">
              <a:buNone/>
            </a:pPr>
            <a:r>
              <a:rPr lang="en-US" sz="3600" dirty="0"/>
              <a:t>	- Đọc từng dòng vào trong vector x;</a:t>
            </a:r>
          </a:p>
          <a:p>
            <a:pPr marL="0" indent="0">
              <a:buNone/>
            </a:pPr>
            <a:r>
              <a:rPr lang="en-US" sz="3600" dirty="0"/>
              <a:t>	- Thêm vector x vào a: </a:t>
            </a:r>
            <a:r>
              <a:rPr lang="en-US" sz="3600" dirty="0" err="1"/>
              <a:t>a.push_back</a:t>
            </a:r>
            <a:r>
              <a:rPr lang="en-US" sz="3600" dirty="0"/>
              <a:t>(x);</a:t>
            </a:r>
          </a:p>
          <a:p>
            <a:pPr marL="0" indent="0">
              <a:buNone/>
            </a:pPr>
            <a:endParaRPr lang="en-US" sz="3600" dirty="0"/>
          </a:p>
        </p:txBody>
      </p:sp>
      <p:sp>
        <p:nvSpPr>
          <p:cNvPr id="4" name="Slide Number Placeholder 3"/>
          <p:cNvSpPr>
            <a:spLocks noGrp="1"/>
          </p:cNvSpPr>
          <p:nvPr>
            <p:ph type="sldNum" sz="quarter" idx="12"/>
          </p:nvPr>
        </p:nvSpPr>
        <p:spPr/>
        <p:txBody>
          <a:bodyPr/>
          <a:lstStyle/>
          <a:p>
            <a:fld id="{06F855F6-99C9-4B18-88EC-1D73743D07FD}" type="slidenum">
              <a:rPr lang="en-US" smtClean="0"/>
              <a:t>105</a:t>
            </a:fld>
            <a:endParaRPr lang="en-US"/>
          </a:p>
        </p:txBody>
      </p:sp>
    </p:spTree>
    <p:extLst>
      <p:ext uri="{BB962C8B-B14F-4D97-AF65-F5344CB8AC3E}">
        <p14:creationId xmlns:p14="http://schemas.microsoft.com/office/powerpoint/2010/main" val="309147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26" y="1390969"/>
            <a:ext cx="10515600" cy="5179647"/>
          </a:xfrm>
        </p:spPr>
        <p:txBody>
          <a:bodyPr>
            <a:noAutofit/>
          </a:bodyPr>
          <a:lstStyle/>
          <a:p>
            <a:pPr marL="0" indent="0">
              <a:lnSpc>
                <a:spcPct val="100000"/>
              </a:lnSpc>
              <a:spcBef>
                <a:spcPts val="0"/>
              </a:spcBef>
              <a:buNone/>
            </a:pPr>
            <a:r>
              <a:rPr lang="en-US" sz="2400" b="1" dirty="0" err="1"/>
              <a:t>int</a:t>
            </a:r>
            <a:r>
              <a:rPr lang="en-US" sz="2400" b="1" dirty="0"/>
              <a:t> main(){</a:t>
            </a:r>
          </a:p>
          <a:p>
            <a:pPr marL="0" indent="0">
              <a:lnSpc>
                <a:spcPct val="100000"/>
              </a:lnSpc>
              <a:spcBef>
                <a:spcPts val="0"/>
              </a:spcBef>
              <a:buNone/>
            </a:pPr>
            <a:r>
              <a:rPr lang="en-US" sz="2400" b="1"/>
              <a:t>    ifstream </a:t>
            </a:r>
            <a:r>
              <a:rPr lang="en-US" sz="2400" b="1" dirty="0"/>
              <a:t>fi("D:\\dulieu3.inp");   </a:t>
            </a:r>
            <a:r>
              <a:rPr lang="en-US" sz="2400" b="1" u="sng" dirty="0" err="1">
                <a:solidFill>
                  <a:srgbClr val="00B050"/>
                </a:solidFill>
              </a:rPr>
              <a:t>ofstream</a:t>
            </a:r>
            <a:r>
              <a:rPr lang="en-US" sz="2400" b="1" u="sng" dirty="0">
                <a:solidFill>
                  <a:srgbClr val="00B050"/>
                </a:solidFill>
              </a:rPr>
              <a:t> </a:t>
            </a:r>
            <a:r>
              <a:rPr lang="en-US" sz="2400" b="1" u="sng" dirty="0" err="1">
                <a:solidFill>
                  <a:srgbClr val="00B050"/>
                </a:solidFill>
              </a:rPr>
              <a:t>fo</a:t>
            </a:r>
            <a:r>
              <a:rPr lang="en-US" sz="2400" b="1" u="sng" dirty="0">
                <a:solidFill>
                  <a:srgbClr val="00B050"/>
                </a:solidFill>
              </a:rPr>
              <a:t>("D:\\ketqua3_A.out");</a:t>
            </a:r>
          </a:p>
          <a:p>
            <a:pPr marL="0" indent="0">
              <a:lnSpc>
                <a:spcPct val="100000"/>
              </a:lnSpc>
              <a:spcBef>
                <a:spcPts val="0"/>
              </a:spcBef>
              <a:buNone/>
            </a:pPr>
            <a:r>
              <a:rPr lang="en-US" sz="2400" b="1">
                <a:solidFill>
                  <a:srgbClr val="FF0000"/>
                </a:solidFill>
              </a:rPr>
              <a:t>    vector </a:t>
            </a:r>
            <a:r>
              <a:rPr lang="en-US" sz="2400" b="1" dirty="0">
                <a:solidFill>
                  <a:srgbClr val="FF0000"/>
                </a:solidFill>
              </a:rPr>
              <a:t>&lt; vector&lt;</a:t>
            </a:r>
            <a:r>
              <a:rPr lang="en-US" sz="2400" b="1" dirty="0" err="1">
                <a:solidFill>
                  <a:srgbClr val="FF0000"/>
                </a:solidFill>
              </a:rPr>
              <a:t>int</a:t>
            </a:r>
            <a:r>
              <a:rPr lang="en-US" sz="2400" b="1" dirty="0">
                <a:solidFill>
                  <a:srgbClr val="FF0000"/>
                </a:solidFill>
              </a:rPr>
              <a:t>&gt; &gt; a</a:t>
            </a:r>
            <a:r>
              <a:rPr lang="en-US" sz="2400" b="1">
                <a:solidFill>
                  <a:srgbClr val="FF0000"/>
                </a:solidFill>
              </a:rPr>
              <a:t>;     int </a:t>
            </a:r>
            <a:r>
              <a:rPr lang="en-US" sz="2400" b="1" dirty="0" err="1">
                <a:solidFill>
                  <a:srgbClr val="FF0000"/>
                </a:solidFill>
              </a:rPr>
              <a:t>m,n</a:t>
            </a:r>
            <a:r>
              <a:rPr lang="en-US" sz="2400" b="1" dirty="0">
                <a:solidFill>
                  <a:srgbClr val="FF0000"/>
                </a:solidFill>
              </a:rPr>
              <a:t>;</a:t>
            </a:r>
          </a:p>
          <a:p>
            <a:pPr marL="0" indent="0">
              <a:lnSpc>
                <a:spcPct val="100000"/>
              </a:lnSpc>
              <a:spcBef>
                <a:spcPts val="0"/>
              </a:spcBef>
              <a:buNone/>
            </a:pPr>
            <a:r>
              <a:rPr lang="en-US" sz="2400" b="1"/>
              <a:t>    if(fi</a:t>
            </a:r>
            <a:r>
              <a:rPr lang="en-US" sz="2400" b="1" dirty="0"/>
              <a:t>==NULL ||</a:t>
            </a:r>
            <a:r>
              <a:rPr lang="en-US" sz="2400" b="1" dirty="0" err="1"/>
              <a:t>fo</a:t>
            </a:r>
            <a:r>
              <a:rPr lang="en-US" sz="2400" b="1" dirty="0"/>
              <a:t>==NULL) </a:t>
            </a:r>
            <a:r>
              <a:rPr lang="en-US" sz="2400" b="1" dirty="0" err="1"/>
              <a:t>cout</a:t>
            </a:r>
            <a:r>
              <a:rPr lang="en-US" sz="2400" b="1" dirty="0"/>
              <a:t>&lt;&lt;"\n Loi doc ghi file!";</a:t>
            </a:r>
          </a:p>
          <a:p>
            <a:pPr marL="0" indent="0">
              <a:lnSpc>
                <a:spcPct val="100000"/>
              </a:lnSpc>
              <a:spcBef>
                <a:spcPts val="0"/>
              </a:spcBef>
              <a:buNone/>
            </a:pPr>
            <a:r>
              <a:rPr lang="en-US" sz="2400" b="1"/>
              <a:t>   else </a:t>
            </a:r>
            <a:r>
              <a:rPr lang="en-US" sz="2400" b="1" dirty="0"/>
              <a:t>{</a:t>
            </a:r>
          </a:p>
          <a:p>
            <a:pPr marL="0" indent="0">
              <a:lnSpc>
                <a:spcPct val="100000"/>
              </a:lnSpc>
              <a:spcBef>
                <a:spcPts val="0"/>
              </a:spcBef>
              <a:buNone/>
            </a:pPr>
            <a:r>
              <a:rPr lang="en-US" sz="2400" b="1"/>
              <a:t>  	  fi</a:t>
            </a:r>
            <a:r>
              <a:rPr lang="en-US" sz="2400" b="1" dirty="0"/>
              <a:t>&gt;&gt;m&gt;&gt;n;</a:t>
            </a:r>
          </a:p>
          <a:p>
            <a:pPr marL="0" indent="0">
              <a:lnSpc>
                <a:spcPct val="100000"/>
              </a:lnSpc>
              <a:spcBef>
                <a:spcPts val="0"/>
              </a:spcBef>
              <a:buNone/>
            </a:pPr>
            <a:r>
              <a:rPr lang="en-US" sz="2400" b="1"/>
              <a:t>	  for(int </a:t>
            </a:r>
            <a:r>
              <a:rPr lang="en-US" sz="2400" b="1" dirty="0"/>
              <a:t>i=0; i&lt;m; i++) {</a:t>
            </a:r>
          </a:p>
          <a:p>
            <a:pPr marL="0" indent="0">
              <a:lnSpc>
                <a:spcPct val="100000"/>
              </a:lnSpc>
              <a:spcBef>
                <a:spcPts val="0"/>
              </a:spcBef>
              <a:buNone/>
            </a:pPr>
            <a:r>
              <a:rPr lang="en-US" sz="2400" b="1"/>
              <a:t>	</a:t>
            </a:r>
            <a:r>
              <a:rPr lang="en-US" sz="2400" b="1" dirty="0"/>
              <a:t>	</a:t>
            </a:r>
            <a:r>
              <a:rPr lang="en-US" sz="2800" b="1" dirty="0">
                <a:solidFill>
                  <a:srgbClr val="0000FF"/>
                </a:solidFill>
              </a:rPr>
              <a:t>vector &lt;</a:t>
            </a:r>
            <a:r>
              <a:rPr lang="en-US" sz="2800" b="1" dirty="0" err="1">
                <a:solidFill>
                  <a:srgbClr val="0000FF"/>
                </a:solidFill>
              </a:rPr>
              <a:t>int</a:t>
            </a:r>
            <a:r>
              <a:rPr lang="en-US" sz="2800" b="1" dirty="0">
                <a:solidFill>
                  <a:srgbClr val="0000FF"/>
                </a:solidFill>
              </a:rPr>
              <a:t>&gt; x; </a:t>
            </a:r>
          </a:p>
          <a:p>
            <a:pPr marL="0" indent="0">
              <a:lnSpc>
                <a:spcPct val="100000"/>
              </a:lnSpc>
              <a:spcBef>
                <a:spcPts val="0"/>
              </a:spcBef>
              <a:buNone/>
            </a:pPr>
            <a:r>
              <a:rPr lang="en-US" sz="2800" b="1">
                <a:solidFill>
                  <a:srgbClr val="FF0000"/>
                </a:solidFill>
              </a:rPr>
              <a:t>	</a:t>
            </a:r>
            <a:r>
              <a:rPr lang="en-US" sz="2800" b="1" dirty="0">
                <a:solidFill>
                  <a:srgbClr val="FF0000"/>
                </a:solidFill>
              </a:rPr>
              <a:t>	for(</a:t>
            </a:r>
            <a:r>
              <a:rPr lang="en-US" sz="2800" b="1" dirty="0" err="1">
                <a:solidFill>
                  <a:srgbClr val="FF0000"/>
                </a:solidFill>
              </a:rPr>
              <a:t>int</a:t>
            </a:r>
            <a:r>
              <a:rPr lang="en-US" sz="2800" b="1" dirty="0">
                <a:solidFill>
                  <a:srgbClr val="FF0000"/>
                </a:solidFill>
              </a:rPr>
              <a:t> j=0; j&lt;n; j++)  { </a:t>
            </a:r>
            <a:r>
              <a:rPr lang="en-US" sz="2800" b="1" dirty="0" err="1">
                <a:solidFill>
                  <a:srgbClr val="FF0000"/>
                </a:solidFill>
              </a:rPr>
              <a:t>int</a:t>
            </a:r>
            <a:r>
              <a:rPr lang="en-US" sz="2800" b="1" dirty="0">
                <a:solidFill>
                  <a:srgbClr val="FF0000"/>
                </a:solidFill>
              </a:rPr>
              <a:t> t; fi&gt;&gt;t; </a:t>
            </a:r>
            <a:r>
              <a:rPr lang="en-US" sz="2800" b="1" dirty="0" err="1">
                <a:solidFill>
                  <a:srgbClr val="0000FF"/>
                </a:solidFill>
              </a:rPr>
              <a:t>x.push_back</a:t>
            </a:r>
            <a:r>
              <a:rPr lang="en-US" sz="2800" b="1" dirty="0">
                <a:solidFill>
                  <a:srgbClr val="0000FF"/>
                </a:solidFill>
              </a:rPr>
              <a:t>(t);</a:t>
            </a:r>
            <a:r>
              <a:rPr lang="en-US" sz="2800" b="1" dirty="0">
                <a:solidFill>
                  <a:srgbClr val="FF0000"/>
                </a:solidFill>
              </a:rPr>
              <a:t>  }	</a:t>
            </a:r>
          </a:p>
          <a:p>
            <a:pPr marL="0" indent="0">
              <a:lnSpc>
                <a:spcPct val="100000"/>
              </a:lnSpc>
              <a:spcBef>
                <a:spcPts val="0"/>
              </a:spcBef>
              <a:buNone/>
            </a:pPr>
            <a:r>
              <a:rPr lang="en-US" sz="2800" b="1" dirty="0">
                <a:solidFill>
                  <a:srgbClr val="FF0000"/>
                </a:solidFill>
              </a:rPr>
              <a:t>	</a:t>
            </a:r>
            <a:r>
              <a:rPr lang="en-US" sz="2800" b="1">
                <a:solidFill>
                  <a:srgbClr val="FF0000"/>
                </a:solidFill>
              </a:rPr>
              <a:t>	a.push_back(</a:t>
            </a:r>
            <a:r>
              <a:rPr lang="en-US" sz="2800" b="1">
                <a:solidFill>
                  <a:srgbClr val="0000FF"/>
                </a:solidFill>
              </a:rPr>
              <a:t>x</a:t>
            </a:r>
            <a:r>
              <a:rPr lang="en-US" sz="2800" b="1" dirty="0">
                <a:solidFill>
                  <a:srgbClr val="FF0000"/>
                </a:solidFill>
              </a:rPr>
              <a:t>);</a:t>
            </a:r>
          </a:p>
          <a:p>
            <a:pPr marL="0" indent="0">
              <a:lnSpc>
                <a:spcPct val="100000"/>
              </a:lnSpc>
              <a:spcBef>
                <a:spcPts val="0"/>
              </a:spcBef>
              <a:buNone/>
            </a:pPr>
            <a:r>
              <a:rPr lang="en-US" sz="2400" b="1"/>
              <a:t>	 }</a:t>
            </a:r>
          </a:p>
          <a:p>
            <a:pPr marL="0" indent="0">
              <a:lnSpc>
                <a:spcPct val="100000"/>
              </a:lnSpc>
              <a:spcBef>
                <a:spcPts val="0"/>
              </a:spcBef>
              <a:buNone/>
            </a:pPr>
            <a:r>
              <a:rPr lang="en-US" sz="2400" b="1" i="1">
                <a:solidFill>
                  <a:srgbClr val="04D6EC"/>
                </a:solidFill>
              </a:rPr>
              <a:t>// còn nữa</a:t>
            </a:r>
            <a:r>
              <a:rPr lang="en-US" sz="2400" b="1" dirty="0"/>
              <a:t>	 </a:t>
            </a:r>
          </a:p>
          <a:p>
            <a:pPr marL="0" indent="0">
              <a:lnSpc>
                <a:spcPct val="100000"/>
              </a:lnSpc>
              <a:spcBef>
                <a:spcPts val="0"/>
              </a:spcBef>
              <a:buNone/>
            </a:pPr>
            <a:r>
              <a:rPr lang="en-US" sz="2400" b="1" dirty="0"/>
              <a:t>	</a:t>
            </a:r>
            <a:r>
              <a:rPr lang="en-US" sz="2400" b="1"/>
              <a:t>	</a:t>
            </a:r>
            <a:endParaRPr lang="en-US" sz="2400" b="1" dirty="0"/>
          </a:p>
        </p:txBody>
      </p:sp>
      <p:sp>
        <p:nvSpPr>
          <p:cNvPr id="2" name="Slide Number Placeholder 1"/>
          <p:cNvSpPr>
            <a:spLocks noGrp="1"/>
          </p:cNvSpPr>
          <p:nvPr>
            <p:ph type="sldNum" sz="quarter" idx="12"/>
          </p:nvPr>
        </p:nvSpPr>
        <p:spPr/>
        <p:txBody>
          <a:bodyPr/>
          <a:lstStyle/>
          <a:p>
            <a:fld id="{06F855F6-99C9-4B18-88EC-1D73743D07FD}" type="slidenum">
              <a:rPr lang="en-US" smtClean="0"/>
              <a:t>106</a:t>
            </a:fld>
            <a:endParaRPr lang="en-US"/>
          </a:p>
        </p:txBody>
      </p:sp>
      <p:sp>
        <p:nvSpPr>
          <p:cNvPr id="4" name="Title 1"/>
          <p:cNvSpPr>
            <a:spLocks noGrp="1"/>
          </p:cNvSpPr>
          <p:nvPr>
            <p:ph type="title"/>
          </p:nvPr>
        </p:nvSpPr>
        <p:spPr>
          <a:xfrm>
            <a:off x="748048" y="280806"/>
            <a:ext cx="10515600" cy="806853"/>
          </a:xfrm>
        </p:spPr>
        <p:txBody>
          <a:bodyPr/>
          <a:lstStyle/>
          <a:p>
            <a:r>
              <a:rPr lang="en-US"/>
              <a:t>Dùng vector như mảng hai chiều (1)</a:t>
            </a:r>
          </a:p>
        </p:txBody>
      </p:sp>
      <p:pic>
        <p:nvPicPr>
          <p:cNvPr id="5" name="Picture 4"/>
          <p:cNvPicPr>
            <a:picLocks noChangeAspect="1"/>
          </p:cNvPicPr>
          <p:nvPr/>
        </p:nvPicPr>
        <p:blipFill>
          <a:blip r:embed="rId2"/>
          <a:stretch>
            <a:fillRect/>
          </a:stretch>
        </p:blipFill>
        <p:spPr>
          <a:xfrm>
            <a:off x="9015550" y="2294386"/>
            <a:ext cx="2634776" cy="1964106"/>
          </a:xfrm>
          <a:prstGeom prst="rect">
            <a:avLst/>
          </a:prstGeom>
        </p:spPr>
      </p:pic>
    </p:spTree>
    <p:extLst>
      <p:ext uri="{BB962C8B-B14F-4D97-AF65-F5344CB8AC3E}">
        <p14:creationId xmlns:p14="http://schemas.microsoft.com/office/powerpoint/2010/main" val="1228319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5766" y="1329225"/>
            <a:ext cx="10515600" cy="4593273"/>
          </a:xfrm>
        </p:spPr>
        <p:txBody>
          <a:bodyPr>
            <a:noAutofit/>
          </a:bodyPr>
          <a:lstStyle/>
          <a:p>
            <a:pPr marL="0" indent="0">
              <a:lnSpc>
                <a:spcPct val="100000"/>
              </a:lnSpc>
              <a:spcBef>
                <a:spcPts val="0"/>
              </a:spcBef>
              <a:buNone/>
            </a:pPr>
            <a:r>
              <a:rPr lang="en-US" sz="2800" b="1" dirty="0" err="1"/>
              <a:t>int</a:t>
            </a:r>
            <a:r>
              <a:rPr lang="en-US" sz="2800" b="1" dirty="0"/>
              <a:t> </a:t>
            </a:r>
            <a:r>
              <a:rPr lang="en-US" sz="2800" b="1"/>
              <a:t>main(){</a:t>
            </a:r>
            <a:endParaRPr lang="en-US" sz="2800" b="1" dirty="0"/>
          </a:p>
          <a:p>
            <a:pPr marL="0" indent="0">
              <a:lnSpc>
                <a:spcPct val="100000"/>
              </a:lnSpc>
              <a:spcBef>
                <a:spcPts val="0"/>
              </a:spcBef>
              <a:buNone/>
            </a:pPr>
            <a:r>
              <a:rPr lang="en-US" sz="2800" b="1"/>
              <a:t>	</a:t>
            </a:r>
            <a:r>
              <a:rPr lang="en-US" sz="2800" b="1" i="1">
                <a:solidFill>
                  <a:srgbClr val="04D6EC"/>
                </a:solidFill>
              </a:rPr>
              <a:t>// đọc file</a:t>
            </a:r>
          </a:p>
          <a:p>
            <a:pPr marL="0" indent="0">
              <a:lnSpc>
                <a:spcPct val="100000"/>
              </a:lnSpc>
              <a:spcBef>
                <a:spcPts val="0"/>
              </a:spcBef>
              <a:buNone/>
            </a:pPr>
            <a:r>
              <a:rPr lang="en-US" sz="2800" b="1" i="1">
                <a:solidFill>
                  <a:srgbClr val="04D6EC"/>
                </a:solidFill>
              </a:rPr>
              <a:t>	// xử lý</a:t>
            </a:r>
          </a:p>
          <a:p>
            <a:pPr marL="0" indent="0">
              <a:lnSpc>
                <a:spcPct val="100000"/>
              </a:lnSpc>
              <a:spcBef>
                <a:spcPts val="0"/>
              </a:spcBef>
              <a:buNone/>
            </a:pPr>
            <a:r>
              <a:rPr lang="en-US" sz="2800" b="1"/>
              <a:t>	for(int </a:t>
            </a:r>
            <a:r>
              <a:rPr lang="en-US" sz="2800" b="1" dirty="0"/>
              <a:t>i=0; i&lt;</a:t>
            </a:r>
            <a:r>
              <a:rPr lang="en-US" sz="2800" b="1" dirty="0" err="1">
                <a:solidFill>
                  <a:srgbClr val="FF0000"/>
                </a:solidFill>
              </a:rPr>
              <a:t>a.size</a:t>
            </a:r>
            <a:r>
              <a:rPr lang="en-US" sz="2800" b="1" dirty="0">
                <a:solidFill>
                  <a:srgbClr val="FF0000"/>
                </a:solidFill>
              </a:rPr>
              <a:t>()</a:t>
            </a:r>
            <a:r>
              <a:rPr lang="en-US" sz="2800" b="1" dirty="0"/>
              <a:t>; </a:t>
            </a:r>
            <a:r>
              <a:rPr lang="en-US" sz="2800" b="1"/>
              <a:t>i++) {</a:t>
            </a:r>
          </a:p>
          <a:p>
            <a:pPr marL="0" indent="0">
              <a:lnSpc>
                <a:spcPct val="100000"/>
              </a:lnSpc>
              <a:spcBef>
                <a:spcPts val="0"/>
              </a:spcBef>
              <a:buNone/>
            </a:pPr>
            <a:r>
              <a:rPr lang="en-US" sz="2800" b="1"/>
              <a:t>	     int </a:t>
            </a:r>
            <a:r>
              <a:rPr lang="en-US" sz="2800" b="1" dirty="0"/>
              <a:t>s=0</a:t>
            </a:r>
            <a:r>
              <a:rPr lang="en-US" sz="2800" b="1"/>
              <a:t>;    </a:t>
            </a:r>
          </a:p>
          <a:p>
            <a:pPr marL="0" indent="0">
              <a:lnSpc>
                <a:spcPct val="100000"/>
              </a:lnSpc>
              <a:spcBef>
                <a:spcPts val="0"/>
              </a:spcBef>
              <a:buNone/>
            </a:pPr>
            <a:r>
              <a:rPr lang="en-US" sz="2800" b="1"/>
              <a:t>               for(int </a:t>
            </a:r>
            <a:r>
              <a:rPr lang="en-US" sz="2800" b="1" dirty="0"/>
              <a:t>j=0; j&lt;</a:t>
            </a:r>
            <a:r>
              <a:rPr lang="en-US" sz="2800" b="1" dirty="0">
                <a:solidFill>
                  <a:srgbClr val="FF0000"/>
                </a:solidFill>
              </a:rPr>
              <a:t>a[i].size()</a:t>
            </a:r>
            <a:r>
              <a:rPr lang="en-US" sz="2800" b="1" dirty="0"/>
              <a:t>; j</a:t>
            </a:r>
            <a:r>
              <a:rPr lang="en-US" sz="2800" b="1"/>
              <a:t>++)   </a:t>
            </a:r>
            <a:r>
              <a:rPr lang="en-US" sz="2800" b="1" dirty="0"/>
              <a:t>s= </a:t>
            </a:r>
            <a:r>
              <a:rPr lang="en-US" sz="2800" b="1" dirty="0" err="1"/>
              <a:t>s+</a:t>
            </a:r>
            <a:r>
              <a:rPr lang="en-US" sz="2800" b="1" dirty="0" err="1">
                <a:solidFill>
                  <a:srgbClr val="FF0000"/>
                </a:solidFill>
              </a:rPr>
              <a:t>a</a:t>
            </a:r>
            <a:r>
              <a:rPr lang="en-US" sz="2800" b="1" dirty="0">
                <a:solidFill>
                  <a:srgbClr val="FF0000"/>
                </a:solidFill>
              </a:rPr>
              <a:t>[i][j]</a:t>
            </a:r>
            <a:r>
              <a:rPr lang="en-US" sz="2800" b="1" dirty="0"/>
              <a:t>;</a:t>
            </a:r>
          </a:p>
          <a:p>
            <a:pPr marL="0" indent="0">
              <a:lnSpc>
                <a:spcPct val="100000"/>
              </a:lnSpc>
              <a:spcBef>
                <a:spcPts val="0"/>
              </a:spcBef>
              <a:buNone/>
            </a:pPr>
            <a:r>
              <a:rPr lang="en-US" sz="2800" b="1"/>
              <a:t>	     </a:t>
            </a:r>
            <a:r>
              <a:rPr lang="en-US" sz="2800" b="1" u="sng">
                <a:solidFill>
                  <a:srgbClr val="0000FF"/>
                </a:solidFill>
              </a:rPr>
              <a:t>fo</a:t>
            </a:r>
            <a:r>
              <a:rPr lang="en-US" sz="2800" b="1" u="sng" dirty="0">
                <a:solidFill>
                  <a:srgbClr val="0000FF"/>
                </a:solidFill>
              </a:rPr>
              <a:t>&lt;&lt;" Tong dong " &lt;&lt;i+1&lt;&lt;"="&lt;&lt;s&lt;&lt;"\n";</a:t>
            </a:r>
          </a:p>
          <a:p>
            <a:pPr marL="0" indent="0">
              <a:lnSpc>
                <a:spcPct val="100000"/>
              </a:lnSpc>
              <a:spcBef>
                <a:spcPts val="0"/>
              </a:spcBef>
              <a:buNone/>
            </a:pPr>
            <a:r>
              <a:rPr lang="en-US" sz="2800" b="1"/>
              <a:t>	}</a:t>
            </a:r>
            <a:r>
              <a:rPr lang="en-US" sz="2800" b="1" dirty="0"/>
              <a:t>	</a:t>
            </a:r>
          </a:p>
          <a:p>
            <a:pPr marL="0" indent="0">
              <a:lnSpc>
                <a:spcPct val="100000"/>
              </a:lnSpc>
              <a:spcBef>
                <a:spcPts val="0"/>
              </a:spcBef>
              <a:buNone/>
            </a:pPr>
            <a:r>
              <a:rPr lang="en-US" sz="2800" b="1"/>
              <a:t>	fo.close</a:t>
            </a:r>
            <a:r>
              <a:rPr lang="en-US" sz="2800" b="1" dirty="0"/>
              <a:t>(); 	</a:t>
            </a:r>
            <a:r>
              <a:rPr lang="en-US" sz="2800" b="1" dirty="0" err="1"/>
              <a:t>cout</a:t>
            </a:r>
            <a:r>
              <a:rPr lang="en-US" sz="2800" b="1" dirty="0"/>
              <a:t>&lt;&lt;"\n DA GHI XONG FILE \n";</a:t>
            </a:r>
          </a:p>
          <a:p>
            <a:pPr marL="0" indent="0">
              <a:lnSpc>
                <a:spcPct val="100000"/>
              </a:lnSpc>
              <a:spcBef>
                <a:spcPts val="0"/>
              </a:spcBef>
              <a:buNone/>
            </a:pPr>
            <a:r>
              <a:rPr lang="en-US" sz="2800" b="1"/>
              <a:t>       }</a:t>
            </a:r>
            <a:r>
              <a:rPr lang="en-US" sz="2800" b="1" dirty="0"/>
              <a:t>	</a:t>
            </a:r>
          </a:p>
          <a:p>
            <a:pPr marL="0" indent="0">
              <a:lnSpc>
                <a:spcPct val="100000"/>
              </a:lnSpc>
              <a:spcBef>
                <a:spcPts val="0"/>
              </a:spcBef>
              <a:buNone/>
            </a:pPr>
            <a:r>
              <a:rPr lang="en-US" sz="2800" b="1" dirty="0"/>
              <a:t>}</a:t>
            </a:r>
          </a:p>
        </p:txBody>
      </p:sp>
      <p:sp>
        <p:nvSpPr>
          <p:cNvPr id="2" name="Slide Number Placeholder 1"/>
          <p:cNvSpPr>
            <a:spLocks noGrp="1"/>
          </p:cNvSpPr>
          <p:nvPr>
            <p:ph type="sldNum" sz="quarter" idx="12"/>
          </p:nvPr>
        </p:nvSpPr>
        <p:spPr/>
        <p:txBody>
          <a:bodyPr/>
          <a:lstStyle/>
          <a:p>
            <a:fld id="{06F855F6-99C9-4B18-88EC-1D73743D07FD}" type="slidenum">
              <a:rPr lang="en-US" smtClean="0"/>
              <a:t>107</a:t>
            </a:fld>
            <a:endParaRPr lang="en-US"/>
          </a:p>
        </p:txBody>
      </p:sp>
      <p:sp>
        <p:nvSpPr>
          <p:cNvPr id="4" name="Title 1"/>
          <p:cNvSpPr>
            <a:spLocks noGrp="1"/>
          </p:cNvSpPr>
          <p:nvPr>
            <p:ph type="title"/>
          </p:nvPr>
        </p:nvSpPr>
        <p:spPr>
          <a:xfrm>
            <a:off x="748048" y="280806"/>
            <a:ext cx="10515600" cy="806853"/>
          </a:xfrm>
        </p:spPr>
        <p:txBody>
          <a:bodyPr/>
          <a:lstStyle/>
          <a:p>
            <a:r>
              <a:rPr lang="en-US"/>
              <a:t>Dùng vector như mảng hai chiều (2)</a:t>
            </a:r>
          </a:p>
        </p:txBody>
      </p:sp>
    </p:spTree>
    <p:extLst>
      <p:ext uri="{BB962C8B-B14F-4D97-AF65-F5344CB8AC3E}">
        <p14:creationId xmlns:p14="http://schemas.microsoft.com/office/powerpoint/2010/main" val="1563460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Lưu trữ ma trận số có cột tuỳ ý bằng vector</a:t>
            </a:r>
          </a:p>
        </p:txBody>
      </p:sp>
      <p:sp>
        <p:nvSpPr>
          <p:cNvPr id="5" name="Slide Number Placeholder 4"/>
          <p:cNvSpPr>
            <a:spLocks noGrp="1"/>
          </p:cNvSpPr>
          <p:nvPr>
            <p:ph type="sldNum" sz="quarter" idx="12"/>
          </p:nvPr>
        </p:nvSpPr>
        <p:spPr/>
        <p:txBody>
          <a:bodyPr/>
          <a:lstStyle/>
          <a:p>
            <a:fld id="{06F855F6-99C9-4B18-88EC-1D73743D07FD}" type="slidenum">
              <a:rPr lang="en-US" smtClean="0"/>
              <a:t>108</a:t>
            </a:fld>
            <a:endParaRPr lang="en-US"/>
          </a:p>
        </p:txBody>
      </p:sp>
      <p:sp>
        <p:nvSpPr>
          <p:cNvPr id="3" name="Content Placeholder 2"/>
          <p:cNvSpPr>
            <a:spLocks noGrp="1"/>
          </p:cNvSpPr>
          <p:nvPr>
            <p:ph idx="1"/>
          </p:nvPr>
        </p:nvSpPr>
        <p:spPr>
          <a:xfrm>
            <a:off x="838200" y="1243013"/>
            <a:ext cx="10515600" cy="5068887"/>
          </a:xfrm>
        </p:spPr>
        <p:txBody>
          <a:bodyPr>
            <a:normAutofit/>
          </a:bodyPr>
          <a:lstStyle/>
          <a:p>
            <a:pPr marL="0" indent="0" algn="just">
              <a:buNone/>
            </a:pPr>
            <a:r>
              <a:rPr lang="en-US"/>
              <a:t>Để lưu trữ các ma trận có </a:t>
            </a:r>
            <a:r>
              <a:rPr lang="en-US" dirty="0"/>
              <a:t>số dòng không biết trước, tại mỗi </a:t>
            </a:r>
            <a:r>
              <a:rPr lang="en-US"/>
              <a:t>dòng có số </a:t>
            </a:r>
            <a:r>
              <a:rPr lang="en-US" dirty="0"/>
              <a:t>cột không </a:t>
            </a:r>
            <a:r>
              <a:rPr lang="en-US"/>
              <a:t>biết trước, có thể khác nhau tại mỗi dòng ta </a:t>
            </a:r>
            <a:r>
              <a:rPr lang="en-US">
                <a:sym typeface="Wingdings" panose="05000000000000000000" pitchFamily="2" charset="2"/>
              </a:rPr>
              <a:t>dùng </a:t>
            </a:r>
            <a:r>
              <a:rPr lang="en-US" dirty="0">
                <a:sym typeface="Wingdings" panose="05000000000000000000" pitchFamily="2" charset="2"/>
              </a:rPr>
              <a:t>kiểu </a:t>
            </a:r>
            <a:r>
              <a:rPr lang="en-US">
                <a:sym typeface="Wingdings" panose="05000000000000000000" pitchFamily="2" charset="2"/>
              </a:rPr>
              <a:t>vector.</a:t>
            </a:r>
          </a:p>
          <a:p>
            <a:pPr marL="0" indent="0" algn="just">
              <a:buNone/>
            </a:pPr>
            <a:r>
              <a:rPr lang="en-US">
                <a:sym typeface="Wingdings" panose="05000000000000000000" pitchFamily="2" charset="2"/>
              </a:rPr>
              <a:t>Để đọc dữ liệu từ file, ta kết </a:t>
            </a:r>
            <a:r>
              <a:rPr lang="en-US" dirty="0">
                <a:sym typeface="Wingdings" panose="05000000000000000000" pitchFamily="2" charset="2"/>
              </a:rPr>
              <a:t>hợp với </a:t>
            </a:r>
            <a:r>
              <a:rPr lang="en-US" sz="4000" b="1" dirty="0" err="1">
                <a:solidFill>
                  <a:srgbClr val="FF0000"/>
                </a:solidFill>
                <a:sym typeface="Wingdings" panose="05000000000000000000" pitchFamily="2" charset="2"/>
              </a:rPr>
              <a:t>sstream</a:t>
            </a:r>
            <a:r>
              <a:rPr lang="en-US" dirty="0">
                <a:sym typeface="Wingdings" panose="05000000000000000000" pitchFamily="2" charset="2"/>
              </a:rPr>
              <a:t> để đọc các phần tử (đọc từng dòng, sau đó tách các phần </a:t>
            </a:r>
            <a:r>
              <a:rPr lang="en-US">
                <a:sym typeface="Wingdings" panose="05000000000000000000" pitchFamily="2" charset="2"/>
              </a:rPr>
              <a:t>tử)</a:t>
            </a:r>
            <a:endParaRPr lang="en-US" dirty="0">
              <a:sym typeface="Wingdings" panose="05000000000000000000" pitchFamily="2" charset="2"/>
            </a:endParaRPr>
          </a:p>
        </p:txBody>
      </p:sp>
      <p:pic>
        <p:nvPicPr>
          <p:cNvPr id="6" name="Picture 5"/>
          <p:cNvPicPr>
            <a:picLocks noChangeAspect="1"/>
          </p:cNvPicPr>
          <p:nvPr/>
        </p:nvPicPr>
        <p:blipFill>
          <a:blip r:embed="rId2"/>
          <a:stretch>
            <a:fillRect/>
          </a:stretch>
        </p:blipFill>
        <p:spPr>
          <a:xfrm>
            <a:off x="6458181" y="3825083"/>
            <a:ext cx="4895619" cy="2669379"/>
          </a:xfrm>
          <a:prstGeom prst="rect">
            <a:avLst/>
          </a:prstGeom>
        </p:spPr>
      </p:pic>
    </p:spTree>
    <p:extLst>
      <p:ext uri="{BB962C8B-B14F-4D97-AF65-F5344CB8AC3E}">
        <p14:creationId xmlns:p14="http://schemas.microsoft.com/office/powerpoint/2010/main" val="1707483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stringstream và các thư viện vào ra </a:t>
            </a:r>
          </a:p>
        </p:txBody>
      </p:sp>
      <p:sp>
        <p:nvSpPr>
          <p:cNvPr id="5" name="Slide Number Placeholder 4"/>
          <p:cNvSpPr>
            <a:spLocks noGrp="1"/>
          </p:cNvSpPr>
          <p:nvPr>
            <p:ph type="sldNum" sz="quarter" idx="12"/>
          </p:nvPr>
        </p:nvSpPr>
        <p:spPr/>
        <p:txBody>
          <a:bodyPr/>
          <a:lstStyle/>
          <a:p>
            <a:fld id="{06F855F6-99C9-4B18-88EC-1D73743D07FD}" type="slidenum">
              <a:rPr lang="en-US" smtClean="0"/>
              <a:t>109</a:t>
            </a:fld>
            <a:endParaRPr lang="en-US"/>
          </a:p>
        </p:txBody>
      </p:sp>
      <p:sp>
        <p:nvSpPr>
          <p:cNvPr id="4" name="Content Placeholder 3"/>
          <p:cNvSpPr>
            <a:spLocks noGrp="1"/>
          </p:cNvSpPr>
          <p:nvPr>
            <p:ph idx="1"/>
          </p:nvPr>
        </p:nvSpPr>
        <p:spPr/>
        <p:txBody>
          <a:bodyPr/>
          <a:lstStyle/>
          <a:p>
            <a:endParaRPr lang="en-US"/>
          </a:p>
        </p:txBody>
      </p:sp>
      <p:pic>
        <p:nvPicPr>
          <p:cNvPr id="7170" name="Picture 2" descr="What Are String Streams And Differences Between Ostringstream,  Istringstream and Stringstream #2 | by Halil Arslan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l="3850" t="4055" r="2865" b="3871"/>
          <a:stretch/>
        </p:blipFill>
        <p:spPr bwMode="auto">
          <a:xfrm>
            <a:off x="6740342" y="1243013"/>
            <a:ext cx="4523306" cy="545668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O Software Development Using C++ | ICT - Sene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54617"/>
            <a:ext cx="5796130" cy="505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6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Ngôn ngữ lập trình C và C++</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11</a:t>
            </a:fld>
            <a:endParaRPr lang="en-US"/>
          </a:p>
        </p:txBody>
      </p:sp>
      <p:sp>
        <p:nvSpPr>
          <p:cNvPr id="5" name="Content Placeholder 4"/>
          <p:cNvSpPr>
            <a:spLocks noGrp="1"/>
          </p:cNvSpPr>
          <p:nvPr>
            <p:ph idx="1"/>
          </p:nvPr>
        </p:nvSpPr>
        <p:spPr>
          <a:xfrm>
            <a:off x="838199" y="1243013"/>
            <a:ext cx="6622959" cy="5434012"/>
          </a:xfrm>
        </p:spPr>
        <p:txBody>
          <a:bodyPr/>
          <a:lstStyle/>
          <a:p>
            <a:r>
              <a:rPr lang="en-US"/>
              <a:t>- Giữa năm 1972 và 1973, </a:t>
            </a:r>
            <a:r>
              <a:rPr lang="en-US" b="1">
                <a:solidFill>
                  <a:srgbClr val="FF0000"/>
                </a:solidFill>
              </a:rPr>
              <a:t>Dennis Ritchie</a:t>
            </a:r>
            <a:r>
              <a:rPr lang="en-US">
                <a:solidFill>
                  <a:srgbClr val="FF0000"/>
                </a:solidFill>
              </a:rPr>
              <a:t> </a:t>
            </a:r>
            <a:r>
              <a:rPr lang="en-US"/>
              <a:t>phát minh ra ngôn ngữ C tại Bell Labs.</a:t>
            </a:r>
          </a:p>
          <a:p>
            <a:r>
              <a:rPr lang="en-US"/>
              <a:t>- C++ phát triển bởi </a:t>
            </a:r>
            <a:r>
              <a:rPr lang="en-US" b="1">
                <a:solidFill>
                  <a:srgbClr val="FF0000"/>
                </a:solidFill>
              </a:rPr>
              <a:t>Bjarne Stroustrup</a:t>
            </a:r>
            <a:r>
              <a:rPr lang="en-US"/>
              <a:t>, từ năm 1979, cũng tại Bell Labs, như là 1 sự mở rộng của C (</a:t>
            </a:r>
            <a:r>
              <a:rPr lang="en-US">
                <a:hlinkClick r:id="rId2" tooltip="C (programming language)"/>
              </a:rPr>
              <a:t>C</a:t>
            </a:r>
            <a:r>
              <a:rPr lang="en-US"/>
              <a:t> with Classes)</a:t>
            </a:r>
          </a:p>
        </p:txBody>
      </p:sp>
      <p:pic>
        <p:nvPicPr>
          <p:cNvPr id="4098" name="Picture 2" descr="Dennis Ritchie 2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1770" y="1243013"/>
            <a:ext cx="2656025" cy="341661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upload.wikimedia.org/wikipedia/commons/d/da/BjarneStroustru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9763" y="4148477"/>
            <a:ext cx="3371396" cy="252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5131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Lưu trữ ma trận số có cột tuỳ ý bằng vector</a:t>
            </a:r>
          </a:p>
        </p:txBody>
      </p:sp>
      <p:sp>
        <p:nvSpPr>
          <p:cNvPr id="3" name="Content Placeholder 2"/>
          <p:cNvSpPr>
            <a:spLocks noGrp="1"/>
          </p:cNvSpPr>
          <p:nvPr>
            <p:ph idx="1"/>
          </p:nvPr>
        </p:nvSpPr>
        <p:spPr/>
        <p:txBody>
          <a:bodyPr>
            <a:normAutofit/>
          </a:bodyPr>
          <a:lstStyle/>
          <a:p>
            <a:pPr marL="0" indent="0">
              <a:buNone/>
            </a:pPr>
            <a:r>
              <a:rPr lang="en-US">
                <a:sym typeface="Wingdings" panose="05000000000000000000" pitchFamily="2" charset="2"/>
              </a:rPr>
              <a:t>Mở file solieu4.inp</a:t>
            </a:r>
            <a:endParaRPr lang="en-US" dirty="0">
              <a:sym typeface="Wingdings" panose="05000000000000000000" pitchFamily="2" charset="2"/>
            </a:endParaRPr>
          </a:p>
          <a:p>
            <a:pPr marL="0" indent="0">
              <a:buNone/>
            </a:pPr>
            <a:r>
              <a:rPr lang="en-US" dirty="0">
                <a:sym typeface="Wingdings" panose="05000000000000000000" pitchFamily="2" charset="2"/>
              </a:rPr>
              <a:t>	Đọc các phần tử trong file, in max min của mỗi dòng</a:t>
            </a:r>
          </a:p>
          <a:p>
            <a:pPr marL="0" indent="0">
              <a:buNone/>
            </a:pPr>
            <a:r>
              <a:rPr lang="en-US" dirty="0">
                <a:sym typeface="Wingdings" panose="05000000000000000000" pitchFamily="2" charset="2"/>
              </a:rPr>
              <a:t>	In các số trong mỗi dòng theo thứ tự giảm dần.</a:t>
            </a:r>
            <a:endParaRPr lang="en-US" dirty="0"/>
          </a:p>
          <a:p>
            <a:pPr marL="0" indent="0">
              <a:buNone/>
            </a:pPr>
            <a:r>
              <a:rPr lang="en-US" dirty="0"/>
              <a:t>Kết quả ghi ra file ketqua4.out</a:t>
            </a:r>
          </a:p>
        </p:txBody>
      </p:sp>
      <p:pic>
        <p:nvPicPr>
          <p:cNvPr id="4" name="Picture 3"/>
          <p:cNvPicPr>
            <a:picLocks noChangeAspect="1"/>
          </p:cNvPicPr>
          <p:nvPr/>
        </p:nvPicPr>
        <p:blipFill>
          <a:blip r:embed="rId2"/>
          <a:stretch>
            <a:fillRect/>
          </a:stretch>
        </p:blipFill>
        <p:spPr>
          <a:xfrm>
            <a:off x="6559915" y="3730160"/>
            <a:ext cx="5069707" cy="2764302"/>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110</a:t>
            </a:fld>
            <a:endParaRPr lang="en-US"/>
          </a:p>
        </p:txBody>
      </p:sp>
      <p:pic>
        <p:nvPicPr>
          <p:cNvPr id="6" name="Picture 5"/>
          <p:cNvPicPr>
            <a:picLocks noChangeAspect="1"/>
          </p:cNvPicPr>
          <p:nvPr/>
        </p:nvPicPr>
        <p:blipFill>
          <a:blip r:embed="rId2"/>
          <a:stretch>
            <a:fillRect/>
          </a:stretch>
        </p:blipFill>
        <p:spPr>
          <a:xfrm>
            <a:off x="901577" y="3777621"/>
            <a:ext cx="4895619" cy="2669379"/>
          </a:xfrm>
          <a:prstGeom prst="rect">
            <a:avLst/>
          </a:prstGeom>
        </p:spPr>
      </p:pic>
    </p:spTree>
    <p:extLst>
      <p:ext uri="{BB962C8B-B14F-4D97-AF65-F5344CB8AC3E}">
        <p14:creationId xmlns:p14="http://schemas.microsoft.com/office/powerpoint/2010/main" val="14089538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Kiểu dữ liệu string</a:t>
            </a:r>
          </a:p>
        </p:txBody>
      </p:sp>
      <p:sp>
        <p:nvSpPr>
          <p:cNvPr id="3" name="Content Placeholder 2"/>
          <p:cNvSpPr>
            <a:spLocks noGrp="1"/>
          </p:cNvSpPr>
          <p:nvPr>
            <p:ph idx="1"/>
          </p:nvPr>
        </p:nvSpPr>
        <p:spPr/>
        <p:txBody>
          <a:bodyPr>
            <a:normAutofit/>
          </a:bodyPr>
          <a:lstStyle/>
          <a:p>
            <a:pPr marL="0" indent="0">
              <a:buNone/>
            </a:pPr>
            <a:r>
              <a:rPr lang="en-US"/>
              <a:t>Kiểu string</a:t>
            </a:r>
          </a:p>
          <a:p>
            <a:pPr marL="0" indent="0">
              <a:buNone/>
            </a:pPr>
            <a:r>
              <a:rPr lang="en-US">
                <a:solidFill>
                  <a:srgbClr val="FF0000"/>
                </a:solidFill>
              </a:rPr>
              <a:t>string t;</a:t>
            </a:r>
          </a:p>
          <a:p>
            <a:pPr marL="0" indent="0">
              <a:buNone/>
            </a:pPr>
            <a:r>
              <a:rPr lang="en-US">
                <a:solidFill>
                  <a:srgbClr val="FF0000"/>
                </a:solidFill>
              </a:rPr>
              <a:t>getline(cin, t); // Nhập dữ liệu từ bàn phím</a:t>
            </a:r>
          </a:p>
          <a:p>
            <a:pPr marL="0" indent="0">
              <a:buNone/>
            </a:pPr>
            <a:r>
              <a:rPr lang="en-US">
                <a:solidFill>
                  <a:srgbClr val="FF0000"/>
                </a:solidFill>
              </a:rPr>
              <a:t>getline(fi, t); // đọc 1 dòng từ file fi</a:t>
            </a:r>
          </a:p>
          <a:p>
            <a:pPr marL="0" indent="0">
              <a:buNone/>
            </a:pPr>
            <a:r>
              <a:rPr lang="en-US">
                <a:solidFill>
                  <a:srgbClr val="0000FF"/>
                </a:solidFill>
              </a:rPr>
              <a:t>Đọc từng dòng trong file vào chuỗi, sau đó chuyển chuỗi cho stringstream để lấy từng phần tử.</a:t>
            </a:r>
          </a:p>
          <a:p>
            <a:pPr marL="0" indent="0">
              <a:buNone/>
            </a:pPr>
            <a:endParaRPr lang="en-US">
              <a:solidFill>
                <a:srgbClr val="FF0000"/>
              </a:solidFill>
            </a:endParaRPr>
          </a:p>
          <a:p>
            <a:pPr marL="0" indent="0">
              <a:buNone/>
            </a:pPr>
            <a:endParaRPr lang="en-US">
              <a:solidFill>
                <a:srgbClr val="FF0000"/>
              </a:solidFill>
            </a:endParaRPr>
          </a:p>
          <a:p>
            <a:pPr marL="0" indent="0">
              <a:buNone/>
            </a:pPr>
            <a:endParaRPr lang="en-US"/>
          </a:p>
          <a:p>
            <a:pPr marL="0" indent="0">
              <a:buNone/>
            </a:pPr>
            <a:endParaRPr lang="en-US"/>
          </a:p>
        </p:txBody>
      </p:sp>
      <p:sp>
        <p:nvSpPr>
          <p:cNvPr id="4" name="Slide Number Placeholder 3"/>
          <p:cNvSpPr>
            <a:spLocks noGrp="1"/>
          </p:cNvSpPr>
          <p:nvPr>
            <p:ph type="sldNum" sz="quarter" idx="12"/>
          </p:nvPr>
        </p:nvSpPr>
        <p:spPr/>
        <p:txBody>
          <a:bodyPr/>
          <a:lstStyle/>
          <a:p>
            <a:fld id="{06F855F6-99C9-4B18-88EC-1D73743D07FD}" type="slidenum">
              <a:rPr lang="en-US" smtClean="0"/>
              <a:t>111</a:t>
            </a:fld>
            <a:endParaRPr lang="en-US"/>
          </a:p>
        </p:txBody>
      </p:sp>
    </p:spTree>
    <p:extLst>
      <p:ext uri="{BB962C8B-B14F-4D97-AF65-F5344CB8AC3E}">
        <p14:creationId xmlns:p14="http://schemas.microsoft.com/office/powerpoint/2010/main" val="4292354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Cách dùng stringstream</a:t>
            </a:r>
          </a:p>
        </p:txBody>
      </p:sp>
      <p:sp>
        <p:nvSpPr>
          <p:cNvPr id="3" name="Content Placeholder 2"/>
          <p:cNvSpPr>
            <a:spLocks noGrp="1"/>
          </p:cNvSpPr>
          <p:nvPr>
            <p:ph idx="1"/>
          </p:nvPr>
        </p:nvSpPr>
        <p:spPr/>
        <p:txBody>
          <a:bodyPr>
            <a:normAutofit/>
          </a:bodyPr>
          <a:lstStyle/>
          <a:p>
            <a:pPr marL="0" indent="0">
              <a:buNone/>
            </a:pPr>
            <a:r>
              <a:rPr lang="en-US" dirty="0"/>
              <a:t>Dùng thư viện </a:t>
            </a:r>
            <a:r>
              <a:rPr lang="en-US" dirty="0" err="1"/>
              <a:t>sstream.h</a:t>
            </a:r>
            <a:endParaRPr lang="en-US" dirty="0"/>
          </a:p>
          <a:p>
            <a:pPr marL="0" indent="0">
              <a:buNone/>
            </a:pPr>
            <a:r>
              <a:rPr lang="en-US" dirty="0"/>
              <a:t>Khai báo: </a:t>
            </a:r>
          </a:p>
          <a:p>
            <a:pPr marL="0" indent="0">
              <a:buNone/>
            </a:pPr>
            <a:r>
              <a:rPr lang="en-US" dirty="0" err="1"/>
              <a:t>stringstream</a:t>
            </a:r>
            <a:r>
              <a:rPr lang="en-US" dirty="0"/>
              <a:t> </a:t>
            </a:r>
            <a:r>
              <a:rPr lang="en-US" dirty="0" err="1"/>
              <a:t>ss</a:t>
            </a:r>
            <a:r>
              <a:rPr lang="en-US" dirty="0"/>
              <a:t>;</a:t>
            </a:r>
          </a:p>
          <a:p>
            <a:pPr marL="0" indent="0">
              <a:buNone/>
            </a:pPr>
            <a:r>
              <a:rPr lang="en-US" dirty="0"/>
              <a:t>Lấy dữ liệu từ </a:t>
            </a:r>
            <a:r>
              <a:rPr lang="en-US" dirty="0" err="1"/>
              <a:t>ss</a:t>
            </a:r>
            <a:r>
              <a:rPr lang="en-US" dirty="0"/>
              <a:t>: </a:t>
            </a:r>
            <a:r>
              <a:rPr lang="en-US" dirty="0" err="1">
                <a:solidFill>
                  <a:srgbClr val="FF0000"/>
                </a:solidFill>
              </a:rPr>
              <a:t>ss</a:t>
            </a:r>
            <a:r>
              <a:rPr lang="en-US" dirty="0">
                <a:solidFill>
                  <a:srgbClr val="FF0000"/>
                </a:solidFill>
              </a:rPr>
              <a:t>&gt;&gt;a</a:t>
            </a:r>
            <a:r>
              <a:rPr lang="en-US" dirty="0"/>
              <a:t>;</a:t>
            </a:r>
          </a:p>
          <a:p>
            <a:pPr marL="0" indent="0">
              <a:buNone/>
            </a:pPr>
            <a:r>
              <a:rPr lang="en-US" dirty="0"/>
              <a:t>Ghi ra </a:t>
            </a:r>
            <a:r>
              <a:rPr lang="en-US" dirty="0" err="1"/>
              <a:t>ss</a:t>
            </a:r>
            <a:r>
              <a:rPr lang="en-US" dirty="0"/>
              <a:t>: </a:t>
            </a:r>
            <a:r>
              <a:rPr lang="en-US" dirty="0" err="1">
                <a:solidFill>
                  <a:srgbClr val="FF0000"/>
                </a:solidFill>
              </a:rPr>
              <a:t>ss</a:t>
            </a:r>
            <a:r>
              <a:rPr lang="en-US" dirty="0">
                <a:solidFill>
                  <a:srgbClr val="FF0000"/>
                </a:solidFill>
              </a:rPr>
              <a:t>&lt;&lt;a</a:t>
            </a:r>
            <a:r>
              <a:rPr lang="en-US" dirty="0"/>
              <a:t>;</a:t>
            </a:r>
          </a:p>
          <a:p>
            <a:pPr marL="0" indent="0">
              <a:buNone/>
            </a:pPr>
            <a:r>
              <a:rPr lang="en-US" dirty="0"/>
              <a:t>	</a:t>
            </a:r>
            <a:r>
              <a:rPr lang="en-US" dirty="0" err="1">
                <a:solidFill>
                  <a:srgbClr val="FF0000"/>
                </a:solidFill>
              </a:rPr>
              <a:t>ss.eof</a:t>
            </a:r>
            <a:r>
              <a:rPr lang="en-US" dirty="0">
                <a:solidFill>
                  <a:srgbClr val="FF0000"/>
                </a:solidFill>
              </a:rPr>
              <a:t>()</a:t>
            </a:r>
            <a:r>
              <a:rPr lang="en-US" dirty="0"/>
              <a:t>; Kiểm tra </a:t>
            </a:r>
            <a:r>
              <a:rPr lang="en-US" dirty="0" err="1"/>
              <a:t>ss</a:t>
            </a:r>
            <a:r>
              <a:rPr lang="en-US" dirty="0"/>
              <a:t> hết dữ liệu chưa</a:t>
            </a:r>
          </a:p>
          <a:p>
            <a:pPr marL="0" indent="0">
              <a:buNone/>
            </a:pPr>
            <a:r>
              <a:rPr lang="en-US" dirty="0"/>
              <a:t>Có thể chuyển kiểu dữ liệu string </a:t>
            </a:r>
            <a:r>
              <a:rPr lang="en-US"/>
              <a:t>cho ss như sau:</a:t>
            </a:r>
          </a:p>
          <a:p>
            <a:pPr marL="0" indent="0">
              <a:buNone/>
            </a:pPr>
            <a:r>
              <a:rPr lang="en-US">
                <a:solidFill>
                  <a:srgbClr val="FF0000"/>
                </a:solidFill>
              </a:rPr>
              <a:t>string </a:t>
            </a:r>
            <a:r>
              <a:rPr lang="en-US" dirty="0">
                <a:solidFill>
                  <a:srgbClr val="FF0000"/>
                </a:solidFill>
              </a:rPr>
              <a:t>t=“3 4 12 56 333 9”;</a:t>
            </a:r>
          </a:p>
          <a:p>
            <a:pPr marL="0" indent="0">
              <a:buNone/>
            </a:pPr>
            <a:r>
              <a:rPr lang="en-US" dirty="0" err="1">
                <a:solidFill>
                  <a:srgbClr val="FF0000"/>
                </a:solidFill>
              </a:rPr>
              <a:t>stringstream</a:t>
            </a:r>
            <a:r>
              <a:rPr lang="en-US" dirty="0">
                <a:solidFill>
                  <a:srgbClr val="FF0000"/>
                </a:solidFill>
              </a:rPr>
              <a:t> </a:t>
            </a:r>
            <a:r>
              <a:rPr lang="en-US" dirty="0" err="1">
                <a:solidFill>
                  <a:srgbClr val="FF0000"/>
                </a:solidFill>
              </a:rPr>
              <a:t>ss</a:t>
            </a:r>
            <a:r>
              <a:rPr lang="en-US" dirty="0">
                <a:solidFill>
                  <a:srgbClr val="FF0000"/>
                </a:solidFill>
              </a:rPr>
              <a:t>(t);</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112</a:t>
            </a:fld>
            <a:endParaRPr lang="en-US"/>
          </a:p>
        </p:txBody>
      </p:sp>
    </p:spTree>
    <p:extLst>
      <p:ext uri="{BB962C8B-B14F-4D97-AF65-F5344CB8AC3E}">
        <p14:creationId xmlns:p14="http://schemas.microsoft.com/office/powerpoint/2010/main" val="3661366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Lưu trữ ma trận số có cột tuỳ ý bằng vector</a:t>
            </a:r>
          </a:p>
        </p:txBody>
      </p:sp>
      <p:sp>
        <p:nvSpPr>
          <p:cNvPr id="3" name="Content Placeholder 2"/>
          <p:cNvSpPr>
            <a:spLocks noGrp="1"/>
          </p:cNvSpPr>
          <p:nvPr>
            <p:ph idx="1"/>
          </p:nvPr>
        </p:nvSpPr>
        <p:spPr>
          <a:xfrm>
            <a:off x="838200" y="1243013"/>
            <a:ext cx="10756392" cy="5434012"/>
          </a:xfrm>
        </p:spPr>
        <p:txBody>
          <a:bodyPr>
            <a:normAutofit/>
          </a:bodyPr>
          <a:lstStyle/>
          <a:p>
            <a:pPr marL="0" indent="0">
              <a:buNone/>
            </a:pPr>
            <a:r>
              <a:rPr lang="en-US"/>
              <a:t>Các bước xử lý </a:t>
            </a:r>
            <a:r>
              <a:rPr lang="en-US" sz="4000" b="1"/>
              <a:t>đọc dữ liệu</a:t>
            </a:r>
          </a:p>
          <a:p>
            <a:pPr marL="0" indent="0">
              <a:buNone/>
            </a:pPr>
            <a:r>
              <a:rPr lang="en-US"/>
              <a:t>	Mở file fi;</a:t>
            </a:r>
          </a:p>
          <a:p>
            <a:pPr marL="0" indent="0">
              <a:buNone/>
            </a:pPr>
            <a:r>
              <a:rPr lang="en-US"/>
              <a:t>	Khai báo a kiểu vector của vector;</a:t>
            </a:r>
          </a:p>
          <a:p>
            <a:pPr marL="0" indent="0">
              <a:buNone/>
            </a:pPr>
            <a:r>
              <a:rPr lang="en-US"/>
              <a:t>	Trong khi chưa hết file fi {</a:t>
            </a:r>
          </a:p>
          <a:p>
            <a:pPr marL="0" indent="0">
              <a:buNone/>
            </a:pPr>
            <a:r>
              <a:rPr lang="en-US"/>
              <a:t>		đọc 1 dòng vào chuỗi t (kiểu string)</a:t>
            </a:r>
          </a:p>
          <a:p>
            <a:pPr marL="0" indent="0">
              <a:buNone/>
            </a:pPr>
            <a:r>
              <a:rPr lang="en-US"/>
              <a:t>		Khai báo vector x; tạo stringstream ss(t);</a:t>
            </a:r>
          </a:p>
          <a:p>
            <a:pPr marL="0" indent="0">
              <a:buNone/>
            </a:pPr>
            <a:r>
              <a:rPr lang="en-US"/>
              <a:t>		Trong khi chưa hết ss { ss&gt;&gt;y; thêm y vào vector x;}</a:t>
            </a:r>
          </a:p>
          <a:p>
            <a:pPr marL="0" indent="0">
              <a:buNone/>
            </a:pPr>
            <a:r>
              <a:rPr lang="en-US"/>
              <a:t>		thêm vector x vào vector a;</a:t>
            </a:r>
          </a:p>
          <a:p>
            <a:pPr marL="0" indent="0">
              <a:buNone/>
            </a:pPr>
            <a:r>
              <a:rPr lang="en-US"/>
              <a:t>	}</a:t>
            </a:r>
            <a:r>
              <a:rPr lang="en-US">
                <a:solidFill>
                  <a:srgbClr val="FF0000"/>
                </a:solidFill>
              </a:rPr>
              <a:t>	</a:t>
            </a:r>
          </a:p>
          <a:p>
            <a:pPr marL="0" indent="0">
              <a:buNone/>
            </a:pPr>
            <a:endParaRPr lang="en-US"/>
          </a:p>
          <a:p>
            <a:pPr marL="0" indent="0">
              <a:buNone/>
            </a:pPr>
            <a:endParaRPr lang="en-US"/>
          </a:p>
        </p:txBody>
      </p:sp>
      <p:sp>
        <p:nvSpPr>
          <p:cNvPr id="4" name="Slide Number Placeholder 3"/>
          <p:cNvSpPr>
            <a:spLocks noGrp="1"/>
          </p:cNvSpPr>
          <p:nvPr>
            <p:ph type="sldNum" sz="quarter" idx="12"/>
          </p:nvPr>
        </p:nvSpPr>
        <p:spPr/>
        <p:txBody>
          <a:bodyPr/>
          <a:lstStyle/>
          <a:p>
            <a:fld id="{06F855F6-99C9-4B18-88EC-1D73743D07FD}" type="slidenum">
              <a:rPr lang="en-US" smtClean="0"/>
              <a:t>113</a:t>
            </a:fld>
            <a:endParaRPr lang="en-US"/>
          </a:p>
        </p:txBody>
      </p:sp>
      <p:pic>
        <p:nvPicPr>
          <p:cNvPr id="5" name="Picture 4"/>
          <p:cNvPicPr>
            <a:picLocks noChangeAspect="1"/>
          </p:cNvPicPr>
          <p:nvPr/>
        </p:nvPicPr>
        <p:blipFill>
          <a:blip r:embed="rId2"/>
          <a:stretch>
            <a:fillRect/>
          </a:stretch>
        </p:blipFill>
        <p:spPr>
          <a:xfrm>
            <a:off x="7763667" y="1087659"/>
            <a:ext cx="4428333" cy="2414587"/>
          </a:xfrm>
          <a:prstGeom prst="rect">
            <a:avLst/>
          </a:prstGeom>
        </p:spPr>
      </p:pic>
    </p:spTree>
    <p:extLst>
      <p:ext uri="{BB962C8B-B14F-4D97-AF65-F5344CB8AC3E}">
        <p14:creationId xmlns:p14="http://schemas.microsoft.com/office/powerpoint/2010/main" val="4893194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a:t>Lưu trữ ma trận số có cột tuỳ ý bằng vector</a:t>
            </a:r>
          </a:p>
        </p:txBody>
      </p:sp>
      <p:sp>
        <p:nvSpPr>
          <p:cNvPr id="3" name="Content Placeholder 2"/>
          <p:cNvSpPr>
            <a:spLocks noGrp="1"/>
          </p:cNvSpPr>
          <p:nvPr>
            <p:ph idx="1"/>
          </p:nvPr>
        </p:nvSpPr>
        <p:spPr>
          <a:xfrm>
            <a:off x="838200" y="1460379"/>
            <a:ext cx="10515600" cy="4761155"/>
          </a:xfrm>
        </p:spPr>
        <p:txBody>
          <a:bodyPr>
            <a:normAutofit fontScale="92500" lnSpcReduction="20000"/>
          </a:bodyPr>
          <a:lstStyle/>
          <a:p>
            <a:pPr marL="0" indent="0">
              <a:buNone/>
            </a:pPr>
            <a:r>
              <a:rPr lang="en-US" dirty="0"/>
              <a:t>#include&lt;</a:t>
            </a:r>
            <a:r>
              <a:rPr lang="en-US" dirty="0" err="1"/>
              <a:t>sstream</a:t>
            </a:r>
            <a:r>
              <a:rPr lang="en-US" dirty="0"/>
              <a:t>&gt;</a:t>
            </a:r>
          </a:p>
          <a:p>
            <a:pPr marL="0" indent="0">
              <a:buNone/>
            </a:pPr>
            <a:r>
              <a:rPr lang="en-US" dirty="0"/>
              <a:t>using namespace </a:t>
            </a:r>
            <a:r>
              <a:rPr lang="en-US" dirty="0" err="1"/>
              <a:t>std</a:t>
            </a:r>
            <a:r>
              <a:rPr lang="en-US" dirty="0"/>
              <a:t>;</a:t>
            </a:r>
          </a:p>
          <a:p>
            <a:pPr marL="0" indent="0">
              <a:buNone/>
            </a:pPr>
            <a:r>
              <a:rPr lang="en-US" dirty="0"/>
              <a:t>vector &lt; vector&lt;</a:t>
            </a:r>
            <a:r>
              <a:rPr lang="en-US" dirty="0" err="1"/>
              <a:t>int</a:t>
            </a:r>
            <a:r>
              <a:rPr lang="en-US" dirty="0"/>
              <a:t>&gt; &gt; a; </a:t>
            </a:r>
          </a:p>
          <a:p>
            <a:pPr marL="0" indent="0">
              <a:buNone/>
            </a:pPr>
            <a:r>
              <a:rPr lang="en-US" dirty="0"/>
              <a:t>void </a:t>
            </a:r>
            <a:r>
              <a:rPr lang="en-US" dirty="0" err="1"/>
              <a:t>docdulieu</a:t>
            </a:r>
            <a:r>
              <a:rPr lang="en-US" dirty="0"/>
              <a:t>(){   } </a:t>
            </a:r>
            <a:r>
              <a:rPr lang="en-US" dirty="0">
                <a:solidFill>
                  <a:srgbClr val="FF0000"/>
                </a:solidFill>
              </a:rPr>
              <a:t>	</a:t>
            </a:r>
          </a:p>
          <a:p>
            <a:pPr marL="0" indent="0">
              <a:buNone/>
            </a:pPr>
            <a:r>
              <a:rPr lang="en-US" dirty="0">
                <a:solidFill>
                  <a:srgbClr val="FF0000"/>
                </a:solidFill>
              </a:rPr>
              <a:t>void </a:t>
            </a:r>
            <a:r>
              <a:rPr lang="en-US" dirty="0" err="1">
                <a:solidFill>
                  <a:srgbClr val="FF0000"/>
                </a:solidFill>
              </a:rPr>
              <a:t>xuly</a:t>
            </a:r>
            <a:r>
              <a:rPr lang="en-US" dirty="0">
                <a:solidFill>
                  <a:srgbClr val="FF0000"/>
                </a:solidFill>
              </a:rPr>
              <a:t>() {    }   	</a:t>
            </a:r>
          </a:p>
          <a:p>
            <a:pPr marL="0" indent="0">
              <a:buNone/>
            </a:pPr>
            <a:r>
              <a:rPr lang="en-US" dirty="0">
                <a:solidFill>
                  <a:srgbClr val="FF0000"/>
                </a:solidFill>
              </a:rPr>
              <a:t>void </a:t>
            </a:r>
            <a:r>
              <a:rPr lang="en-US" dirty="0" err="1">
                <a:solidFill>
                  <a:srgbClr val="FF0000"/>
                </a:solidFill>
              </a:rPr>
              <a:t>ghikq</a:t>
            </a:r>
            <a:r>
              <a:rPr lang="en-US" dirty="0">
                <a:solidFill>
                  <a:srgbClr val="FF0000"/>
                </a:solidFill>
              </a:rPr>
              <a:t>() {   }	</a:t>
            </a:r>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docdulieu</a:t>
            </a:r>
            <a:r>
              <a:rPr lang="en-US"/>
              <a:t>(); </a:t>
            </a:r>
            <a:r>
              <a:rPr lang="en-US">
                <a:solidFill>
                  <a:srgbClr val="FF0000"/>
                </a:solidFill>
              </a:rPr>
              <a:t>xuly</a:t>
            </a:r>
            <a:r>
              <a:rPr lang="en-US" dirty="0">
                <a:solidFill>
                  <a:srgbClr val="FF0000"/>
                </a:solidFill>
              </a:rPr>
              <a:t>(); </a:t>
            </a:r>
            <a:r>
              <a:rPr lang="en-US" dirty="0" err="1">
                <a:solidFill>
                  <a:srgbClr val="FF0000"/>
                </a:solidFill>
              </a:rPr>
              <a:t>ghikq</a:t>
            </a:r>
            <a:r>
              <a:rPr lang="en-US" dirty="0">
                <a:solidFill>
                  <a:srgbClr val="FF0000"/>
                </a:solidFill>
              </a:rPr>
              <a:t>(); </a:t>
            </a:r>
            <a:r>
              <a:rPr lang="en-US" dirty="0" err="1">
                <a:solidFill>
                  <a:srgbClr val="FF0000"/>
                </a:solidFill>
              </a:rPr>
              <a:t>cout</a:t>
            </a:r>
            <a:r>
              <a:rPr lang="en-US">
                <a:solidFill>
                  <a:srgbClr val="FF0000"/>
                </a:solidFill>
              </a:rPr>
              <a:t>&lt;&lt;“\n XONG”;</a:t>
            </a:r>
            <a:r>
              <a:rPr lang="en-US" dirty="0">
                <a:solidFill>
                  <a:srgbClr val="FF0000"/>
                </a:solidFill>
              </a:rPr>
              <a:t>	</a:t>
            </a:r>
          </a:p>
          <a:p>
            <a:pPr marL="0" indent="0">
              <a:buNone/>
            </a:pPr>
            <a:r>
              <a:rPr lang="en-US" dirty="0">
                <a:solidFill>
                  <a:srgbClr val="FF0000"/>
                </a:solidFill>
              </a:rPr>
              <a:t>}</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114</a:t>
            </a:fld>
            <a:endParaRPr lang="en-US"/>
          </a:p>
        </p:txBody>
      </p:sp>
      <p:pic>
        <p:nvPicPr>
          <p:cNvPr id="5" name="Picture 2" descr="Use These Three Questions for Instructional Coach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26434" y="991772"/>
            <a:ext cx="2890315" cy="1717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7"/>
          <p:cNvSpPr txBox="1"/>
          <p:nvPr/>
        </p:nvSpPr>
        <p:spPr>
          <a:xfrm>
            <a:off x="6860675" y="3532337"/>
            <a:ext cx="4768947" cy="1200329"/>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Bổ sung để hoàn thiện chương trình???</a:t>
            </a:r>
          </a:p>
        </p:txBody>
      </p:sp>
    </p:spTree>
    <p:extLst>
      <p:ext uri="{BB962C8B-B14F-4D97-AF65-F5344CB8AC3E}">
        <p14:creationId xmlns:p14="http://schemas.microsoft.com/office/powerpoint/2010/main" val="682258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Lưu trữ ma trận số có cột tuỳ ý bằng vector</a:t>
            </a:r>
          </a:p>
        </p:txBody>
      </p:sp>
      <p:sp>
        <p:nvSpPr>
          <p:cNvPr id="3" name="Content Placeholder 2"/>
          <p:cNvSpPr>
            <a:spLocks noGrp="1"/>
          </p:cNvSpPr>
          <p:nvPr>
            <p:ph idx="1"/>
          </p:nvPr>
        </p:nvSpPr>
        <p:spPr>
          <a:xfrm>
            <a:off x="876487" y="1087659"/>
            <a:ext cx="10515600" cy="5770341"/>
          </a:xfrm>
          <a:solidFill>
            <a:schemeClr val="tx1"/>
          </a:solidFill>
        </p:spPr>
        <p:txBody>
          <a:bodyPr>
            <a:noAutofit/>
          </a:bodyPr>
          <a:lstStyle/>
          <a:p>
            <a:pPr marL="0" indent="0">
              <a:lnSpc>
                <a:spcPct val="120000"/>
              </a:lnSpc>
              <a:spcBef>
                <a:spcPts val="0"/>
              </a:spcBef>
              <a:buNone/>
            </a:pPr>
            <a:r>
              <a:rPr lang="en-US" sz="2400" dirty="0">
                <a:solidFill>
                  <a:schemeClr val="bg1"/>
                </a:solidFill>
              </a:rPr>
              <a:t>void </a:t>
            </a:r>
            <a:r>
              <a:rPr lang="en-US" sz="2400" dirty="0" err="1">
                <a:solidFill>
                  <a:schemeClr val="bg1"/>
                </a:solidFill>
              </a:rPr>
              <a:t>docdulieu</a:t>
            </a:r>
            <a:r>
              <a:rPr lang="en-US" sz="2400" dirty="0">
                <a:solidFill>
                  <a:schemeClr val="bg1"/>
                </a:solidFill>
              </a:rPr>
              <a:t>{</a:t>
            </a:r>
          </a:p>
          <a:p>
            <a:pPr marL="0" indent="0">
              <a:lnSpc>
                <a:spcPct val="120000"/>
              </a:lnSpc>
              <a:spcBef>
                <a:spcPts val="0"/>
              </a:spcBef>
              <a:buNone/>
            </a:pPr>
            <a:r>
              <a:rPr lang="en-US" sz="2400" dirty="0">
                <a:solidFill>
                  <a:schemeClr val="bg1"/>
                </a:solidFill>
              </a:rPr>
              <a:t>	</a:t>
            </a:r>
            <a:r>
              <a:rPr lang="en-US" sz="2400" dirty="0" err="1">
                <a:solidFill>
                  <a:schemeClr val="bg1"/>
                </a:solidFill>
              </a:rPr>
              <a:t>ifstream</a:t>
            </a:r>
            <a:r>
              <a:rPr lang="en-US" sz="2400" dirty="0">
                <a:solidFill>
                  <a:schemeClr val="bg1"/>
                </a:solidFill>
              </a:rPr>
              <a:t> fi("D:\\dulieu4.inp");</a:t>
            </a:r>
          </a:p>
          <a:p>
            <a:pPr marL="0" indent="0">
              <a:lnSpc>
                <a:spcPct val="120000"/>
              </a:lnSpc>
              <a:spcBef>
                <a:spcPts val="0"/>
              </a:spcBef>
              <a:buNone/>
            </a:pPr>
            <a:r>
              <a:rPr lang="en-US" sz="2400" dirty="0">
                <a:solidFill>
                  <a:schemeClr val="bg1"/>
                </a:solidFill>
              </a:rPr>
              <a:t>	if(fi==NULL ) </a:t>
            </a:r>
            <a:r>
              <a:rPr lang="en-US" sz="2400" dirty="0" err="1">
                <a:solidFill>
                  <a:schemeClr val="bg1"/>
                </a:solidFill>
              </a:rPr>
              <a:t>cout</a:t>
            </a:r>
            <a:r>
              <a:rPr lang="en-US" sz="2400" dirty="0">
                <a:solidFill>
                  <a:schemeClr val="bg1"/>
                </a:solidFill>
              </a:rPr>
              <a:t>&lt;&lt;"\n Loi doc file!";</a:t>
            </a:r>
          </a:p>
          <a:p>
            <a:pPr marL="0" indent="0">
              <a:lnSpc>
                <a:spcPct val="120000"/>
              </a:lnSpc>
              <a:spcBef>
                <a:spcPts val="0"/>
              </a:spcBef>
              <a:buNone/>
            </a:pPr>
            <a:r>
              <a:rPr lang="en-US" sz="2400" dirty="0">
                <a:solidFill>
                  <a:schemeClr val="bg1"/>
                </a:solidFill>
              </a:rPr>
              <a:t>	else {</a:t>
            </a:r>
          </a:p>
          <a:p>
            <a:pPr marL="0" indent="0">
              <a:lnSpc>
                <a:spcPct val="120000"/>
              </a:lnSpc>
              <a:spcBef>
                <a:spcPts val="0"/>
              </a:spcBef>
              <a:buNone/>
            </a:pPr>
            <a:r>
              <a:rPr lang="en-US" sz="2400" dirty="0">
                <a:solidFill>
                  <a:schemeClr val="bg1"/>
                </a:solidFill>
              </a:rPr>
              <a:t>		string t;</a:t>
            </a:r>
          </a:p>
          <a:p>
            <a:pPr marL="0" indent="0">
              <a:lnSpc>
                <a:spcPct val="120000"/>
              </a:lnSpc>
              <a:spcBef>
                <a:spcPts val="0"/>
              </a:spcBef>
              <a:buNone/>
            </a:pPr>
            <a:r>
              <a:rPr lang="en-US" sz="2400" dirty="0">
                <a:solidFill>
                  <a:schemeClr val="bg1"/>
                </a:solidFill>
              </a:rPr>
              <a:t>		while(</a:t>
            </a:r>
            <a:r>
              <a:rPr lang="en-US" sz="2400" dirty="0" err="1">
                <a:solidFill>
                  <a:schemeClr val="bg1"/>
                </a:solidFill>
              </a:rPr>
              <a:t>getline</a:t>
            </a:r>
            <a:r>
              <a:rPr lang="en-US" sz="2400" dirty="0">
                <a:solidFill>
                  <a:schemeClr val="bg1"/>
                </a:solidFill>
              </a:rPr>
              <a:t>(</a:t>
            </a:r>
            <a:r>
              <a:rPr lang="en-US" sz="2400" dirty="0" err="1">
                <a:solidFill>
                  <a:schemeClr val="bg1"/>
                </a:solidFill>
              </a:rPr>
              <a:t>fi,t</a:t>
            </a:r>
            <a:r>
              <a:rPr lang="en-US" sz="2400" dirty="0">
                <a:solidFill>
                  <a:schemeClr val="bg1"/>
                </a:solidFill>
              </a:rPr>
              <a:t>)) {</a:t>
            </a:r>
          </a:p>
          <a:p>
            <a:pPr marL="0" indent="0">
              <a:lnSpc>
                <a:spcPct val="120000"/>
              </a:lnSpc>
              <a:spcBef>
                <a:spcPts val="0"/>
              </a:spcBef>
              <a:buNone/>
            </a:pPr>
            <a:r>
              <a:rPr lang="en-US" sz="2400" dirty="0">
                <a:solidFill>
                  <a:schemeClr val="bg1"/>
                </a:solidFill>
              </a:rPr>
              <a:t>			vector &lt;</a:t>
            </a:r>
            <a:r>
              <a:rPr lang="en-US" sz="2400" dirty="0" err="1">
                <a:solidFill>
                  <a:schemeClr val="bg1"/>
                </a:solidFill>
              </a:rPr>
              <a:t>int</a:t>
            </a:r>
            <a:r>
              <a:rPr lang="en-US" sz="2400" dirty="0">
                <a:solidFill>
                  <a:schemeClr val="bg1"/>
                </a:solidFill>
              </a:rPr>
              <a:t>&gt; </a:t>
            </a:r>
            <a:r>
              <a:rPr lang="en-US" sz="2400">
                <a:solidFill>
                  <a:schemeClr val="bg1"/>
                </a:solidFill>
              </a:rPr>
              <a:t>x;   stringstream </a:t>
            </a:r>
            <a:r>
              <a:rPr lang="en-US" sz="2400" dirty="0" err="1">
                <a:solidFill>
                  <a:schemeClr val="bg1"/>
                </a:solidFill>
              </a:rPr>
              <a:t>ss</a:t>
            </a:r>
            <a:r>
              <a:rPr lang="en-US" sz="2400" dirty="0">
                <a:solidFill>
                  <a:schemeClr val="bg1"/>
                </a:solidFill>
              </a:rPr>
              <a:t>(t);</a:t>
            </a:r>
          </a:p>
          <a:p>
            <a:pPr marL="0" indent="0">
              <a:lnSpc>
                <a:spcPct val="120000"/>
              </a:lnSpc>
              <a:spcBef>
                <a:spcPts val="0"/>
              </a:spcBef>
              <a:buNone/>
            </a:pPr>
            <a:r>
              <a:rPr lang="en-US" sz="2400" dirty="0">
                <a:solidFill>
                  <a:schemeClr val="bg1"/>
                </a:solidFill>
              </a:rPr>
              <a:t>			while (!</a:t>
            </a:r>
            <a:r>
              <a:rPr lang="en-US" sz="2400" dirty="0" err="1">
                <a:solidFill>
                  <a:schemeClr val="bg1"/>
                </a:solidFill>
              </a:rPr>
              <a:t>ss.eof</a:t>
            </a:r>
            <a:r>
              <a:rPr lang="en-US" sz="2400" dirty="0">
                <a:solidFill>
                  <a:schemeClr val="bg1"/>
                </a:solidFill>
              </a:rPr>
              <a:t>()) { </a:t>
            </a:r>
            <a:r>
              <a:rPr lang="en-US" sz="2400" dirty="0" err="1">
                <a:solidFill>
                  <a:schemeClr val="bg1"/>
                </a:solidFill>
              </a:rPr>
              <a:t>int</a:t>
            </a:r>
            <a:r>
              <a:rPr lang="en-US" sz="2400" dirty="0">
                <a:solidFill>
                  <a:schemeClr val="bg1"/>
                </a:solidFill>
              </a:rPr>
              <a:t> y; </a:t>
            </a:r>
            <a:r>
              <a:rPr lang="en-US" sz="2400" dirty="0" err="1">
                <a:solidFill>
                  <a:schemeClr val="bg1"/>
                </a:solidFill>
              </a:rPr>
              <a:t>ss</a:t>
            </a:r>
            <a:r>
              <a:rPr lang="en-US" sz="2400" dirty="0">
                <a:solidFill>
                  <a:schemeClr val="bg1"/>
                </a:solidFill>
              </a:rPr>
              <a:t>&gt;&gt;y; </a:t>
            </a:r>
            <a:r>
              <a:rPr lang="en-US" sz="2400" dirty="0" err="1">
                <a:solidFill>
                  <a:schemeClr val="bg1"/>
                </a:solidFill>
              </a:rPr>
              <a:t>x.push_back</a:t>
            </a:r>
            <a:r>
              <a:rPr lang="en-US" sz="2400" dirty="0">
                <a:solidFill>
                  <a:schemeClr val="bg1"/>
                </a:solidFill>
              </a:rPr>
              <a:t>(y); }</a:t>
            </a:r>
          </a:p>
          <a:p>
            <a:pPr marL="0" indent="0">
              <a:lnSpc>
                <a:spcPct val="120000"/>
              </a:lnSpc>
              <a:spcBef>
                <a:spcPts val="0"/>
              </a:spcBef>
              <a:buNone/>
            </a:pPr>
            <a:r>
              <a:rPr lang="en-US" sz="2400" dirty="0">
                <a:solidFill>
                  <a:schemeClr val="bg1"/>
                </a:solidFill>
              </a:rPr>
              <a:t>			</a:t>
            </a:r>
            <a:r>
              <a:rPr lang="en-US" sz="2400" dirty="0" err="1">
                <a:solidFill>
                  <a:schemeClr val="bg1"/>
                </a:solidFill>
              </a:rPr>
              <a:t>a.push_back</a:t>
            </a:r>
            <a:r>
              <a:rPr lang="en-US" sz="2400" dirty="0">
                <a:solidFill>
                  <a:schemeClr val="bg1"/>
                </a:solidFill>
              </a:rPr>
              <a:t>(x);</a:t>
            </a:r>
          </a:p>
          <a:p>
            <a:pPr marL="0" indent="0">
              <a:lnSpc>
                <a:spcPct val="120000"/>
              </a:lnSpc>
              <a:spcBef>
                <a:spcPts val="0"/>
              </a:spcBef>
              <a:buNone/>
            </a:pPr>
            <a:r>
              <a:rPr lang="en-US" sz="2400" dirty="0">
                <a:solidFill>
                  <a:schemeClr val="bg1"/>
                </a:solidFill>
              </a:rPr>
              <a:t>		}</a:t>
            </a:r>
          </a:p>
          <a:p>
            <a:pPr marL="0" indent="0">
              <a:lnSpc>
                <a:spcPct val="120000"/>
              </a:lnSpc>
              <a:spcBef>
                <a:spcPts val="0"/>
              </a:spcBef>
              <a:buNone/>
            </a:pPr>
            <a:r>
              <a:rPr lang="en-US" sz="2400" dirty="0">
                <a:solidFill>
                  <a:schemeClr val="bg1"/>
                </a:solidFill>
              </a:rPr>
              <a:t>		</a:t>
            </a:r>
            <a:r>
              <a:rPr lang="en-US" sz="2400" dirty="0" err="1">
                <a:solidFill>
                  <a:schemeClr val="bg1"/>
                </a:solidFill>
              </a:rPr>
              <a:t>cout</a:t>
            </a:r>
            <a:r>
              <a:rPr lang="en-US" sz="2400" dirty="0">
                <a:solidFill>
                  <a:schemeClr val="bg1"/>
                </a:solidFill>
              </a:rPr>
              <a:t>&lt;&lt;"\n Da doc xong du lieu\n";</a:t>
            </a:r>
          </a:p>
          <a:p>
            <a:pPr marL="0" indent="0">
              <a:lnSpc>
                <a:spcPct val="120000"/>
              </a:lnSpc>
              <a:spcBef>
                <a:spcPts val="0"/>
              </a:spcBef>
              <a:buNone/>
            </a:pPr>
            <a:r>
              <a:rPr lang="en-US" sz="2400" dirty="0">
                <a:solidFill>
                  <a:schemeClr val="bg1"/>
                </a:solidFill>
              </a:rPr>
              <a:t>	}		 </a:t>
            </a:r>
          </a:p>
          <a:p>
            <a:pPr marL="0" indent="0">
              <a:lnSpc>
                <a:spcPct val="120000"/>
              </a:lnSpc>
              <a:spcBef>
                <a:spcPts val="0"/>
              </a:spcBef>
              <a:buNone/>
            </a:pPr>
            <a:r>
              <a:rPr lang="en-US" sz="2400" dirty="0">
                <a:solidFill>
                  <a:schemeClr val="bg1"/>
                </a:solidFill>
              </a:rPr>
              <a:t>}</a:t>
            </a:r>
          </a:p>
          <a:p>
            <a:pPr marL="0" indent="0">
              <a:buNone/>
            </a:pPr>
            <a:endParaRPr lang="en-US" sz="2400" dirty="0">
              <a:solidFill>
                <a:schemeClr val="bg1"/>
              </a:solidFill>
            </a:endParaRPr>
          </a:p>
          <a:p>
            <a:pPr marL="0" indent="0">
              <a:buNone/>
            </a:pPr>
            <a:endParaRPr lang="en-US" sz="2400" dirty="0"/>
          </a:p>
        </p:txBody>
      </p:sp>
      <p:sp>
        <p:nvSpPr>
          <p:cNvPr id="4" name="Slide Number Placeholder 3"/>
          <p:cNvSpPr>
            <a:spLocks noGrp="1"/>
          </p:cNvSpPr>
          <p:nvPr>
            <p:ph type="sldNum" sz="quarter" idx="12"/>
          </p:nvPr>
        </p:nvSpPr>
        <p:spPr>
          <a:xfrm>
            <a:off x="11520526" y="6208402"/>
            <a:ext cx="738977" cy="365125"/>
          </a:xfrm>
        </p:spPr>
        <p:txBody>
          <a:bodyPr/>
          <a:lstStyle/>
          <a:p>
            <a:fld id="{06F855F6-99C9-4B18-88EC-1D73743D07FD}" type="slidenum">
              <a:rPr lang="en-US" smtClean="0"/>
              <a:t>115</a:t>
            </a:fld>
            <a:endParaRPr lang="en-US"/>
          </a:p>
        </p:txBody>
      </p:sp>
      <p:pic>
        <p:nvPicPr>
          <p:cNvPr id="5" name="Picture 4"/>
          <p:cNvPicPr>
            <a:picLocks noChangeAspect="1"/>
          </p:cNvPicPr>
          <p:nvPr/>
        </p:nvPicPr>
        <p:blipFill>
          <a:blip r:embed="rId2"/>
          <a:stretch>
            <a:fillRect/>
          </a:stretch>
        </p:blipFill>
        <p:spPr>
          <a:xfrm>
            <a:off x="7596530" y="1742469"/>
            <a:ext cx="3463717" cy="1888622"/>
          </a:xfrm>
          <a:prstGeom prst="rect">
            <a:avLst/>
          </a:prstGeom>
        </p:spPr>
      </p:pic>
    </p:spTree>
    <p:extLst>
      <p:ext uri="{BB962C8B-B14F-4D97-AF65-F5344CB8AC3E}">
        <p14:creationId xmlns:p14="http://schemas.microsoft.com/office/powerpoint/2010/main" val="40589056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88"/>
            <a:ext cx="10515600" cy="1325563"/>
          </a:xfrm>
        </p:spPr>
        <p:txBody>
          <a:bodyPr>
            <a:normAutofit/>
          </a:bodyPr>
          <a:lstStyle/>
          <a:p>
            <a:r>
              <a:rPr lang="en-US" sz="4000"/>
              <a:t>Lưu trữ ma trận số có cột tuỳ ý bằng vector</a:t>
            </a:r>
            <a:endParaRPr lang="en-US" sz="4000" dirty="0"/>
          </a:p>
        </p:txBody>
      </p:sp>
      <p:sp>
        <p:nvSpPr>
          <p:cNvPr id="3" name="Content Placeholder 2"/>
          <p:cNvSpPr>
            <a:spLocks noGrp="1"/>
          </p:cNvSpPr>
          <p:nvPr>
            <p:ph idx="1"/>
          </p:nvPr>
        </p:nvSpPr>
        <p:spPr>
          <a:xfrm>
            <a:off x="838200" y="1454046"/>
            <a:ext cx="10515600" cy="4187099"/>
          </a:xfrm>
        </p:spPr>
        <p:txBody>
          <a:bodyPr>
            <a:normAutofit/>
          </a:bodyPr>
          <a:lstStyle/>
          <a:p>
            <a:pPr>
              <a:lnSpc>
                <a:spcPct val="120000"/>
              </a:lnSpc>
              <a:spcBef>
                <a:spcPts val="0"/>
              </a:spcBef>
            </a:pPr>
            <a:r>
              <a:rPr lang="en-US" sz="3600" b="1">
                <a:solidFill>
                  <a:srgbClr val="FF0000"/>
                </a:solidFill>
              </a:rPr>
              <a:t>bool mycmp(int a, int b) { return a &gt; b; }</a:t>
            </a:r>
          </a:p>
          <a:p>
            <a:pPr>
              <a:lnSpc>
                <a:spcPct val="120000"/>
              </a:lnSpc>
              <a:spcBef>
                <a:spcPts val="0"/>
              </a:spcBef>
            </a:pPr>
            <a:r>
              <a:rPr lang="en-US" sz="3600" b="1" i="1">
                <a:solidFill>
                  <a:srgbClr val="04D6EC"/>
                </a:solidFill>
              </a:rPr>
              <a:t>//sắp xếp từng vector</a:t>
            </a:r>
          </a:p>
          <a:p>
            <a:pPr marL="0" indent="0">
              <a:lnSpc>
                <a:spcPct val="120000"/>
              </a:lnSpc>
              <a:spcBef>
                <a:spcPts val="0"/>
              </a:spcBef>
              <a:buNone/>
            </a:pPr>
            <a:r>
              <a:rPr lang="en-US" sz="3600" b="1"/>
              <a:t>void </a:t>
            </a:r>
            <a:r>
              <a:rPr lang="en-US" sz="3600" b="1" dirty="0" err="1"/>
              <a:t>xuly</a:t>
            </a:r>
            <a:r>
              <a:rPr lang="en-US" sz="3600" b="1" dirty="0"/>
              <a:t>() {</a:t>
            </a:r>
          </a:p>
          <a:p>
            <a:pPr marL="0" indent="0">
              <a:lnSpc>
                <a:spcPct val="120000"/>
              </a:lnSpc>
              <a:spcBef>
                <a:spcPts val="0"/>
              </a:spcBef>
              <a:buNone/>
            </a:pPr>
            <a:r>
              <a:rPr lang="en-US" sz="3600" b="1" dirty="0"/>
              <a:t>	for(</a:t>
            </a:r>
            <a:r>
              <a:rPr lang="en-US" sz="3600" b="1" dirty="0" err="1"/>
              <a:t>int</a:t>
            </a:r>
            <a:r>
              <a:rPr lang="en-US" sz="3600" b="1" dirty="0"/>
              <a:t> i=0; i&lt;</a:t>
            </a:r>
            <a:r>
              <a:rPr lang="en-US" sz="3600" b="1" dirty="0" err="1"/>
              <a:t>a.size</a:t>
            </a:r>
            <a:r>
              <a:rPr lang="en-US" sz="3600" b="1" dirty="0"/>
              <a:t>(); i++)</a:t>
            </a:r>
          </a:p>
          <a:p>
            <a:pPr marL="0" indent="0">
              <a:lnSpc>
                <a:spcPct val="120000"/>
              </a:lnSpc>
              <a:spcBef>
                <a:spcPts val="0"/>
              </a:spcBef>
              <a:buNone/>
            </a:pPr>
            <a:r>
              <a:rPr lang="en-US" sz="3600" b="1" dirty="0"/>
              <a:t>	     sort(a[i].begin(), a[i].end(), </a:t>
            </a:r>
            <a:r>
              <a:rPr lang="en-US" sz="3600" b="1" dirty="0" err="1"/>
              <a:t>mycmp</a:t>
            </a:r>
            <a:r>
              <a:rPr lang="en-US" sz="3600" b="1" dirty="0"/>
              <a:t>); </a:t>
            </a:r>
          </a:p>
          <a:p>
            <a:pPr marL="0" indent="0">
              <a:lnSpc>
                <a:spcPct val="120000"/>
              </a:lnSpc>
              <a:spcBef>
                <a:spcPts val="0"/>
              </a:spcBef>
              <a:buNone/>
            </a:pPr>
            <a:r>
              <a:rPr lang="en-US" sz="3600" b="1"/>
              <a:t>}</a:t>
            </a: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116</a:t>
            </a:fld>
            <a:endParaRPr lang="en-US"/>
          </a:p>
        </p:txBody>
      </p:sp>
    </p:spTree>
    <p:extLst>
      <p:ext uri="{BB962C8B-B14F-4D97-AF65-F5344CB8AC3E}">
        <p14:creationId xmlns:p14="http://schemas.microsoft.com/office/powerpoint/2010/main" val="2893560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88"/>
            <a:ext cx="10515600" cy="1325563"/>
          </a:xfrm>
        </p:spPr>
        <p:txBody>
          <a:bodyPr>
            <a:normAutofit/>
          </a:bodyPr>
          <a:lstStyle/>
          <a:p>
            <a:r>
              <a:rPr lang="en-US" sz="4000"/>
              <a:t>Lưu trữ ma trận số có cột tuỳ ý bằng vector</a:t>
            </a:r>
            <a:endParaRPr lang="en-US" sz="4000" dirty="0"/>
          </a:p>
        </p:txBody>
      </p:sp>
      <p:sp>
        <p:nvSpPr>
          <p:cNvPr id="3" name="Content Placeholder 2"/>
          <p:cNvSpPr>
            <a:spLocks noGrp="1"/>
          </p:cNvSpPr>
          <p:nvPr>
            <p:ph idx="1"/>
          </p:nvPr>
        </p:nvSpPr>
        <p:spPr>
          <a:xfrm>
            <a:off x="838200" y="1243375"/>
            <a:ext cx="10515600" cy="5003025"/>
          </a:xfrm>
        </p:spPr>
        <p:txBody>
          <a:bodyPr>
            <a:noAutofit/>
          </a:bodyPr>
          <a:lstStyle/>
          <a:p>
            <a:pPr marL="0" indent="0">
              <a:lnSpc>
                <a:spcPct val="100000"/>
              </a:lnSpc>
              <a:spcBef>
                <a:spcPts val="0"/>
              </a:spcBef>
              <a:buNone/>
            </a:pPr>
            <a:r>
              <a:rPr lang="en-US" sz="2800"/>
              <a:t>void </a:t>
            </a:r>
            <a:r>
              <a:rPr lang="en-US" sz="2800" dirty="0" err="1"/>
              <a:t>ghikq</a:t>
            </a:r>
            <a:r>
              <a:rPr lang="en-US" sz="2800" dirty="0"/>
              <a:t>() { </a:t>
            </a:r>
          </a:p>
          <a:p>
            <a:pPr marL="0" indent="0">
              <a:lnSpc>
                <a:spcPct val="100000"/>
              </a:lnSpc>
              <a:spcBef>
                <a:spcPts val="0"/>
              </a:spcBef>
              <a:buNone/>
            </a:pPr>
            <a:r>
              <a:rPr lang="en-US" sz="2800" dirty="0"/>
              <a:t>	</a:t>
            </a:r>
            <a:r>
              <a:rPr lang="en-US" sz="2800" dirty="0" err="1"/>
              <a:t>ofstream</a:t>
            </a:r>
            <a:r>
              <a:rPr lang="en-US" sz="2800" dirty="0"/>
              <a:t> </a:t>
            </a:r>
            <a:r>
              <a:rPr lang="en-US" sz="2800" dirty="0" err="1"/>
              <a:t>fo</a:t>
            </a:r>
            <a:r>
              <a:rPr lang="en-US" sz="2800" dirty="0"/>
              <a:t>("D:\\ketqua4.out");</a:t>
            </a:r>
          </a:p>
          <a:p>
            <a:pPr marL="0" indent="0">
              <a:lnSpc>
                <a:spcPct val="100000"/>
              </a:lnSpc>
              <a:spcBef>
                <a:spcPts val="0"/>
              </a:spcBef>
              <a:buNone/>
            </a:pPr>
            <a:r>
              <a:rPr lang="en-US" sz="2800" dirty="0"/>
              <a:t>	if(</a:t>
            </a:r>
            <a:r>
              <a:rPr lang="en-US" sz="2800" dirty="0" err="1"/>
              <a:t>fo</a:t>
            </a:r>
            <a:r>
              <a:rPr lang="en-US" sz="2800" dirty="0"/>
              <a:t>==NULL ) </a:t>
            </a:r>
            <a:r>
              <a:rPr lang="en-US" sz="2800" dirty="0" err="1"/>
              <a:t>cout</a:t>
            </a:r>
            <a:r>
              <a:rPr lang="en-US" sz="2800" dirty="0"/>
              <a:t>&lt;&lt;"\n Loi ghi file!";</a:t>
            </a:r>
          </a:p>
          <a:p>
            <a:pPr marL="0" indent="0">
              <a:lnSpc>
                <a:spcPct val="100000"/>
              </a:lnSpc>
              <a:spcBef>
                <a:spcPts val="0"/>
              </a:spcBef>
              <a:buNone/>
            </a:pPr>
            <a:r>
              <a:rPr lang="en-US" sz="2800" dirty="0"/>
              <a:t>	else {</a:t>
            </a:r>
          </a:p>
          <a:p>
            <a:pPr marL="0" indent="0">
              <a:lnSpc>
                <a:spcPct val="100000"/>
              </a:lnSpc>
              <a:spcBef>
                <a:spcPts val="0"/>
              </a:spcBef>
              <a:buNone/>
            </a:pPr>
            <a:r>
              <a:rPr lang="en-US" sz="2800" dirty="0"/>
              <a:t>	           for(</a:t>
            </a:r>
            <a:r>
              <a:rPr lang="en-US" sz="2800" dirty="0" err="1"/>
              <a:t>int</a:t>
            </a:r>
            <a:r>
              <a:rPr lang="en-US" sz="2800" dirty="0"/>
              <a:t> i=0; i&lt;</a:t>
            </a:r>
            <a:r>
              <a:rPr lang="en-US" sz="2800" dirty="0" err="1"/>
              <a:t>a.size</a:t>
            </a:r>
            <a:r>
              <a:rPr lang="en-US" sz="2800" dirty="0"/>
              <a:t>(); i++) {</a:t>
            </a:r>
          </a:p>
          <a:p>
            <a:pPr marL="0" indent="0">
              <a:lnSpc>
                <a:spcPct val="100000"/>
              </a:lnSpc>
              <a:spcBef>
                <a:spcPts val="0"/>
              </a:spcBef>
              <a:buNone/>
            </a:pPr>
            <a:r>
              <a:rPr lang="en-US" sz="2800" dirty="0"/>
              <a:t>		</a:t>
            </a:r>
            <a:r>
              <a:rPr lang="en-US" sz="2800" dirty="0" err="1"/>
              <a:t>fo</a:t>
            </a:r>
            <a:r>
              <a:rPr lang="en-US" sz="2800" dirty="0"/>
              <a:t>&lt;&lt;“[“&lt;&lt; a[i][0]&lt;&lt;“   </a:t>
            </a:r>
            <a:r>
              <a:rPr lang="en-US" sz="2800" dirty="0">
                <a:sym typeface="Wingdings" panose="05000000000000000000" pitchFamily="2" charset="2"/>
              </a:rPr>
              <a:t></a:t>
            </a:r>
            <a:r>
              <a:rPr lang="en-US" sz="2800" dirty="0"/>
              <a:t>  “&lt;&lt;a[i][a[i].size()-1]&lt;&lt;“ ] : “;</a:t>
            </a:r>
          </a:p>
          <a:p>
            <a:pPr marL="0" indent="0">
              <a:lnSpc>
                <a:spcPct val="100000"/>
              </a:lnSpc>
              <a:spcBef>
                <a:spcPts val="0"/>
              </a:spcBef>
              <a:buNone/>
            </a:pPr>
            <a:r>
              <a:rPr lang="en-US" sz="2800" dirty="0"/>
              <a:t>		for(</a:t>
            </a:r>
            <a:r>
              <a:rPr lang="en-US" sz="2800" dirty="0" err="1"/>
              <a:t>int</a:t>
            </a:r>
            <a:r>
              <a:rPr lang="en-US" sz="2800" dirty="0"/>
              <a:t> j=0; j&lt;a[i].size(); j++) </a:t>
            </a:r>
            <a:r>
              <a:rPr lang="en-US" sz="2800" dirty="0" err="1"/>
              <a:t>fo</a:t>
            </a:r>
            <a:r>
              <a:rPr lang="en-US" sz="2800" dirty="0"/>
              <a:t>&lt;&lt;a[i][j]&lt;&lt;“  “;</a:t>
            </a:r>
          </a:p>
          <a:p>
            <a:pPr marL="0" indent="0">
              <a:lnSpc>
                <a:spcPct val="100000"/>
              </a:lnSpc>
              <a:spcBef>
                <a:spcPts val="0"/>
              </a:spcBef>
              <a:buNone/>
            </a:pPr>
            <a:r>
              <a:rPr lang="en-US" sz="2800" dirty="0"/>
              <a:t>	</a:t>
            </a:r>
            <a:r>
              <a:rPr lang="en-US" sz="2800"/>
              <a:t>          fo</a:t>
            </a:r>
            <a:r>
              <a:rPr lang="en-US" sz="2800" dirty="0"/>
              <a:t>&lt;&lt;“\n”; </a:t>
            </a:r>
          </a:p>
          <a:p>
            <a:pPr marL="0" indent="0">
              <a:lnSpc>
                <a:spcPct val="100000"/>
              </a:lnSpc>
              <a:spcBef>
                <a:spcPts val="0"/>
              </a:spcBef>
              <a:buNone/>
            </a:pPr>
            <a:r>
              <a:rPr lang="en-US" sz="2800" dirty="0"/>
              <a:t>	</a:t>
            </a:r>
            <a:r>
              <a:rPr lang="en-US" sz="2800"/>
              <a:t>        }   </a:t>
            </a:r>
            <a:endParaRPr lang="en-US" sz="2800" dirty="0"/>
          </a:p>
          <a:p>
            <a:pPr marL="0" indent="0">
              <a:lnSpc>
                <a:spcPct val="100000"/>
              </a:lnSpc>
              <a:spcBef>
                <a:spcPts val="0"/>
              </a:spcBef>
              <a:buNone/>
            </a:pPr>
            <a:r>
              <a:rPr lang="en-US" sz="2800"/>
              <a:t>	     fo.close</a:t>
            </a:r>
            <a:r>
              <a:rPr lang="en-US" sz="2800" dirty="0"/>
              <a:t>();    		</a:t>
            </a:r>
          </a:p>
          <a:p>
            <a:pPr marL="0" indent="0">
              <a:lnSpc>
                <a:spcPct val="100000"/>
              </a:lnSpc>
              <a:spcBef>
                <a:spcPts val="0"/>
              </a:spcBef>
              <a:buNone/>
            </a:pPr>
            <a:r>
              <a:rPr lang="en-US" sz="2800"/>
              <a:t>	}</a:t>
            </a:r>
            <a:endParaRPr lang="en-US" sz="2800" dirty="0"/>
          </a:p>
          <a:p>
            <a:pPr marL="0" indent="0">
              <a:lnSpc>
                <a:spcPct val="100000"/>
              </a:lnSpc>
              <a:spcBef>
                <a:spcPts val="0"/>
              </a:spcBef>
              <a:buNone/>
            </a:pPr>
            <a:r>
              <a:rPr lang="en-US" sz="2800"/>
              <a:t>}</a:t>
            </a: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spcBef>
                <a:spcPts val="0"/>
              </a:spcBef>
              <a:buNone/>
            </a:pPr>
            <a:endParaRPr lang="en-US" sz="2800" dirty="0">
              <a:solidFill>
                <a:srgbClr val="FF0000"/>
              </a:solidFill>
            </a:endParaRPr>
          </a:p>
          <a:p>
            <a:pPr marL="0" indent="0">
              <a:lnSpc>
                <a:spcPct val="100000"/>
              </a:lnSpc>
              <a:buNone/>
            </a:pPr>
            <a:endParaRPr lang="en-US" sz="2800" dirty="0"/>
          </a:p>
          <a:p>
            <a:pPr marL="0" indent="0">
              <a:lnSpc>
                <a:spcPct val="100000"/>
              </a:lnSpc>
              <a:buNone/>
            </a:pPr>
            <a:endParaRPr lang="en-US" sz="2800" dirty="0"/>
          </a:p>
        </p:txBody>
      </p:sp>
      <p:sp>
        <p:nvSpPr>
          <p:cNvPr id="4" name="Slide Number Placeholder 3"/>
          <p:cNvSpPr>
            <a:spLocks noGrp="1"/>
          </p:cNvSpPr>
          <p:nvPr>
            <p:ph type="sldNum" sz="quarter" idx="12"/>
          </p:nvPr>
        </p:nvSpPr>
        <p:spPr/>
        <p:txBody>
          <a:bodyPr/>
          <a:lstStyle/>
          <a:p>
            <a:fld id="{06F855F6-99C9-4B18-88EC-1D73743D07FD}" type="slidenum">
              <a:rPr lang="en-US" smtClean="0"/>
              <a:t>117</a:t>
            </a:fld>
            <a:endParaRPr lang="en-US"/>
          </a:p>
        </p:txBody>
      </p:sp>
    </p:spTree>
    <p:extLst>
      <p:ext uri="{BB962C8B-B14F-4D97-AF65-F5344CB8AC3E}">
        <p14:creationId xmlns:p14="http://schemas.microsoft.com/office/powerpoint/2010/main" val="15089663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88"/>
            <a:ext cx="10515600" cy="1325563"/>
          </a:xfrm>
        </p:spPr>
        <p:txBody>
          <a:bodyPr/>
          <a:lstStyle/>
          <a:p>
            <a:r>
              <a:rPr lang="en-US" dirty="0" err="1"/>
              <a:t>Đọc</a:t>
            </a:r>
            <a:r>
              <a:rPr lang="en-US" dirty="0"/>
              <a:t> ghi file </a:t>
            </a:r>
            <a:r>
              <a:rPr lang="en-US" dirty="0" err="1"/>
              <a:t>kiểu</a:t>
            </a:r>
            <a:r>
              <a:rPr lang="en-US" dirty="0"/>
              <a:t> nhị phân</a:t>
            </a:r>
          </a:p>
        </p:txBody>
      </p:sp>
      <p:sp>
        <p:nvSpPr>
          <p:cNvPr id="3" name="Content Placeholder 2"/>
          <p:cNvSpPr>
            <a:spLocks noGrp="1"/>
          </p:cNvSpPr>
          <p:nvPr>
            <p:ph idx="1"/>
          </p:nvPr>
        </p:nvSpPr>
        <p:spPr>
          <a:xfrm>
            <a:off x="838200" y="1454046"/>
            <a:ext cx="10515600" cy="5267429"/>
          </a:xfrm>
        </p:spPr>
        <p:txBody>
          <a:bodyPr>
            <a:normAutofit/>
          </a:bodyPr>
          <a:lstStyle/>
          <a:p>
            <a:pPr marL="0" indent="0">
              <a:lnSpc>
                <a:spcPct val="120000"/>
              </a:lnSpc>
              <a:spcBef>
                <a:spcPts val="0"/>
              </a:spcBef>
              <a:buNone/>
            </a:pPr>
            <a:endParaRPr lang="en-US" sz="3900" dirty="0">
              <a:solidFill>
                <a:srgbClr val="FF0000"/>
              </a:solidFill>
            </a:endParaRPr>
          </a:p>
          <a:p>
            <a:pPr marL="0" indent="0">
              <a:lnSpc>
                <a:spcPct val="120000"/>
              </a:lnSpc>
              <a:spcBef>
                <a:spcPts val="0"/>
              </a:spcBef>
              <a:buNone/>
            </a:pPr>
            <a:endParaRPr lang="en-US" sz="3900" dirty="0">
              <a:solidFill>
                <a:srgbClr val="FF0000"/>
              </a:solidFill>
            </a:endParaRPr>
          </a:p>
          <a:p>
            <a:pPr marL="0" indent="0">
              <a:lnSpc>
                <a:spcPct val="120000"/>
              </a:lnSpc>
              <a:spcBef>
                <a:spcPts val="0"/>
              </a:spcBef>
              <a:buNone/>
            </a:pPr>
            <a:endParaRPr lang="en-US" sz="39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118</a:t>
            </a:fld>
            <a:endParaRPr lang="en-US"/>
          </a:p>
        </p:txBody>
      </p:sp>
      <p:sp>
        <p:nvSpPr>
          <p:cNvPr id="8" name="Rectangle 7"/>
          <p:cNvSpPr/>
          <p:nvPr/>
        </p:nvSpPr>
        <p:spPr>
          <a:xfrm>
            <a:off x="693384" y="1960827"/>
            <a:ext cx="10805231" cy="2862322"/>
          </a:xfrm>
          <a:prstGeom prst="rect">
            <a:avLst/>
          </a:prstGeom>
        </p:spPr>
        <p:txBody>
          <a:bodyPr wrap="square">
            <a:spAutoFit/>
          </a:bodyPr>
          <a:lstStyle/>
          <a:p>
            <a:r>
              <a:rPr lang="vi-VN" sz="3600" dirty="0"/>
              <a:t>ifstream fi("ten file", </a:t>
            </a:r>
            <a:r>
              <a:rPr lang="vi-VN" sz="3600" dirty="0">
                <a:solidFill>
                  <a:srgbClr val="FF0000"/>
                </a:solidFill>
              </a:rPr>
              <a:t>ios::in|ios::binary</a:t>
            </a:r>
            <a:r>
              <a:rPr lang="vi-VN" sz="3600" dirty="0"/>
              <a:t>);</a:t>
            </a:r>
          </a:p>
          <a:p>
            <a:r>
              <a:rPr lang="vi-VN" sz="3600" dirty="0"/>
              <a:t>ofstream fo("ten file", </a:t>
            </a:r>
            <a:r>
              <a:rPr lang="vi-VN" sz="3600" dirty="0">
                <a:solidFill>
                  <a:srgbClr val="FF0000"/>
                </a:solidFill>
              </a:rPr>
              <a:t>ios::out|ios::binary</a:t>
            </a:r>
            <a:r>
              <a:rPr lang="vi-VN" sz="3600" dirty="0"/>
              <a:t>);</a:t>
            </a:r>
          </a:p>
          <a:p>
            <a:r>
              <a:rPr lang="vi-VN" sz="3600" dirty="0"/>
              <a:t>long bg=fi.tellg(); </a:t>
            </a:r>
            <a:r>
              <a:rPr lang="vi-VN" sz="2800" dirty="0">
                <a:solidFill>
                  <a:srgbClr val="04D6EC"/>
                </a:solidFill>
              </a:rPr>
              <a:t>// cho biết vị trí hiện tại (đầu đọc) trong file</a:t>
            </a:r>
          </a:p>
          <a:p>
            <a:r>
              <a:rPr lang="vi-VN" sz="3600" dirty="0"/>
              <a:t>fi.seekg(0,ios::end</a:t>
            </a:r>
            <a:r>
              <a:rPr lang="vi-VN" sz="3600"/>
              <a:t>); </a:t>
            </a:r>
            <a:r>
              <a:rPr lang="vi-VN" sz="2800">
                <a:solidFill>
                  <a:srgbClr val="04D6EC"/>
                </a:solidFill>
              </a:rPr>
              <a:t>// di chuyển đầu đọc về cuối</a:t>
            </a:r>
            <a:endParaRPr lang="vi-VN" sz="2800" dirty="0">
              <a:solidFill>
                <a:srgbClr val="04D6EC"/>
              </a:solidFill>
            </a:endParaRPr>
          </a:p>
          <a:p>
            <a:r>
              <a:rPr lang="vi-VN" sz="3600" dirty="0"/>
              <a:t>fi.seekg(0,ios::beg); </a:t>
            </a:r>
            <a:r>
              <a:rPr lang="vi-VN" sz="2800" dirty="0">
                <a:solidFill>
                  <a:srgbClr val="04D6EC"/>
                </a:solidFill>
              </a:rPr>
              <a:t>// di chuyển đầu đọc </a:t>
            </a:r>
            <a:r>
              <a:rPr lang="vi-VN" sz="2800">
                <a:solidFill>
                  <a:srgbClr val="04D6EC"/>
                </a:solidFill>
              </a:rPr>
              <a:t>về đầu</a:t>
            </a:r>
            <a:endParaRPr lang="vi-VN" sz="2800" dirty="0">
              <a:solidFill>
                <a:srgbClr val="04D6EC"/>
              </a:solidFill>
            </a:endParaRPr>
          </a:p>
        </p:txBody>
      </p:sp>
      <p:pic>
        <p:nvPicPr>
          <p:cNvPr id="14340" name="Picture 4" descr="Binary File Icon Trendy Design Style Binary File Icon Isolated — Stock  Vector © mahirlimatin.gmail.com #23351031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11" t="6009" r="7622" b="11801"/>
          <a:stretch/>
        </p:blipFill>
        <p:spPr bwMode="auto">
          <a:xfrm>
            <a:off x="9195653" y="171198"/>
            <a:ext cx="2447778" cy="29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908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88"/>
            <a:ext cx="10515600" cy="1325563"/>
          </a:xfrm>
        </p:spPr>
        <p:txBody>
          <a:bodyPr/>
          <a:lstStyle/>
          <a:p>
            <a:r>
              <a:rPr lang="en-US" dirty="0" err="1"/>
              <a:t>Đọc</a:t>
            </a:r>
            <a:r>
              <a:rPr lang="en-US" dirty="0"/>
              <a:t> ghi file </a:t>
            </a:r>
            <a:r>
              <a:rPr lang="en-US" err="1"/>
              <a:t>kiểu</a:t>
            </a:r>
            <a:r>
              <a:rPr lang="en-US"/>
              <a:t> nhị </a:t>
            </a:r>
            <a:r>
              <a:rPr lang="en-US" dirty="0"/>
              <a:t>phân</a:t>
            </a:r>
          </a:p>
        </p:txBody>
      </p:sp>
      <p:sp>
        <p:nvSpPr>
          <p:cNvPr id="3" name="Content Placeholder 2"/>
          <p:cNvSpPr>
            <a:spLocks noGrp="1"/>
          </p:cNvSpPr>
          <p:nvPr>
            <p:ph idx="1"/>
          </p:nvPr>
        </p:nvSpPr>
        <p:spPr>
          <a:xfrm>
            <a:off x="838200" y="1454046"/>
            <a:ext cx="10515600" cy="5267429"/>
          </a:xfrm>
        </p:spPr>
        <p:txBody>
          <a:bodyPr>
            <a:normAutofit/>
          </a:bodyPr>
          <a:lstStyle/>
          <a:p>
            <a:pPr marL="0" indent="0">
              <a:lnSpc>
                <a:spcPct val="120000"/>
              </a:lnSpc>
              <a:spcBef>
                <a:spcPts val="0"/>
              </a:spcBef>
              <a:buNone/>
            </a:pPr>
            <a:endParaRPr lang="en-US" sz="3900" dirty="0">
              <a:solidFill>
                <a:srgbClr val="FF0000"/>
              </a:solidFill>
            </a:endParaRPr>
          </a:p>
          <a:p>
            <a:pPr marL="0" indent="0">
              <a:lnSpc>
                <a:spcPct val="120000"/>
              </a:lnSpc>
              <a:spcBef>
                <a:spcPts val="0"/>
              </a:spcBef>
              <a:buNone/>
            </a:pPr>
            <a:endParaRPr lang="en-US" sz="3900" dirty="0">
              <a:solidFill>
                <a:srgbClr val="FF0000"/>
              </a:solidFill>
            </a:endParaRPr>
          </a:p>
          <a:p>
            <a:pPr marL="0" indent="0">
              <a:lnSpc>
                <a:spcPct val="120000"/>
              </a:lnSpc>
              <a:spcBef>
                <a:spcPts val="0"/>
              </a:spcBef>
              <a:buNone/>
            </a:pPr>
            <a:endParaRPr lang="en-US" sz="39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119</a:t>
            </a:fld>
            <a:endParaRPr lang="en-US"/>
          </a:p>
        </p:txBody>
      </p:sp>
      <p:sp>
        <p:nvSpPr>
          <p:cNvPr id="8" name="Rectangle 7"/>
          <p:cNvSpPr/>
          <p:nvPr/>
        </p:nvSpPr>
        <p:spPr>
          <a:xfrm>
            <a:off x="838200" y="1431329"/>
            <a:ext cx="9929884" cy="2308324"/>
          </a:xfrm>
          <a:prstGeom prst="rect">
            <a:avLst/>
          </a:prstGeom>
        </p:spPr>
        <p:txBody>
          <a:bodyPr wrap="square">
            <a:spAutoFit/>
          </a:bodyPr>
          <a:lstStyle/>
          <a:p>
            <a:r>
              <a:rPr lang="vi-VN" sz="3600"/>
              <a:t>fi.seekg(0,ios_base</a:t>
            </a:r>
            <a:r>
              <a:rPr lang="vi-VN" sz="3600" dirty="0"/>
              <a:t>::beg);</a:t>
            </a:r>
          </a:p>
          <a:p>
            <a:r>
              <a:rPr lang="vi-VN" sz="3600" dirty="0"/>
              <a:t>fi.read(c,1); </a:t>
            </a:r>
          </a:p>
          <a:p>
            <a:r>
              <a:rPr lang="vi-VN" sz="3600" dirty="0"/>
              <a:t>fo.write(c,1); </a:t>
            </a:r>
          </a:p>
          <a:p>
            <a:r>
              <a:rPr lang="vi-VN" sz="3600"/>
              <a:t>fo.close</a:t>
            </a:r>
            <a:r>
              <a:rPr lang="en-US" sz="3600"/>
              <a:t>()</a:t>
            </a:r>
            <a:endParaRPr lang="vi-VN" sz="3600" dirty="0"/>
          </a:p>
        </p:txBody>
      </p:sp>
      <p:sp>
        <p:nvSpPr>
          <p:cNvPr id="5" name="Rectangle 4"/>
          <p:cNvSpPr/>
          <p:nvPr/>
        </p:nvSpPr>
        <p:spPr>
          <a:xfrm>
            <a:off x="676290" y="4284756"/>
            <a:ext cx="10253704" cy="707886"/>
          </a:xfrm>
          <a:prstGeom prst="rect">
            <a:avLst/>
          </a:prstGeom>
        </p:spPr>
        <p:txBody>
          <a:bodyPr wrap="none">
            <a:spAutoFit/>
          </a:bodyPr>
          <a:lstStyle/>
          <a:p>
            <a:r>
              <a:rPr lang="vi-VN" sz="4000" dirty="0">
                <a:hlinkClick r:id="rId2"/>
              </a:rPr>
              <a:t>http://www.cplusplus.com/reference/fstream/</a:t>
            </a:r>
            <a:endParaRPr lang="vi-VN" sz="4000" dirty="0"/>
          </a:p>
        </p:txBody>
      </p:sp>
      <p:pic>
        <p:nvPicPr>
          <p:cNvPr id="7" name="Picture 6"/>
          <p:cNvPicPr>
            <a:picLocks noChangeAspect="1"/>
          </p:cNvPicPr>
          <p:nvPr/>
        </p:nvPicPr>
        <p:blipFill>
          <a:blip r:embed="rId3"/>
          <a:stretch>
            <a:fillRect/>
          </a:stretch>
        </p:blipFill>
        <p:spPr>
          <a:xfrm>
            <a:off x="9541633" y="1243375"/>
            <a:ext cx="2105025" cy="2171700"/>
          </a:xfrm>
          <a:prstGeom prst="rect">
            <a:avLst/>
          </a:prstGeom>
        </p:spPr>
      </p:pic>
    </p:spTree>
    <p:extLst>
      <p:ext uri="{BB962C8B-B14F-4D97-AF65-F5344CB8AC3E}">
        <p14:creationId xmlns:p14="http://schemas.microsoft.com/office/powerpoint/2010/main" val="751055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Ngôn ngữ lập trình C và C++</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12</a:t>
            </a:fld>
            <a:endParaRPr lang="en-US"/>
          </a:p>
        </p:txBody>
      </p:sp>
      <p:sp>
        <p:nvSpPr>
          <p:cNvPr id="5" name="Content Placeholder 4"/>
          <p:cNvSpPr>
            <a:spLocks noGrp="1"/>
          </p:cNvSpPr>
          <p:nvPr>
            <p:ph idx="1"/>
          </p:nvPr>
        </p:nvSpPr>
        <p:spPr>
          <a:xfrm>
            <a:off x="838199" y="1243013"/>
            <a:ext cx="10425449" cy="5434012"/>
          </a:xfrm>
        </p:spPr>
        <p:txBody>
          <a:bodyPr/>
          <a:lstStyle/>
          <a:p>
            <a:r>
              <a:rPr lang="en-US" b="1"/>
              <a:t>Nokia Bell Labs</a:t>
            </a:r>
            <a:r>
              <a:rPr lang="en-US"/>
              <a:t> (1996–2007),</a:t>
            </a:r>
            <a:endParaRPr lang="en-US" baseline="30000"/>
          </a:p>
          <a:p>
            <a:r>
              <a:rPr lang="en-US" b="1"/>
              <a:t>AT&amp;T Bell Laboratories</a:t>
            </a:r>
            <a:r>
              <a:rPr lang="en-US"/>
              <a:t> (1984–1996)</a:t>
            </a:r>
            <a:endParaRPr lang="en-US" baseline="30000"/>
          </a:p>
          <a:p>
            <a:r>
              <a:rPr lang="en-US" b="1"/>
              <a:t>Bell Telephone Laboratories</a:t>
            </a:r>
            <a:r>
              <a:rPr lang="en-US"/>
              <a:t> (1925–1984)</a:t>
            </a:r>
          </a:p>
        </p:txBody>
      </p:sp>
      <p:pic>
        <p:nvPicPr>
          <p:cNvPr id="1026" name="Picture 2" descr="https://static.telecomreview.com/images/stories/2020/03/Nokia_Bell_Labs_achieves_world_record_in_fiber_optics-arti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752" y="3019106"/>
            <a:ext cx="6780803" cy="339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443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88"/>
            <a:ext cx="10515600" cy="1325563"/>
          </a:xfrm>
        </p:spPr>
        <p:txBody>
          <a:bodyPr/>
          <a:lstStyle/>
          <a:p>
            <a:r>
              <a:rPr lang="en-US"/>
              <a:t>Sao chép file</a:t>
            </a:r>
            <a:endParaRPr lang="en-US" dirty="0"/>
          </a:p>
        </p:txBody>
      </p:sp>
      <p:sp>
        <p:nvSpPr>
          <p:cNvPr id="3" name="Content Placeholder 2"/>
          <p:cNvSpPr>
            <a:spLocks noGrp="1"/>
          </p:cNvSpPr>
          <p:nvPr>
            <p:ph idx="1"/>
          </p:nvPr>
        </p:nvSpPr>
        <p:spPr>
          <a:xfrm>
            <a:off x="838200" y="1409597"/>
            <a:ext cx="10515600" cy="4902304"/>
          </a:xfrm>
        </p:spPr>
        <p:txBody>
          <a:bodyPr>
            <a:normAutofit/>
          </a:bodyPr>
          <a:lstStyle/>
          <a:p>
            <a:pPr>
              <a:lnSpc>
                <a:spcPct val="120000"/>
              </a:lnSpc>
              <a:spcBef>
                <a:spcPts val="0"/>
              </a:spcBef>
            </a:pPr>
            <a:r>
              <a:rPr lang="en-US" sz="3600"/>
              <a:t>Cho file A. Hãy tạo một bản sao của file A.</a:t>
            </a:r>
            <a:endParaRPr lang="vi-VN" sz="3600"/>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lnSpc>
                <a:spcPct val="120000"/>
              </a:lnSpc>
              <a:spcBef>
                <a:spcPts val="0"/>
              </a:spcBef>
              <a:buNone/>
            </a:pPr>
            <a:endParaRPr lang="en-US" sz="3600" dirty="0">
              <a:solidFill>
                <a:srgbClr val="FF0000"/>
              </a:solidFill>
            </a:endParaRPr>
          </a:p>
          <a:p>
            <a:pPr marL="0" indent="0">
              <a:buNone/>
            </a:pPr>
            <a:endParaRPr lang="en-US" sz="3600" dirty="0"/>
          </a:p>
          <a:p>
            <a:pPr marL="0" indent="0">
              <a:buNone/>
            </a:pPr>
            <a:endParaRPr lang="en-US" sz="3600" dirty="0"/>
          </a:p>
        </p:txBody>
      </p:sp>
      <p:sp>
        <p:nvSpPr>
          <p:cNvPr id="4" name="Slide Number Placeholder 3"/>
          <p:cNvSpPr>
            <a:spLocks noGrp="1"/>
          </p:cNvSpPr>
          <p:nvPr>
            <p:ph type="sldNum" sz="quarter" idx="12"/>
          </p:nvPr>
        </p:nvSpPr>
        <p:spPr/>
        <p:txBody>
          <a:bodyPr/>
          <a:lstStyle/>
          <a:p>
            <a:fld id="{06F855F6-99C9-4B18-88EC-1D73743D07FD}" type="slidenum">
              <a:rPr lang="en-US" smtClean="0"/>
              <a:t>120</a:t>
            </a:fld>
            <a:endParaRPr lang="en-US"/>
          </a:p>
        </p:txBody>
      </p:sp>
      <p:pic>
        <p:nvPicPr>
          <p:cNvPr id="11266" name="Picture 2" descr="Copy file in Java - Huong Dan Java"/>
          <p:cNvPicPr>
            <a:picLocks noChangeAspect="1" noChangeArrowheads="1"/>
          </p:cNvPicPr>
          <p:nvPr/>
        </p:nvPicPr>
        <p:blipFill rotWithShape="1">
          <a:blip r:embed="rId2">
            <a:extLst>
              <a:ext uri="{28A0092B-C50C-407E-A947-70E740481C1C}">
                <a14:useLocalDpi xmlns:a14="http://schemas.microsoft.com/office/drawing/2010/main" val="0"/>
              </a:ext>
            </a:extLst>
          </a:blip>
          <a:srcRect l="22500" r="22968" b="5082"/>
          <a:stretch/>
        </p:blipFill>
        <p:spPr bwMode="auto">
          <a:xfrm>
            <a:off x="1026942" y="2432558"/>
            <a:ext cx="4338814" cy="314864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runge rubber stamp with text File ... | Stock vector | Colourbox"/>
          <p:cNvPicPr>
            <a:picLocks noChangeAspect="1" noChangeArrowheads="1"/>
          </p:cNvPicPr>
          <p:nvPr/>
        </p:nvPicPr>
        <p:blipFill rotWithShape="1">
          <a:blip r:embed="rId3">
            <a:extLst>
              <a:ext uri="{28A0092B-C50C-407E-A947-70E740481C1C}">
                <a14:useLocalDpi xmlns:a14="http://schemas.microsoft.com/office/drawing/2010/main" val="0"/>
              </a:ext>
            </a:extLst>
          </a:blip>
          <a:srcRect t="21969" b="27446"/>
          <a:stretch/>
        </p:blipFill>
        <p:spPr bwMode="auto">
          <a:xfrm>
            <a:off x="5828293" y="2432558"/>
            <a:ext cx="3582994" cy="181244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urvey Questions: 70 Good Survey Question Examples &amp; Types"/>
          <p:cNvPicPr>
            <a:picLocks noChangeAspect="1" noChangeArrowheads="1"/>
          </p:cNvPicPr>
          <p:nvPr/>
        </p:nvPicPr>
        <p:blipFill rotWithShape="1">
          <a:blip r:embed="rId4">
            <a:extLst>
              <a:ext uri="{28A0092B-C50C-407E-A947-70E740481C1C}">
                <a14:useLocalDpi xmlns:a14="http://schemas.microsoft.com/office/drawing/2010/main" val="0"/>
              </a:ext>
            </a:extLst>
          </a:blip>
          <a:srcRect l="17908" t="5414" r="14744" b="3024"/>
          <a:stretch/>
        </p:blipFill>
        <p:spPr bwMode="auto">
          <a:xfrm>
            <a:off x="9237786" y="184102"/>
            <a:ext cx="2776024" cy="21185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p:cNvSpPr txBox="1"/>
          <p:nvPr/>
        </p:nvSpPr>
        <p:spPr>
          <a:xfrm>
            <a:off x="5832756" y="4955286"/>
            <a:ext cx="5658955"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Giải pháp của các bạn???</a:t>
            </a:r>
          </a:p>
        </p:txBody>
      </p:sp>
    </p:spTree>
    <p:extLst>
      <p:ext uri="{BB962C8B-B14F-4D97-AF65-F5344CB8AC3E}">
        <p14:creationId xmlns:p14="http://schemas.microsoft.com/office/powerpoint/2010/main" val="1994119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88"/>
            <a:ext cx="10515600" cy="1325563"/>
          </a:xfrm>
        </p:spPr>
        <p:txBody>
          <a:bodyPr/>
          <a:lstStyle/>
          <a:p>
            <a:r>
              <a:rPr lang="en-US"/>
              <a:t>Sao chép file </a:t>
            </a:r>
            <a:endParaRPr lang="en-US" dirty="0"/>
          </a:p>
        </p:txBody>
      </p:sp>
      <p:sp>
        <p:nvSpPr>
          <p:cNvPr id="3" name="Content Placeholder 2"/>
          <p:cNvSpPr>
            <a:spLocks noGrp="1"/>
          </p:cNvSpPr>
          <p:nvPr>
            <p:ph idx="1"/>
          </p:nvPr>
        </p:nvSpPr>
        <p:spPr>
          <a:xfrm>
            <a:off x="838200" y="1454046"/>
            <a:ext cx="10515600" cy="5267429"/>
          </a:xfrm>
        </p:spPr>
        <p:txBody>
          <a:bodyPr>
            <a:normAutofit/>
          </a:bodyPr>
          <a:lstStyle/>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lnSpc>
                <a:spcPct val="120000"/>
              </a:lnSpc>
              <a:spcBef>
                <a:spcPts val="0"/>
              </a:spcBef>
              <a:buNone/>
            </a:pPr>
            <a:endParaRPr lang="en-US" sz="2400" dirty="0">
              <a:solidFill>
                <a:srgbClr val="FF0000"/>
              </a:solidFill>
            </a:endParaRPr>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121</a:t>
            </a:fld>
            <a:endParaRPr lang="en-US"/>
          </a:p>
        </p:txBody>
      </p:sp>
      <p:sp>
        <p:nvSpPr>
          <p:cNvPr id="8" name="Rectangle 7"/>
          <p:cNvSpPr/>
          <p:nvPr/>
        </p:nvSpPr>
        <p:spPr>
          <a:xfrm>
            <a:off x="688073" y="1225689"/>
            <a:ext cx="10777095" cy="5632311"/>
          </a:xfrm>
          <a:prstGeom prst="rect">
            <a:avLst/>
          </a:prstGeom>
        </p:spPr>
        <p:txBody>
          <a:bodyPr wrap="square">
            <a:spAutoFit/>
          </a:bodyPr>
          <a:lstStyle/>
          <a:p>
            <a:r>
              <a:rPr lang="vi-VN" sz="2400" dirty="0"/>
              <a:t>int main()  {</a:t>
            </a:r>
          </a:p>
          <a:p>
            <a:r>
              <a:rPr lang="vi-VN" sz="2400" dirty="0"/>
              <a:t>                char *c;</a:t>
            </a:r>
          </a:p>
          <a:p>
            <a:r>
              <a:rPr lang="vi-VN" sz="2400" dirty="0"/>
              <a:t>                streampos k=1;</a:t>
            </a:r>
          </a:p>
          <a:p>
            <a:r>
              <a:rPr lang="vi-VN" sz="2400" dirty="0"/>
              <a:t>                ifstream fi("d:\\a.jpg", ios::in|ios::binary);</a:t>
            </a:r>
          </a:p>
          <a:p>
            <a:r>
              <a:rPr lang="vi-VN" sz="2400" dirty="0"/>
              <a:t>                ofstream fo("d:\\b.jpg", ios::out|ios::binary);</a:t>
            </a:r>
          </a:p>
          <a:p>
            <a:r>
              <a:rPr lang="vi-VN" sz="2400" dirty="0"/>
              <a:t>                if(fi==NULL||fo==NULL) cout&lt;&lt;"\n Loi doc ghi file!";</a:t>
            </a:r>
          </a:p>
          <a:p>
            <a:r>
              <a:rPr lang="vi-VN" sz="2400" dirty="0"/>
              <a:t>                else {				</a:t>
            </a:r>
          </a:p>
          <a:p>
            <a:r>
              <a:rPr lang="vi-VN" sz="2400" dirty="0"/>
              <a:t>                long bg=fi.tellg(); c= new char[1];  fi.seekg(0,ios::end);</a:t>
            </a:r>
          </a:p>
          <a:p>
            <a:r>
              <a:rPr lang="vi-VN" sz="2400" dirty="0"/>
              <a:t>                long end=fi.tellg();   long </a:t>
            </a:r>
            <a:r>
              <a:rPr lang="vi-VN" sz="2400"/>
              <a:t>size=end-bg;</a:t>
            </a:r>
            <a:r>
              <a:rPr lang="en-US" sz="2400"/>
              <a:t>  </a:t>
            </a:r>
            <a:r>
              <a:rPr lang="vi-VN" sz="2400"/>
              <a:t>             </a:t>
            </a:r>
            <a:r>
              <a:rPr lang="vi-VN" sz="2400" dirty="0"/>
              <a:t>int i=1; </a:t>
            </a:r>
          </a:p>
          <a:p>
            <a:r>
              <a:rPr lang="vi-VN" sz="2400" dirty="0"/>
              <a:t>                fi.seekg(0,ios_base::beg);</a:t>
            </a:r>
          </a:p>
          <a:p>
            <a:r>
              <a:rPr lang="vi-VN" sz="2400" dirty="0"/>
              <a:t>                while(i&lt;size) {   fi.read(c,1); fo.write(c,1); i++;              }</a:t>
            </a:r>
          </a:p>
          <a:p>
            <a:r>
              <a:rPr lang="vi-VN" sz="2400" dirty="0"/>
              <a:t>                fo.close();                  fi.close();</a:t>
            </a:r>
          </a:p>
          <a:p>
            <a:r>
              <a:rPr lang="vi-VN" sz="2400" dirty="0"/>
              <a:t>                cout&lt;&lt;"\n Da chep xong!";</a:t>
            </a:r>
          </a:p>
          <a:p>
            <a:r>
              <a:rPr lang="vi-VN" sz="2400" dirty="0"/>
              <a:t>            }</a:t>
            </a:r>
          </a:p>
          <a:p>
            <a:r>
              <a:rPr lang="vi-VN" sz="2400" dirty="0"/>
              <a:t>}</a:t>
            </a:r>
          </a:p>
        </p:txBody>
      </p:sp>
      <p:pic>
        <p:nvPicPr>
          <p:cNvPr id="5" name="Picture 4"/>
          <p:cNvPicPr>
            <a:picLocks noChangeAspect="1"/>
          </p:cNvPicPr>
          <p:nvPr/>
        </p:nvPicPr>
        <p:blipFill rotWithShape="1">
          <a:blip r:embed="rId3"/>
          <a:srcRect l="6292" t="12063" r="25660" b="8603"/>
          <a:stretch/>
        </p:blipFill>
        <p:spPr>
          <a:xfrm>
            <a:off x="838200" y="873634"/>
            <a:ext cx="8814816" cy="5803391"/>
          </a:xfrm>
          <a:prstGeom prst="rect">
            <a:avLst/>
          </a:prstGeom>
        </p:spPr>
      </p:pic>
    </p:spTree>
    <p:extLst>
      <p:ext uri="{BB962C8B-B14F-4D97-AF65-F5344CB8AC3E}">
        <p14:creationId xmlns:p14="http://schemas.microsoft.com/office/powerpoint/2010/main" val="40302182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356"/>
            <a:ext cx="10515600" cy="1325563"/>
          </a:xfrm>
        </p:spPr>
        <p:txBody>
          <a:bodyPr/>
          <a:lstStyle/>
          <a:p>
            <a:r>
              <a:rPr lang="en-US" err="1"/>
              <a:t>Bài</a:t>
            </a:r>
            <a:r>
              <a:rPr lang="en-US"/>
              <a:t> tập </a:t>
            </a:r>
            <a:r>
              <a:rPr lang="en-US">
                <a:solidFill>
                  <a:srgbClr val="FF0000"/>
                </a:solidFill>
              </a:rPr>
              <a:t>về nhà</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122</a:t>
            </a:fld>
            <a:endParaRPr lang="en-US"/>
          </a:p>
        </p:txBody>
      </p:sp>
      <p:sp>
        <p:nvSpPr>
          <p:cNvPr id="3" name="Content Placeholder 2"/>
          <p:cNvSpPr>
            <a:spLocks noGrp="1"/>
          </p:cNvSpPr>
          <p:nvPr>
            <p:ph idx="1"/>
          </p:nvPr>
        </p:nvSpPr>
        <p:spPr>
          <a:xfrm>
            <a:off x="838200" y="1353919"/>
            <a:ext cx="7602415" cy="3118334"/>
          </a:xfrm>
          <a:ln>
            <a:solidFill>
              <a:schemeClr val="tx1"/>
            </a:solidFill>
          </a:ln>
        </p:spPr>
        <p:txBody>
          <a:bodyPr>
            <a:normAutofit fontScale="92500" lnSpcReduction="10000"/>
          </a:bodyPr>
          <a:lstStyle/>
          <a:p>
            <a:pPr marL="0" indent="0" algn="just">
              <a:lnSpc>
                <a:spcPct val="120000"/>
              </a:lnSpc>
              <a:spcBef>
                <a:spcPts val="0"/>
              </a:spcBef>
              <a:buNone/>
            </a:pPr>
            <a:r>
              <a:rPr lang="en-US" dirty="0">
                <a:solidFill>
                  <a:srgbClr val="C00000"/>
                </a:solidFill>
              </a:rPr>
              <a:t>Cho file f (“</a:t>
            </a:r>
            <a:r>
              <a:rPr lang="en-US" b="1" dirty="0"/>
              <a:t>dulieu.txt</a:t>
            </a:r>
            <a:r>
              <a:rPr lang="en-US" dirty="0">
                <a:solidFill>
                  <a:srgbClr val="C00000"/>
                </a:solidFill>
              </a:rPr>
              <a:t>”) </a:t>
            </a:r>
            <a:r>
              <a:rPr lang="en-US" dirty="0" err="1">
                <a:solidFill>
                  <a:srgbClr val="C00000"/>
                </a:solidFill>
              </a:rPr>
              <a:t>chứa</a:t>
            </a:r>
            <a:r>
              <a:rPr lang="en-US" dirty="0">
                <a:solidFill>
                  <a:srgbClr val="C00000"/>
                </a:solidFill>
              </a:rPr>
              <a:t> </a:t>
            </a:r>
            <a:r>
              <a:rPr lang="en-US" dirty="0" err="1">
                <a:solidFill>
                  <a:srgbClr val="C00000"/>
                </a:solidFill>
              </a:rPr>
              <a:t>một</a:t>
            </a:r>
            <a:r>
              <a:rPr lang="en-US" dirty="0">
                <a:solidFill>
                  <a:srgbClr val="C00000"/>
                </a:solidFill>
              </a:rPr>
              <a:t> số </a:t>
            </a:r>
            <a:r>
              <a:rPr lang="en-US" dirty="0" err="1">
                <a:solidFill>
                  <a:srgbClr val="C00000"/>
                </a:solidFill>
              </a:rPr>
              <a:t>dòng</a:t>
            </a:r>
            <a:r>
              <a:rPr lang="en-US" dirty="0">
                <a:solidFill>
                  <a:srgbClr val="C00000"/>
                </a:solidFill>
              </a:rPr>
              <a:t>, </a:t>
            </a:r>
            <a:r>
              <a:rPr lang="en-US" dirty="0" err="1">
                <a:solidFill>
                  <a:srgbClr val="C00000"/>
                </a:solidFill>
              </a:rPr>
              <a:t>mỗi</a:t>
            </a:r>
            <a:r>
              <a:rPr lang="en-US" dirty="0">
                <a:solidFill>
                  <a:srgbClr val="C00000"/>
                </a:solidFill>
              </a:rPr>
              <a:t> </a:t>
            </a:r>
            <a:r>
              <a:rPr lang="en-US" dirty="0" err="1">
                <a:solidFill>
                  <a:srgbClr val="C00000"/>
                </a:solidFill>
              </a:rPr>
              <a:t>dòng</a:t>
            </a:r>
            <a:r>
              <a:rPr lang="en-US" dirty="0">
                <a:solidFill>
                  <a:srgbClr val="C00000"/>
                </a:solidFill>
              </a:rPr>
              <a:t> </a:t>
            </a:r>
            <a:r>
              <a:rPr lang="en-US" dirty="0" err="1">
                <a:solidFill>
                  <a:srgbClr val="C00000"/>
                </a:solidFill>
              </a:rPr>
              <a:t>gồm</a:t>
            </a:r>
            <a:r>
              <a:rPr lang="en-US" dirty="0">
                <a:solidFill>
                  <a:srgbClr val="C00000"/>
                </a:solidFill>
              </a:rPr>
              <a:t> 2 thông tin, là tên và </a:t>
            </a:r>
            <a:r>
              <a:rPr lang="en-US" dirty="0" err="1">
                <a:solidFill>
                  <a:srgbClr val="C00000"/>
                </a:solidFill>
              </a:rPr>
              <a:t>điểm</a:t>
            </a:r>
            <a:r>
              <a:rPr lang="en-US" dirty="0">
                <a:solidFill>
                  <a:srgbClr val="C00000"/>
                </a:solidFill>
              </a:rPr>
              <a:t> số </a:t>
            </a:r>
            <a:r>
              <a:rPr lang="en-US" dirty="0" err="1">
                <a:solidFill>
                  <a:srgbClr val="C00000"/>
                </a:solidFill>
              </a:rPr>
              <a:t>của</a:t>
            </a:r>
            <a:r>
              <a:rPr lang="en-US" dirty="0">
                <a:solidFill>
                  <a:srgbClr val="C00000"/>
                </a:solidFill>
              </a:rPr>
              <a:t> sinh viên.</a:t>
            </a:r>
          </a:p>
          <a:p>
            <a:pPr marL="0" indent="0" algn="just">
              <a:lnSpc>
                <a:spcPct val="120000"/>
              </a:lnSpc>
              <a:spcBef>
                <a:spcPts val="0"/>
              </a:spcBef>
              <a:buNone/>
            </a:pPr>
            <a:r>
              <a:rPr lang="en-US" dirty="0">
                <a:solidFill>
                  <a:srgbClr val="C00000"/>
                </a:solidFill>
              </a:rPr>
              <a:t>Yêu </a:t>
            </a:r>
            <a:r>
              <a:rPr lang="en-US" dirty="0" err="1">
                <a:solidFill>
                  <a:srgbClr val="C00000"/>
                </a:solidFill>
              </a:rPr>
              <a:t>cầu</a:t>
            </a:r>
            <a:r>
              <a:rPr lang="en-US" dirty="0">
                <a:solidFill>
                  <a:srgbClr val="C00000"/>
                </a:solidFill>
              </a:rPr>
              <a:t> </a:t>
            </a:r>
            <a:r>
              <a:rPr lang="en-US" dirty="0" err="1">
                <a:solidFill>
                  <a:srgbClr val="C00000"/>
                </a:solidFill>
              </a:rPr>
              <a:t>lọc</a:t>
            </a:r>
            <a:r>
              <a:rPr lang="en-US" dirty="0">
                <a:solidFill>
                  <a:srgbClr val="C00000"/>
                </a:solidFill>
              </a:rPr>
              <a:t> ra file “</a:t>
            </a:r>
            <a:r>
              <a:rPr lang="en-US" b="1" dirty="0"/>
              <a:t>khen.txt</a:t>
            </a:r>
            <a:r>
              <a:rPr lang="en-US" dirty="0">
                <a:solidFill>
                  <a:srgbClr val="C00000"/>
                </a:solidFill>
              </a:rPr>
              <a:t>” </a:t>
            </a:r>
            <a:r>
              <a:rPr lang="en-US" dirty="0" err="1">
                <a:solidFill>
                  <a:srgbClr val="C00000"/>
                </a:solidFill>
              </a:rPr>
              <a:t>chứa</a:t>
            </a:r>
            <a:r>
              <a:rPr lang="en-US" dirty="0">
                <a:solidFill>
                  <a:srgbClr val="C00000"/>
                </a:solidFill>
              </a:rPr>
              <a:t> </a:t>
            </a:r>
            <a:r>
              <a:rPr lang="en-US" dirty="0" err="1">
                <a:solidFill>
                  <a:srgbClr val="C00000"/>
                </a:solidFill>
              </a:rPr>
              <a:t>các</a:t>
            </a:r>
            <a:r>
              <a:rPr lang="en-US" dirty="0">
                <a:solidFill>
                  <a:srgbClr val="C00000"/>
                </a:solidFill>
              </a:rPr>
              <a:t> </a:t>
            </a:r>
            <a:r>
              <a:rPr lang="en-US" dirty="0" err="1">
                <a:solidFill>
                  <a:srgbClr val="C00000"/>
                </a:solidFill>
              </a:rPr>
              <a:t>dòng</a:t>
            </a:r>
            <a:r>
              <a:rPr lang="en-US" dirty="0">
                <a:solidFill>
                  <a:srgbClr val="C00000"/>
                </a:solidFill>
              </a:rPr>
              <a:t> như file f, nhưng không có sinh viên có </a:t>
            </a:r>
            <a:r>
              <a:rPr lang="en-US" dirty="0" err="1">
                <a:solidFill>
                  <a:srgbClr val="C00000"/>
                </a:solidFill>
              </a:rPr>
              <a:t>điểm</a:t>
            </a:r>
            <a:r>
              <a:rPr lang="en-US" dirty="0">
                <a:solidFill>
                  <a:srgbClr val="C00000"/>
                </a:solidFill>
              </a:rPr>
              <a:t>&lt;7 và danh </a:t>
            </a:r>
            <a:r>
              <a:rPr lang="en-US" dirty="0" err="1">
                <a:solidFill>
                  <a:srgbClr val="C00000"/>
                </a:solidFill>
              </a:rPr>
              <a:t>sách</a:t>
            </a:r>
            <a:r>
              <a:rPr lang="en-US" dirty="0">
                <a:solidFill>
                  <a:srgbClr val="C00000"/>
                </a:solidFill>
              </a:rPr>
              <a:t> </a:t>
            </a:r>
            <a:r>
              <a:rPr lang="en-US" dirty="0" err="1">
                <a:solidFill>
                  <a:srgbClr val="C00000"/>
                </a:solidFill>
              </a:rPr>
              <a:t>được</a:t>
            </a:r>
            <a:r>
              <a:rPr lang="en-US" dirty="0">
                <a:solidFill>
                  <a:srgbClr val="C00000"/>
                </a:solidFill>
              </a:rPr>
              <a:t> </a:t>
            </a:r>
            <a:r>
              <a:rPr lang="en-US" dirty="0" err="1">
                <a:solidFill>
                  <a:srgbClr val="C00000"/>
                </a:solidFill>
              </a:rPr>
              <a:t>sắp</a:t>
            </a:r>
            <a:r>
              <a:rPr lang="en-US" dirty="0">
                <a:solidFill>
                  <a:srgbClr val="C00000"/>
                </a:solidFill>
              </a:rPr>
              <a:t> </a:t>
            </a:r>
            <a:r>
              <a:rPr lang="en-US" dirty="0" err="1">
                <a:solidFill>
                  <a:srgbClr val="C00000"/>
                </a:solidFill>
              </a:rPr>
              <a:t>xếp</a:t>
            </a:r>
            <a:r>
              <a:rPr lang="en-US" dirty="0">
                <a:solidFill>
                  <a:srgbClr val="C00000"/>
                </a:solidFill>
              </a:rPr>
              <a:t> tăng </a:t>
            </a:r>
            <a:r>
              <a:rPr lang="en-US" dirty="0" err="1">
                <a:solidFill>
                  <a:srgbClr val="C00000"/>
                </a:solidFill>
              </a:rPr>
              <a:t>dần</a:t>
            </a:r>
            <a:r>
              <a:rPr lang="en-US" dirty="0">
                <a:solidFill>
                  <a:srgbClr val="C00000"/>
                </a:solidFill>
              </a:rPr>
              <a:t> theo tên.</a:t>
            </a:r>
            <a:endParaRPr lang="en-US" sz="6400" dirty="0">
              <a:solidFill>
                <a:srgbClr val="C00000"/>
              </a:solidFill>
            </a:endParaRPr>
          </a:p>
          <a:p>
            <a:pPr marL="0" indent="0">
              <a:lnSpc>
                <a:spcPct val="120000"/>
              </a:lnSpc>
              <a:spcBef>
                <a:spcPts val="0"/>
              </a:spcBef>
              <a:buNone/>
            </a:pPr>
            <a:endParaRPr lang="en-US" sz="6400" dirty="0">
              <a:solidFill>
                <a:srgbClr val="C00000"/>
              </a:solidFill>
            </a:endParaRPr>
          </a:p>
          <a:p>
            <a:pPr marL="0" indent="0">
              <a:lnSpc>
                <a:spcPct val="120000"/>
              </a:lnSpc>
              <a:spcBef>
                <a:spcPts val="0"/>
              </a:spcBef>
              <a:buNone/>
            </a:pPr>
            <a:endParaRPr lang="en-US" sz="6400" dirty="0">
              <a:solidFill>
                <a:srgbClr val="C00000"/>
              </a:solidFill>
            </a:endParaRPr>
          </a:p>
          <a:p>
            <a:pPr marL="0" indent="0">
              <a:lnSpc>
                <a:spcPct val="120000"/>
              </a:lnSpc>
              <a:spcBef>
                <a:spcPts val="0"/>
              </a:spcBef>
              <a:buNone/>
            </a:pPr>
            <a:endParaRPr lang="en-US" sz="6400" dirty="0">
              <a:solidFill>
                <a:srgbClr val="C00000"/>
              </a:solidFill>
            </a:endParaRPr>
          </a:p>
          <a:p>
            <a:pPr marL="0" indent="0">
              <a:buNone/>
            </a:pPr>
            <a:endParaRPr lang="en-US" dirty="0">
              <a:solidFill>
                <a:srgbClr val="C00000"/>
              </a:solidFill>
            </a:endParaRPr>
          </a:p>
          <a:p>
            <a:pPr marL="0" indent="0">
              <a:buNone/>
            </a:pPr>
            <a:endParaRPr lang="en-US" dirty="0">
              <a:solidFill>
                <a:srgbClr val="C00000"/>
              </a:solidFill>
            </a:endParaRPr>
          </a:p>
        </p:txBody>
      </p:sp>
      <p:pic>
        <p:nvPicPr>
          <p:cNvPr id="6" name="Picture 5"/>
          <p:cNvPicPr>
            <a:picLocks noChangeAspect="1"/>
          </p:cNvPicPr>
          <p:nvPr/>
        </p:nvPicPr>
        <p:blipFill>
          <a:blip r:embed="rId2"/>
          <a:stretch>
            <a:fillRect/>
          </a:stretch>
        </p:blipFill>
        <p:spPr>
          <a:xfrm>
            <a:off x="8610600" y="230188"/>
            <a:ext cx="3279990" cy="4762060"/>
          </a:xfrm>
          <a:prstGeom prst="rect">
            <a:avLst/>
          </a:prstGeom>
        </p:spPr>
      </p:pic>
      <p:sp>
        <p:nvSpPr>
          <p:cNvPr id="7" name="TextBox 6"/>
          <p:cNvSpPr txBox="1"/>
          <p:nvPr/>
        </p:nvSpPr>
        <p:spPr>
          <a:xfrm>
            <a:off x="838200" y="4992248"/>
            <a:ext cx="10073254" cy="1077218"/>
          </a:xfrm>
          <a:prstGeom prst="rect">
            <a:avLst/>
          </a:prstGeom>
          <a:noFill/>
        </p:spPr>
        <p:txBody>
          <a:bodyPr wrap="square" rtlCol="0">
            <a:spAutoFit/>
          </a:bodyPr>
          <a:lstStyle/>
          <a:p>
            <a:r>
              <a:rPr lang="en-US" sz="3200" b="1" dirty="0">
                <a:solidFill>
                  <a:schemeClr val="bg1"/>
                </a:solidFill>
              </a:rPr>
              <a:t>Tên file</a:t>
            </a:r>
            <a:r>
              <a:rPr lang="en-US" sz="3200" b="1">
                <a:solidFill>
                  <a:schemeClr val="bg1"/>
                </a:solidFill>
              </a:rPr>
              <a:t>: CMUCS311_KIS_TEST1_HOTENSINHVIEN.CPP  </a:t>
            </a:r>
            <a:endParaRPr lang="en-US" sz="3200" b="1" dirty="0">
              <a:solidFill>
                <a:schemeClr val="bg1"/>
              </a:solidFill>
            </a:endParaRPr>
          </a:p>
          <a:p>
            <a:r>
              <a:rPr lang="en-US" sz="3200" b="1" dirty="0">
                <a:solidFill>
                  <a:schemeClr val="bg1"/>
                </a:solidFill>
              </a:rPr>
              <a:t>Tiêu đề mail</a:t>
            </a:r>
            <a:r>
              <a:rPr lang="en-US" sz="3200" b="1">
                <a:solidFill>
                  <a:schemeClr val="bg1"/>
                </a:solidFill>
              </a:rPr>
              <a:t>: CMUCS311_KIS_TEST1_HOTENSINHVIEN</a:t>
            </a:r>
            <a:endParaRPr lang="vi-VN" sz="3200" b="1" dirty="0">
              <a:solidFill>
                <a:schemeClr val="bg1"/>
              </a:solidFill>
            </a:endParaRPr>
          </a:p>
        </p:txBody>
      </p:sp>
      <p:sp>
        <p:nvSpPr>
          <p:cNvPr id="8" name="TextBox 7"/>
          <p:cNvSpPr txBox="1"/>
          <p:nvPr/>
        </p:nvSpPr>
        <p:spPr>
          <a:xfrm>
            <a:off x="838200" y="6069466"/>
            <a:ext cx="10073254" cy="646331"/>
          </a:xfrm>
          <a:prstGeom prst="rect">
            <a:avLst/>
          </a:prstGeom>
          <a:noFill/>
        </p:spPr>
        <p:txBody>
          <a:bodyPr wrap="square" rtlCol="0">
            <a:spAutoFit/>
          </a:bodyPr>
          <a:lstStyle/>
          <a:p>
            <a:r>
              <a:rPr lang="en-US" sz="3600" b="1" dirty="0" err="1">
                <a:solidFill>
                  <a:schemeClr val="bg1"/>
                </a:solidFill>
              </a:rPr>
              <a:t>Trước</a:t>
            </a:r>
            <a:r>
              <a:rPr lang="en-US" sz="3600" b="1" dirty="0">
                <a:solidFill>
                  <a:schemeClr val="bg1"/>
                </a:solidFill>
              </a:rPr>
              <a:t> khi </a:t>
            </a:r>
            <a:r>
              <a:rPr lang="en-US" sz="3600" b="1" dirty="0" err="1">
                <a:solidFill>
                  <a:schemeClr val="bg1"/>
                </a:solidFill>
              </a:rPr>
              <a:t>nộp</a:t>
            </a:r>
            <a:r>
              <a:rPr lang="en-US" sz="3600" b="1" dirty="0">
                <a:solidFill>
                  <a:schemeClr val="bg1"/>
                </a:solidFill>
              </a:rPr>
              <a:t> </a:t>
            </a:r>
            <a:r>
              <a:rPr lang="en-US" sz="3600" b="1" dirty="0" err="1">
                <a:solidFill>
                  <a:schemeClr val="bg1"/>
                </a:solidFill>
              </a:rPr>
              <a:t>phải</a:t>
            </a:r>
            <a:r>
              <a:rPr lang="en-US" sz="3600" b="1" dirty="0">
                <a:solidFill>
                  <a:schemeClr val="bg1"/>
                </a:solidFill>
              </a:rPr>
              <a:t> hô to 3 </a:t>
            </a:r>
            <a:r>
              <a:rPr lang="en-US" sz="3600" b="1" dirty="0" err="1">
                <a:solidFill>
                  <a:schemeClr val="bg1"/>
                </a:solidFill>
              </a:rPr>
              <a:t>lần</a:t>
            </a:r>
            <a:r>
              <a:rPr lang="en-US" sz="3600" b="1" dirty="0">
                <a:solidFill>
                  <a:schemeClr val="bg1"/>
                </a:solidFill>
              </a:rPr>
              <a:t>: đã </a:t>
            </a:r>
            <a:r>
              <a:rPr lang="en-US" sz="3600" b="1" dirty="0" err="1">
                <a:solidFill>
                  <a:schemeClr val="bg1"/>
                </a:solidFill>
              </a:rPr>
              <a:t>đọc</a:t>
            </a:r>
            <a:r>
              <a:rPr lang="en-US" sz="3600" b="1" dirty="0">
                <a:solidFill>
                  <a:schemeClr val="bg1"/>
                </a:solidFill>
              </a:rPr>
              <a:t> </a:t>
            </a:r>
            <a:r>
              <a:rPr lang="en-US" sz="3600" b="1" dirty="0" err="1">
                <a:solidFill>
                  <a:schemeClr val="bg1"/>
                </a:solidFill>
              </a:rPr>
              <a:t>cẩn</a:t>
            </a:r>
            <a:r>
              <a:rPr lang="en-US" sz="3600" b="1" dirty="0">
                <a:solidFill>
                  <a:schemeClr val="bg1"/>
                </a:solidFill>
              </a:rPr>
              <a:t> </a:t>
            </a:r>
            <a:r>
              <a:rPr lang="en-US" sz="3600" b="1" dirty="0" err="1">
                <a:solidFill>
                  <a:schemeClr val="bg1"/>
                </a:solidFill>
              </a:rPr>
              <a:t>thận</a:t>
            </a:r>
            <a:r>
              <a:rPr lang="en-US" sz="3600" b="1" dirty="0">
                <a:solidFill>
                  <a:schemeClr val="bg1"/>
                </a:solidFill>
              </a:rPr>
              <a:t>!!!</a:t>
            </a:r>
            <a:endParaRPr lang="vi-VN" sz="3600" b="1" dirty="0">
              <a:solidFill>
                <a:schemeClr val="bg1"/>
              </a:solidFill>
            </a:endParaRPr>
          </a:p>
        </p:txBody>
      </p:sp>
    </p:spTree>
    <p:extLst>
      <p:ext uri="{BB962C8B-B14F-4D97-AF65-F5344CB8AC3E}">
        <p14:creationId xmlns:p14="http://schemas.microsoft.com/office/powerpoint/2010/main" val="2329793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Bài tập ví dụ 1</a:t>
            </a:r>
          </a:p>
        </p:txBody>
      </p:sp>
      <p:sp>
        <p:nvSpPr>
          <p:cNvPr id="4" name="Slide Number Placeholder 3"/>
          <p:cNvSpPr>
            <a:spLocks noGrp="1"/>
          </p:cNvSpPr>
          <p:nvPr>
            <p:ph type="sldNum" sz="quarter" idx="12"/>
          </p:nvPr>
        </p:nvSpPr>
        <p:spPr/>
        <p:txBody>
          <a:bodyPr/>
          <a:lstStyle/>
          <a:p>
            <a:fld id="{06F855F6-99C9-4B18-88EC-1D73743D07FD}" type="slidenum">
              <a:rPr lang="en-US" smtClean="0"/>
              <a:t>123</a:t>
            </a:fld>
            <a:endParaRPr lang="en-US"/>
          </a:p>
        </p:txBody>
      </p:sp>
      <p:pic>
        <p:nvPicPr>
          <p:cNvPr id="5" name="Picture 4"/>
          <p:cNvPicPr>
            <a:picLocks noChangeAspect="1"/>
          </p:cNvPicPr>
          <p:nvPr/>
        </p:nvPicPr>
        <p:blipFill>
          <a:blip r:embed="rId2"/>
          <a:stretch>
            <a:fillRect/>
          </a:stretch>
        </p:blipFill>
        <p:spPr>
          <a:xfrm>
            <a:off x="816817" y="1243013"/>
            <a:ext cx="10010781" cy="4880771"/>
          </a:xfrm>
          <a:prstGeom prst="rect">
            <a:avLst/>
          </a:prstGeom>
        </p:spPr>
      </p:pic>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3271558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Bài tập ví dụ 2</a:t>
            </a:r>
          </a:p>
        </p:txBody>
      </p:sp>
      <p:sp>
        <p:nvSpPr>
          <p:cNvPr id="3" name="Content Placeholder 2"/>
          <p:cNvSpPr>
            <a:spLocks noGrp="1"/>
          </p:cNvSpPr>
          <p:nvPr>
            <p:ph idx="1"/>
          </p:nvPr>
        </p:nvSpPr>
        <p:spPr/>
        <p:txBody>
          <a:bodyPr>
            <a:normAutofit/>
          </a:bodyPr>
          <a:lstStyle/>
          <a:p>
            <a:pPr marL="0" indent="0" algn="just">
              <a:lnSpc>
                <a:spcPct val="120000"/>
              </a:lnSpc>
              <a:spcBef>
                <a:spcPts val="0"/>
              </a:spcBef>
              <a:buNone/>
            </a:pPr>
            <a:r>
              <a:rPr lang="en-US" dirty="0"/>
              <a:t>Cho file baitho.txt </a:t>
            </a:r>
            <a:r>
              <a:rPr lang="en-US" dirty="0" err="1"/>
              <a:t>chứa</a:t>
            </a:r>
            <a:r>
              <a:rPr lang="en-US" dirty="0"/>
              <a:t> </a:t>
            </a:r>
            <a:r>
              <a:rPr lang="en-US" dirty="0" err="1"/>
              <a:t>các</a:t>
            </a:r>
            <a:r>
              <a:rPr lang="en-US" dirty="0"/>
              <a:t> chữ </a:t>
            </a:r>
            <a:r>
              <a:rPr lang="en-US" dirty="0" err="1"/>
              <a:t>tiếng</a:t>
            </a:r>
            <a:r>
              <a:rPr lang="en-US" dirty="0"/>
              <a:t> Anh. </a:t>
            </a:r>
            <a:r>
              <a:rPr lang="en-US" dirty="0" err="1"/>
              <a:t>Hãy</a:t>
            </a:r>
            <a:r>
              <a:rPr lang="en-US" dirty="0"/>
              <a:t> </a:t>
            </a:r>
            <a:r>
              <a:rPr lang="en-US" dirty="0" err="1"/>
              <a:t>xác</a:t>
            </a:r>
            <a:r>
              <a:rPr lang="en-US" dirty="0"/>
              <a:t> </a:t>
            </a:r>
            <a:r>
              <a:rPr lang="en-US" dirty="0" err="1"/>
              <a:t>định</a:t>
            </a:r>
            <a:r>
              <a:rPr lang="en-US" dirty="0"/>
              <a:t> </a:t>
            </a:r>
            <a:r>
              <a:rPr lang="en-US" dirty="0" err="1"/>
              <a:t>tần</a:t>
            </a:r>
            <a:r>
              <a:rPr lang="en-US" dirty="0"/>
              <a:t> số </a:t>
            </a:r>
            <a:r>
              <a:rPr lang="en-US" dirty="0" err="1"/>
              <a:t>xuất</a:t>
            </a:r>
            <a:r>
              <a:rPr lang="en-US" dirty="0"/>
              <a:t> </a:t>
            </a:r>
            <a:r>
              <a:rPr lang="en-US" dirty="0" err="1"/>
              <a:t>hiện</a:t>
            </a:r>
            <a:r>
              <a:rPr lang="en-US" dirty="0"/>
              <a:t> </a:t>
            </a:r>
            <a:r>
              <a:rPr lang="en-US" dirty="0" err="1"/>
              <a:t>của</a:t>
            </a:r>
            <a:r>
              <a:rPr lang="en-US" dirty="0"/>
              <a:t> </a:t>
            </a:r>
            <a:r>
              <a:rPr lang="en-US" dirty="0" err="1"/>
              <a:t>các</a:t>
            </a:r>
            <a:r>
              <a:rPr lang="en-US" dirty="0"/>
              <a:t> </a:t>
            </a:r>
            <a:r>
              <a:rPr lang="en-US" dirty="0" err="1"/>
              <a:t>ky</a:t>
            </a:r>
            <a:r>
              <a:rPr lang="en-US" dirty="0"/>
              <a:t>́ tự trong file baitho.txt. </a:t>
            </a:r>
            <a:r>
              <a:rPr lang="en-US" dirty="0" err="1"/>
              <a:t>Kết</a:t>
            </a:r>
            <a:r>
              <a:rPr lang="en-US" dirty="0"/>
              <a:t> quả ghi ra file tanso.txt theo </a:t>
            </a:r>
            <a:r>
              <a:rPr lang="en-US" dirty="0" err="1"/>
              <a:t>mẫu</a:t>
            </a:r>
            <a:r>
              <a:rPr lang="en-US" dirty="0"/>
              <a:t>:</a:t>
            </a:r>
          </a:p>
          <a:p>
            <a:pPr marL="0" indent="0">
              <a:lnSpc>
                <a:spcPct val="120000"/>
              </a:lnSpc>
              <a:spcBef>
                <a:spcPts val="0"/>
              </a:spcBef>
              <a:buNone/>
            </a:pPr>
            <a:r>
              <a:rPr lang="en-US" dirty="0">
                <a:solidFill>
                  <a:srgbClr val="FF0000"/>
                </a:solidFill>
              </a:rPr>
              <a:t>a: 15</a:t>
            </a:r>
          </a:p>
          <a:p>
            <a:pPr marL="0" indent="0">
              <a:lnSpc>
                <a:spcPct val="120000"/>
              </a:lnSpc>
              <a:spcBef>
                <a:spcPts val="0"/>
              </a:spcBef>
              <a:buNone/>
            </a:pPr>
            <a:r>
              <a:rPr lang="en-US" dirty="0">
                <a:solidFill>
                  <a:srgbClr val="FF0000"/>
                </a:solidFill>
              </a:rPr>
              <a:t>b: 66 </a:t>
            </a:r>
          </a:p>
          <a:p>
            <a:pPr marL="0" indent="0">
              <a:lnSpc>
                <a:spcPct val="120000"/>
              </a:lnSpc>
              <a:spcBef>
                <a:spcPts val="0"/>
              </a:spcBef>
              <a:buNone/>
            </a:pPr>
            <a:r>
              <a:rPr lang="en-US" dirty="0"/>
              <a:t>Có </a:t>
            </a:r>
            <a:r>
              <a:rPr lang="en-US" dirty="0" err="1"/>
              <a:t>nghĩa</a:t>
            </a:r>
            <a:r>
              <a:rPr lang="en-US" dirty="0"/>
              <a:t> là </a:t>
            </a:r>
            <a:r>
              <a:rPr lang="en-US" dirty="0" err="1"/>
              <a:t>ky</a:t>
            </a:r>
            <a:r>
              <a:rPr lang="en-US" dirty="0"/>
              <a:t>́ tự a </a:t>
            </a:r>
            <a:r>
              <a:rPr lang="en-US" dirty="0" err="1"/>
              <a:t>xuất</a:t>
            </a:r>
            <a:r>
              <a:rPr lang="en-US" dirty="0"/>
              <a:t> </a:t>
            </a:r>
            <a:r>
              <a:rPr lang="en-US" dirty="0" err="1"/>
              <a:t>hiện</a:t>
            </a:r>
            <a:r>
              <a:rPr lang="en-US" dirty="0"/>
              <a:t> 15 </a:t>
            </a:r>
            <a:r>
              <a:rPr lang="en-US" dirty="0" err="1"/>
              <a:t>lần</a:t>
            </a:r>
            <a:r>
              <a:rPr lang="en-US" dirty="0"/>
              <a:t> trong file baitho.txt   </a:t>
            </a: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lnSpc>
                <a:spcPct val="120000"/>
              </a:lnSpc>
              <a:spcBef>
                <a:spcPts val="0"/>
              </a:spcBef>
              <a:buNone/>
            </a:pPr>
            <a:endParaRPr lang="en-US" dirty="0">
              <a:solidFill>
                <a:srgbClr val="FF0000"/>
              </a:solidFill>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124</a:t>
            </a:fld>
            <a:endParaRPr lang="en-US"/>
          </a:p>
        </p:txBody>
      </p:sp>
    </p:spTree>
    <p:extLst>
      <p:ext uri="{BB962C8B-B14F-4D97-AF65-F5344CB8AC3E}">
        <p14:creationId xmlns:p14="http://schemas.microsoft.com/office/powerpoint/2010/main" val="38138347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Bài tập ví dụ 3</a:t>
            </a:r>
          </a:p>
        </p:txBody>
      </p:sp>
      <p:sp>
        <p:nvSpPr>
          <p:cNvPr id="3" name="Content Placeholder 2"/>
          <p:cNvSpPr>
            <a:spLocks noGrp="1"/>
          </p:cNvSpPr>
          <p:nvPr>
            <p:ph idx="1"/>
          </p:nvPr>
        </p:nvSpPr>
        <p:spPr>
          <a:xfrm>
            <a:off x="963638" y="1243013"/>
            <a:ext cx="10515600" cy="5434012"/>
          </a:xfrm>
        </p:spPr>
        <p:txBody>
          <a:bodyPr>
            <a:normAutofit/>
          </a:bodyPr>
          <a:lstStyle/>
          <a:p>
            <a:pPr marL="0" indent="0" algn="just">
              <a:lnSpc>
                <a:spcPct val="120000"/>
              </a:lnSpc>
              <a:spcBef>
                <a:spcPts val="0"/>
              </a:spcBef>
              <a:buNone/>
            </a:pPr>
            <a:r>
              <a:rPr lang="en-US" sz="3900" dirty="0"/>
              <a:t>Cho file baitho.txt </a:t>
            </a:r>
            <a:r>
              <a:rPr lang="en-US" sz="3900" dirty="0" err="1"/>
              <a:t>chứa</a:t>
            </a:r>
            <a:r>
              <a:rPr lang="en-US" sz="3900" dirty="0"/>
              <a:t> </a:t>
            </a:r>
            <a:r>
              <a:rPr lang="en-US" sz="3900" dirty="0" err="1"/>
              <a:t>các</a:t>
            </a:r>
            <a:r>
              <a:rPr lang="en-US" sz="3900" dirty="0"/>
              <a:t> chữ </a:t>
            </a:r>
            <a:r>
              <a:rPr lang="en-US" sz="3900" dirty="0" err="1"/>
              <a:t>tiếng</a:t>
            </a:r>
            <a:r>
              <a:rPr lang="en-US" sz="3900" dirty="0"/>
              <a:t> Anh. </a:t>
            </a:r>
            <a:r>
              <a:rPr lang="en-US" sz="3900" dirty="0" err="1"/>
              <a:t>Hãy</a:t>
            </a:r>
            <a:r>
              <a:rPr lang="en-US" sz="3900" dirty="0"/>
              <a:t> </a:t>
            </a:r>
            <a:r>
              <a:rPr lang="en-US" sz="3900" dirty="0" err="1"/>
              <a:t>xác</a:t>
            </a:r>
            <a:r>
              <a:rPr lang="en-US" sz="3900" dirty="0"/>
              <a:t> </a:t>
            </a:r>
            <a:r>
              <a:rPr lang="en-US" sz="3900" dirty="0" err="1"/>
              <a:t>định</a:t>
            </a:r>
            <a:r>
              <a:rPr lang="en-US" sz="3900" dirty="0"/>
              <a:t> </a:t>
            </a:r>
            <a:r>
              <a:rPr lang="en-US" sz="3900" dirty="0" err="1"/>
              <a:t>các</a:t>
            </a:r>
            <a:r>
              <a:rPr lang="en-US" sz="3900" dirty="0"/>
              <a:t> </a:t>
            </a:r>
            <a:r>
              <a:rPr lang="en-US" sz="3900"/>
              <a:t>từ (khác nhau) xuất </a:t>
            </a:r>
            <a:r>
              <a:rPr lang="en-US" sz="3900" dirty="0" err="1"/>
              <a:t>hiện</a:t>
            </a:r>
            <a:r>
              <a:rPr lang="en-US" sz="3900" dirty="0"/>
              <a:t> trong file baitho.txt (theo thứ tự từ </a:t>
            </a:r>
            <a:r>
              <a:rPr lang="en-US" sz="3900" dirty="0" err="1"/>
              <a:t>điển</a:t>
            </a:r>
            <a:r>
              <a:rPr lang="en-US" sz="3900" dirty="0"/>
              <a:t>). </a:t>
            </a:r>
            <a:r>
              <a:rPr lang="en-US" sz="3900" dirty="0" err="1"/>
              <a:t>Kết</a:t>
            </a:r>
            <a:r>
              <a:rPr lang="en-US" sz="3900" dirty="0"/>
              <a:t> quả ghi ra file cactu.txt theo </a:t>
            </a:r>
            <a:r>
              <a:rPr lang="en-US" sz="3900" dirty="0" err="1"/>
              <a:t>mẫu</a:t>
            </a:r>
            <a:r>
              <a:rPr lang="en-US" sz="3900" dirty="0"/>
              <a:t>:</a:t>
            </a:r>
          </a:p>
          <a:p>
            <a:pPr marL="0" indent="0">
              <a:lnSpc>
                <a:spcPct val="120000"/>
              </a:lnSpc>
              <a:spcBef>
                <a:spcPts val="0"/>
              </a:spcBef>
              <a:buNone/>
            </a:pPr>
            <a:r>
              <a:rPr lang="en-US" sz="3900" dirty="0">
                <a:solidFill>
                  <a:srgbClr val="FF0000"/>
                </a:solidFill>
              </a:rPr>
              <a:t>Từ 1 </a:t>
            </a:r>
          </a:p>
          <a:p>
            <a:pPr marL="0" indent="0">
              <a:lnSpc>
                <a:spcPct val="120000"/>
              </a:lnSpc>
              <a:spcBef>
                <a:spcPts val="0"/>
              </a:spcBef>
              <a:buNone/>
            </a:pPr>
            <a:r>
              <a:rPr lang="en-US" sz="3900" dirty="0">
                <a:solidFill>
                  <a:srgbClr val="FF0000"/>
                </a:solidFill>
              </a:rPr>
              <a:t>Từ 2</a:t>
            </a: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lnSpc>
                <a:spcPct val="120000"/>
              </a:lnSpc>
              <a:spcBef>
                <a:spcPts val="0"/>
              </a:spcBef>
              <a:buNone/>
            </a:pPr>
            <a:endParaRPr lang="en-US" sz="6400" dirty="0">
              <a:solidFill>
                <a:srgbClr val="FF0000"/>
              </a:solidFill>
            </a:endParaRP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a:xfrm>
            <a:off x="11479238" y="6311900"/>
            <a:ext cx="712762" cy="365125"/>
          </a:xfrm>
        </p:spPr>
        <p:txBody>
          <a:bodyPr/>
          <a:lstStyle/>
          <a:p>
            <a:fld id="{06F855F6-99C9-4B18-88EC-1D73743D07FD}" type="slidenum">
              <a:rPr lang="en-US" smtClean="0"/>
              <a:t>125</a:t>
            </a:fld>
            <a:endParaRPr lang="en-US"/>
          </a:p>
        </p:txBody>
      </p:sp>
      <p:pic>
        <p:nvPicPr>
          <p:cNvPr id="6" name="Picture 5"/>
          <p:cNvPicPr>
            <a:picLocks noChangeAspect="1"/>
          </p:cNvPicPr>
          <p:nvPr/>
        </p:nvPicPr>
        <p:blipFill>
          <a:blip r:embed="rId2"/>
          <a:stretch>
            <a:fillRect/>
          </a:stretch>
        </p:blipFill>
        <p:spPr>
          <a:xfrm>
            <a:off x="5785814" y="3474073"/>
            <a:ext cx="5780649" cy="3020389"/>
          </a:xfrm>
          <a:prstGeom prst="rect">
            <a:avLst/>
          </a:prstGeom>
        </p:spPr>
      </p:pic>
      <p:sp>
        <p:nvSpPr>
          <p:cNvPr id="7" name="TextBox 7"/>
          <p:cNvSpPr txBox="1"/>
          <p:nvPr/>
        </p:nvSpPr>
        <p:spPr>
          <a:xfrm>
            <a:off x="2596082" y="4557574"/>
            <a:ext cx="3189732" cy="1754326"/>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a:solidFill>
                  <a:srgbClr val="FF0000"/>
                </a:solidFill>
                <a:latin typeface="Times New Roman" panose="02020603050405020304" pitchFamily="18" charset="0"/>
                <a:cs typeface="Times New Roman" panose="02020603050405020304" pitchFamily="18" charset="0"/>
              </a:rPr>
              <a:t>Thảo luận nhóm!!!</a:t>
            </a:r>
          </a:p>
        </p:txBody>
      </p:sp>
    </p:spTree>
    <p:extLst>
      <p:ext uri="{BB962C8B-B14F-4D97-AF65-F5344CB8AC3E}">
        <p14:creationId xmlns:p14="http://schemas.microsoft.com/office/powerpoint/2010/main" val="38260650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 youtube tham khảo</a:t>
            </a:r>
          </a:p>
        </p:txBody>
      </p:sp>
      <p:sp>
        <p:nvSpPr>
          <p:cNvPr id="5" name="Slide Number Placeholder 4"/>
          <p:cNvSpPr>
            <a:spLocks noGrp="1"/>
          </p:cNvSpPr>
          <p:nvPr>
            <p:ph type="sldNum" sz="quarter" idx="12"/>
          </p:nvPr>
        </p:nvSpPr>
        <p:spPr>
          <a:xfrm>
            <a:off x="11465170" y="6311900"/>
            <a:ext cx="726830" cy="365125"/>
          </a:xfrm>
        </p:spPr>
        <p:txBody>
          <a:bodyPr/>
          <a:lstStyle/>
          <a:p>
            <a:fld id="{06F855F6-99C9-4B18-88EC-1D73743D07FD}" type="slidenum">
              <a:rPr lang="en-US" smtClean="0"/>
              <a:t>126</a:t>
            </a:fld>
            <a:endParaRPr lang="en-US"/>
          </a:p>
        </p:txBody>
      </p:sp>
      <p:sp>
        <p:nvSpPr>
          <p:cNvPr id="9" name="Content Placeholder 8"/>
          <p:cNvSpPr>
            <a:spLocks noGrp="1"/>
          </p:cNvSpPr>
          <p:nvPr>
            <p:ph idx="1"/>
          </p:nvPr>
        </p:nvSpPr>
        <p:spPr>
          <a:xfrm>
            <a:off x="886264" y="1198716"/>
            <a:ext cx="10468823" cy="5468562"/>
          </a:xfrm>
        </p:spPr>
        <p:txBody>
          <a:bodyPr/>
          <a:lstStyle/>
          <a:p>
            <a:endParaRPr lang="en-US">
              <a:solidFill>
                <a:srgbClr val="0000FF"/>
              </a:solidFill>
            </a:endParaRPr>
          </a:p>
          <a:p>
            <a:r>
              <a:rPr lang="en-US" sz="3600" u="sng">
                <a:solidFill>
                  <a:srgbClr val="0000FF"/>
                </a:solidFill>
              </a:rPr>
              <a:t>https://www.youtube.com/watch?v=z2Q1cvotLCk</a:t>
            </a:r>
          </a:p>
          <a:p>
            <a:r>
              <a:rPr lang="en-US" sz="3600" u="sng">
                <a:solidFill>
                  <a:srgbClr val="0000FF"/>
                </a:solidFill>
              </a:rPr>
              <a:t>https://www.youtube.com/watch?v=86xWVb4XIyE</a:t>
            </a:r>
          </a:p>
        </p:txBody>
      </p:sp>
      <p:pic>
        <p:nvPicPr>
          <p:cNvPr id="7" name="Picture 6"/>
          <p:cNvPicPr>
            <a:picLocks noChangeAspect="1"/>
          </p:cNvPicPr>
          <p:nvPr/>
        </p:nvPicPr>
        <p:blipFill>
          <a:blip r:embed="rId2"/>
          <a:stretch>
            <a:fillRect/>
          </a:stretch>
        </p:blipFill>
        <p:spPr>
          <a:xfrm>
            <a:off x="8698561" y="169749"/>
            <a:ext cx="3166192" cy="1323049"/>
          </a:xfrm>
          <a:prstGeom prst="rect">
            <a:avLst/>
          </a:prstGeom>
        </p:spPr>
      </p:pic>
      <p:pic>
        <p:nvPicPr>
          <p:cNvPr id="3" name="Picture 2"/>
          <p:cNvPicPr>
            <a:picLocks noChangeAspect="1"/>
          </p:cNvPicPr>
          <p:nvPr/>
        </p:nvPicPr>
        <p:blipFill>
          <a:blip r:embed="rId3"/>
          <a:stretch>
            <a:fillRect/>
          </a:stretch>
        </p:blipFill>
        <p:spPr>
          <a:xfrm>
            <a:off x="5952297" y="3315195"/>
            <a:ext cx="5311351" cy="2996705"/>
          </a:xfrm>
          <a:prstGeom prst="rect">
            <a:avLst/>
          </a:prstGeom>
        </p:spPr>
      </p:pic>
      <p:pic>
        <p:nvPicPr>
          <p:cNvPr id="4" name="Picture 3"/>
          <p:cNvPicPr>
            <a:picLocks noChangeAspect="1"/>
          </p:cNvPicPr>
          <p:nvPr/>
        </p:nvPicPr>
        <p:blipFill>
          <a:blip r:embed="rId4"/>
          <a:stretch>
            <a:fillRect/>
          </a:stretch>
        </p:blipFill>
        <p:spPr>
          <a:xfrm>
            <a:off x="1039107" y="3315195"/>
            <a:ext cx="4786000" cy="2996705"/>
          </a:xfrm>
          <a:prstGeom prst="rect">
            <a:avLst/>
          </a:prstGeom>
        </p:spPr>
      </p:pic>
    </p:spTree>
    <p:extLst>
      <p:ext uri="{BB962C8B-B14F-4D97-AF65-F5344CB8AC3E}">
        <p14:creationId xmlns:p14="http://schemas.microsoft.com/office/powerpoint/2010/main" val="18536423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sic OOPS concept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5" y="3145341"/>
            <a:ext cx="4165692" cy="2082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chor="t">
            <a:normAutofit/>
          </a:bodyPr>
          <a:lstStyle/>
          <a:p>
            <a:r>
              <a:rPr lang="en-US" sz="5400" dirty="0"/>
              <a:t>Object Oriented Programming and C++ </a:t>
            </a:r>
          </a:p>
        </p:txBody>
      </p:sp>
      <p:sp>
        <p:nvSpPr>
          <p:cNvPr id="3" name="Subtitle 2"/>
          <p:cNvSpPr>
            <a:spLocks noGrp="1"/>
          </p:cNvSpPr>
          <p:nvPr>
            <p:ph type="subTitle" idx="1"/>
          </p:nvPr>
        </p:nvSpPr>
        <p:spPr>
          <a:xfrm>
            <a:off x="6096000" y="3509963"/>
            <a:ext cx="4228011" cy="1655762"/>
          </a:xfrm>
        </p:spPr>
        <p:txBody>
          <a:bodyPr>
            <a:normAutofit/>
          </a:bodyPr>
          <a:lstStyle/>
          <a:p>
            <a:pPr algn="l"/>
            <a:r>
              <a:rPr lang="en-US" sz="2800">
                <a:solidFill>
                  <a:srgbClr val="C00000"/>
                </a:solidFill>
              </a:rPr>
              <a:t>TS. Huỳnh Bá Diệu</a:t>
            </a:r>
            <a:endParaRPr lang="en-US" sz="2800" dirty="0">
              <a:solidFill>
                <a:srgbClr val="C00000"/>
              </a:solidFill>
            </a:endParaRPr>
          </a:p>
          <a:p>
            <a:pPr algn="l"/>
            <a:r>
              <a:rPr lang="en-US" sz="2800" dirty="0">
                <a:solidFill>
                  <a:srgbClr val="C00000"/>
                </a:solidFill>
              </a:rPr>
              <a:t>Email</a:t>
            </a:r>
            <a:r>
              <a:rPr lang="en-US" sz="2800">
                <a:solidFill>
                  <a:srgbClr val="C00000"/>
                </a:solidFill>
              </a:rPr>
              <a:t>: dieuhb@gmail.com</a:t>
            </a:r>
          </a:p>
          <a:p>
            <a:pPr algn="l"/>
            <a:r>
              <a:rPr lang="en-US" sz="2800">
                <a:solidFill>
                  <a:srgbClr val="C00000"/>
                </a:solidFill>
              </a:rPr>
              <a:t>Phone</a:t>
            </a:r>
            <a:r>
              <a:rPr lang="en-US" sz="2800" dirty="0">
                <a:solidFill>
                  <a:srgbClr val="C00000"/>
                </a:solidFill>
              </a:rPr>
              <a:t>: 0914146868</a:t>
            </a:r>
          </a:p>
          <a:p>
            <a:pPr algn="l"/>
            <a:endParaRPr lang="en-US" sz="2800" u="sng" dirty="0">
              <a:solidFill>
                <a:srgbClr val="C00000"/>
              </a:solidFill>
            </a:endParaRPr>
          </a:p>
        </p:txBody>
      </p:sp>
      <p:sp>
        <p:nvSpPr>
          <p:cNvPr id="4" name="Slide Number Placeholder 3"/>
          <p:cNvSpPr>
            <a:spLocks noGrp="1"/>
          </p:cNvSpPr>
          <p:nvPr>
            <p:ph type="sldNum" sz="quarter" idx="12"/>
          </p:nvPr>
        </p:nvSpPr>
        <p:spPr>
          <a:xfrm>
            <a:off x="11254154" y="6330593"/>
            <a:ext cx="785445" cy="365125"/>
          </a:xfrm>
        </p:spPr>
        <p:txBody>
          <a:bodyPr/>
          <a:lstStyle/>
          <a:p>
            <a:fld id="{06F855F6-99C9-4B18-88EC-1D73743D07FD}" type="slidenum">
              <a:rPr lang="en-US" smtClean="0"/>
              <a:t>127</a:t>
            </a:fld>
            <a:endParaRPr lang="en-US"/>
          </a:p>
        </p:txBody>
      </p:sp>
    </p:spTree>
    <p:extLst>
      <p:ext uri="{BB962C8B-B14F-4D97-AF65-F5344CB8AC3E}">
        <p14:creationId xmlns:p14="http://schemas.microsoft.com/office/powerpoint/2010/main" val="2743222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a:t>
            </a:r>
            <a:endParaRPr lang="en-US" b="1" dirty="0"/>
          </a:p>
        </p:txBody>
      </p:sp>
      <p:sp>
        <p:nvSpPr>
          <p:cNvPr id="3" name="Content Placeholder 2"/>
          <p:cNvSpPr>
            <a:spLocks noGrp="1"/>
          </p:cNvSpPr>
          <p:nvPr>
            <p:ph idx="1"/>
          </p:nvPr>
        </p:nvSpPr>
        <p:spPr/>
        <p:txBody>
          <a:bodyPr/>
          <a:lstStyle/>
          <a:p>
            <a:r>
              <a:rPr lang="en-US"/>
              <a:t>- Lập trình hướng thủ tục</a:t>
            </a:r>
          </a:p>
          <a:p>
            <a:r>
              <a:rPr lang="en-US"/>
              <a:t>- Lập trình hướng đối tượng</a:t>
            </a:r>
          </a:p>
          <a:p>
            <a:r>
              <a:rPr lang="en-US"/>
              <a:t>- Lớp và khai báo lớp</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128</a:t>
            </a:fld>
            <a:endParaRPr lang="en-US"/>
          </a:p>
        </p:txBody>
      </p:sp>
    </p:spTree>
    <p:extLst>
      <p:ext uri="{BB962C8B-B14F-4D97-AF65-F5344CB8AC3E}">
        <p14:creationId xmlns:p14="http://schemas.microsoft.com/office/powerpoint/2010/main" val="2120164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Lập trình hướng thủ tục và hướng đối tượng</a:t>
            </a:r>
            <a:endParaRPr lang="en-US" sz="3600" b="1"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129</a:t>
            </a:fld>
            <a:endParaRPr lang="en-US"/>
          </a:p>
        </p:txBody>
      </p:sp>
      <p:pic>
        <p:nvPicPr>
          <p:cNvPr id="1026" name="Picture 2" descr="https://images.viblo.asia/f5c7ffb0-1352-4aac-ac55-7f62b5b0f7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071" y="1582223"/>
            <a:ext cx="7600297" cy="440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8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Ngôn ngữ lập trình C và C++</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a:t>
            </a:fld>
            <a:endParaRPr lang="en-US"/>
          </a:p>
        </p:txBody>
      </p:sp>
      <p:sp>
        <p:nvSpPr>
          <p:cNvPr id="5" name="Content Placeholder 4"/>
          <p:cNvSpPr>
            <a:spLocks noGrp="1"/>
          </p:cNvSpPr>
          <p:nvPr>
            <p:ph idx="1"/>
          </p:nvPr>
        </p:nvSpPr>
        <p:spPr>
          <a:xfrm>
            <a:off x="838199" y="1243013"/>
            <a:ext cx="10425449" cy="5434012"/>
          </a:xfrm>
        </p:spPr>
        <p:txBody>
          <a:bodyPr/>
          <a:lstStyle/>
          <a:p>
            <a:endParaRPr lang="en-US"/>
          </a:p>
        </p:txBody>
      </p:sp>
      <p:pic>
        <p:nvPicPr>
          <p:cNvPr id="6146" name="Picture 2" descr="https://www.stroustrup.com/Bjarne2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5630" y="1087659"/>
            <a:ext cx="3638018" cy="47698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computerhistory.org/wp-content/uploads/2020/06/Dennis_Alistair_Graduate_Days_Motorcycle_Courtesy-Ritchie-Family.-1024x710.png"/>
          <p:cNvPicPr>
            <a:picLocks noChangeAspect="1" noChangeArrowheads="1"/>
          </p:cNvPicPr>
          <p:nvPr/>
        </p:nvPicPr>
        <p:blipFill rotWithShape="1">
          <a:blip r:embed="rId3">
            <a:extLst>
              <a:ext uri="{28A0092B-C50C-407E-A947-70E740481C1C}">
                <a14:useLocalDpi xmlns:a14="http://schemas.microsoft.com/office/drawing/2010/main" val="0"/>
              </a:ext>
            </a:extLst>
          </a:blip>
          <a:srcRect l="4099" t="5046" r="4932" b="8088"/>
          <a:stretch/>
        </p:blipFill>
        <p:spPr bwMode="auto">
          <a:xfrm>
            <a:off x="838198" y="1243013"/>
            <a:ext cx="6704915" cy="443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9801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323009"/>
            <a:ext cx="10515600" cy="806853"/>
          </a:xfrm>
        </p:spPr>
        <p:txBody>
          <a:bodyPr>
            <a:normAutofit/>
          </a:bodyPr>
          <a:lstStyle/>
          <a:p>
            <a:r>
              <a:rPr lang="en-US"/>
              <a:t>Lập trình hướng thủ tục</a:t>
            </a:r>
            <a:endParaRPr lang="en-US" b="1" dirty="0"/>
          </a:p>
        </p:txBody>
      </p:sp>
      <p:sp>
        <p:nvSpPr>
          <p:cNvPr id="3" name="Content Placeholder 2"/>
          <p:cNvSpPr>
            <a:spLocks noGrp="1"/>
          </p:cNvSpPr>
          <p:nvPr>
            <p:ph idx="1"/>
          </p:nvPr>
        </p:nvSpPr>
        <p:spPr>
          <a:xfrm>
            <a:off x="838200" y="1243013"/>
            <a:ext cx="10515600" cy="5068887"/>
          </a:xfrm>
        </p:spPr>
        <p:txBody>
          <a:bodyPr>
            <a:normAutofit/>
          </a:bodyPr>
          <a:lstStyle/>
          <a:p>
            <a:pPr algn="just"/>
            <a:r>
              <a:rPr lang="vi-VN" b="1"/>
              <a:t>POP</a:t>
            </a:r>
            <a:r>
              <a:rPr lang="vi-VN"/>
              <a:t> là </a:t>
            </a:r>
            <a:r>
              <a:rPr lang="en-US"/>
              <a:t>phương pháp lập trình tập trung vào các chức năng của chương trình, các hàm sẽ </a:t>
            </a:r>
            <a:r>
              <a:rPr lang="vi-VN"/>
              <a:t>hoàn thành nhiệm vụ </a:t>
            </a:r>
            <a:r>
              <a:rPr lang="en-US"/>
              <a:t>(chương trình) </a:t>
            </a:r>
            <a:r>
              <a:rPr lang="vi-VN"/>
              <a:t>theo thứ tự tuần tự. </a:t>
            </a:r>
            <a:endParaRPr lang="en-US"/>
          </a:p>
          <a:p>
            <a:pPr algn="just"/>
            <a:r>
              <a:rPr lang="en-US"/>
              <a:t>Trọng tâm chính của </a:t>
            </a:r>
            <a:r>
              <a:rPr lang="en-US" b="1"/>
              <a:t>POP</a:t>
            </a:r>
            <a:r>
              <a:rPr lang="en-US"/>
              <a:t> là về cách thức thực hiện nhiệm vụ của hệ thống, nó tuân theo biểu đồ dòng chảy để hoàn thành nhiệm vụ. </a:t>
            </a:r>
          </a:p>
          <a:p>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130</a:t>
            </a:fld>
            <a:endParaRPr lang="en-US"/>
          </a:p>
        </p:txBody>
      </p:sp>
    </p:spTree>
    <p:extLst>
      <p:ext uri="{BB962C8B-B14F-4D97-AF65-F5344CB8AC3E}">
        <p14:creationId xmlns:p14="http://schemas.microsoft.com/office/powerpoint/2010/main" val="4164604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323009"/>
            <a:ext cx="10515600" cy="806853"/>
          </a:xfrm>
        </p:spPr>
        <p:txBody>
          <a:bodyPr>
            <a:normAutofit/>
          </a:bodyPr>
          <a:lstStyle/>
          <a:p>
            <a:r>
              <a:rPr lang="en-US"/>
              <a:t>Lập trình hướng thủ tục</a:t>
            </a:r>
            <a:endParaRPr lang="en-US" b="1" dirty="0"/>
          </a:p>
        </p:txBody>
      </p:sp>
      <p:sp>
        <p:nvSpPr>
          <p:cNvPr id="3" name="Content Placeholder 2"/>
          <p:cNvSpPr>
            <a:spLocks noGrp="1"/>
          </p:cNvSpPr>
          <p:nvPr>
            <p:ph idx="1"/>
          </p:nvPr>
        </p:nvSpPr>
        <p:spPr>
          <a:xfrm>
            <a:off x="838200" y="1243013"/>
            <a:ext cx="10515600" cy="5068887"/>
          </a:xfrm>
        </p:spPr>
        <p:txBody>
          <a:bodyPr>
            <a:normAutofit/>
          </a:bodyPr>
          <a:lstStyle/>
          <a:p>
            <a:pPr algn="just"/>
            <a:r>
              <a:rPr lang="vi-VN"/>
              <a:t>Trong khi thiết kế một chương trình, POP tuân theo cách tiếp cận lập trình từ trên xuống.</a:t>
            </a:r>
          </a:p>
          <a:p>
            <a:pPr algn="just"/>
            <a:r>
              <a:rPr lang="vi-VN"/>
              <a:t>Đa số các </a:t>
            </a:r>
            <a:r>
              <a:rPr lang="en-US"/>
              <a:t>chức năng </a:t>
            </a:r>
            <a:r>
              <a:rPr lang="vi-VN"/>
              <a:t>cho phép dữ liệu toàn hệ thống được chia sẻ.</a:t>
            </a:r>
            <a:r>
              <a:rPr lang="en-US"/>
              <a:t> N</a:t>
            </a:r>
            <a:r>
              <a:rPr lang="vi-VN"/>
              <a:t>ó cũng chia các chương trình lớn hơn thành các phần nhỏ hơn được gọi là các hàm</a:t>
            </a:r>
            <a:r>
              <a:rPr lang="en-US"/>
              <a:t> (thủ tục)</a:t>
            </a:r>
            <a:r>
              <a:rPr lang="vi-VN"/>
              <a:t>.</a:t>
            </a:r>
          </a:p>
          <a:p>
            <a:pPr algn="just"/>
            <a:r>
              <a:rPr lang="vi-VN"/>
              <a:t>POP cho phép di chuyển dữ liệu tự do xung quanh hệ thống.</a:t>
            </a:r>
          </a:p>
          <a:p>
            <a:pPr algn="just"/>
            <a:r>
              <a:rPr lang="vi-VN"/>
              <a:t>Dữ liệu được chuyển đổi bởi các </a:t>
            </a:r>
            <a:r>
              <a:rPr lang="en-US"/>
              <a:t>hàm </a:t>
            </a:r>
            <a:r>
              <a:rPr lang="vi-VN"/>
              <a:t>từ dạng này sang dạng khác.</a:t>
            </a:r>
          </a:p>
          <a:p>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131</a:t>
            </a:fld>
            <a:endParaRPr lang="en-US"/>
          </a:p>
        </p:txBody>
      </p:sp>
    </p:spTree>
    <p:extLst>
      <p:ext uri="{BB962C8B-B14F-4D97-AF65-F5344CB8AC3E}">
        <p14:creationId xmlns:p14="http://schemas.microsoft.com/office/powerpoint/2010/main" val="37508302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323009"/>
            <a:ext cx="10515600" cy="806853"/>
          </a:xfrm>
        </p:spPr>
        <p:txBody>
          <a:bodyPr>
            <a:normAutofit/>
          </a:bodyPr>
          <a:lstStyle/>
          <a:p>
            <a:r>
              <a:rPr lang="en-US"/>
              <a:t>Lập trình hướng thủ tục</a:t>
            </a:r>
            <a:endParaRPr lang="en-US" b="1" dirty="0"/>
          </a:p>
        </p:txBody>
      </p:sp>
      <p:sp>
        <p:nvSpPr>
          <p:cNvPr id="3" name="Content Placeholder 2"/>
          <p:cNvSpPr>
            <a:spLocks noGrp="1"/>
          </p:cNvSpPr>
          <p:nvPr>
            <p:ph idx="1"/>
          </p:nvPr>
        </p:nvSpPr>
        <p:spPr>
          <a:xfrm>
            <a:off x="838200" y="1243013"/>
            <a:ext cx="10515600" cy="5068887"/>
          </a:xfrm>
        </p:spPr>
        <p:txBody>
          <a:bodyPr/>
          <a:lstStyle/>
          <a:p>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132</a:t>
            </a:fld>
            <a:endParaRPr lang="en-US"/>
          </a:p>
        </p:txBody>
      </p:sp>
      <p:pic>
        <p:nvPicPr>
          <p:cNvPr id="5" name="Picture 4"/>
          <p:cNvPicPr>
            <a:picLocks noChangeAspect="1"/>
          </p:cNvPicPr>
          <p:nvPr/>
        </p:nvPicPr>
        <p:blipFill>
          <a:blip r:embed="rId2"/>
          <a:stretch>
            <a:fillRect/>
          </a:stretch>
        </p:blipFill>
        <p:spPr>
          <a:xfrm>
            <a:off x="967739" y="1356164"/>
            <a:ext cx="10256521" cy="5068887"/>
          </a:xfrm>
          <a:prstGeom prst="rect">
            <a:avLst/>
          </a:prstGeom>
        </p:spPr>
      </p:pic>
    </p:spTree>
    <p:extLst>
      <p:ext uri="{BB962C8B-B14F-4D97-AF65-F5344CB8AC3E}">
        <p14:creationId xmlns:p14="http://schemas.microsoft.com/office/powerpoint/2010/main" val="16289112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323009"/>
            <a:ext cx="10515600" cy="806853"/>
          </a:xfrm>
        </p:spPr>
        <p:txBody>
          <a:bodyPr>
            <a:normAutofit/>
          </a:bodyPr>
          <a:lstStyle/>
          <a:p>
            <a:r>
              <a:rPr lang="en-US"/>
              <a:t>Lập trình hướng đối tượng</a:t>
            </a:r>
            <a:endParaRPr lang="en-US" b="1" dirty="0"/>
          </a:p>
        </p:txBody>
      </p:sp>
      <p:sp>
        <p:nvSpPr>
          <p:cNvPr id="3" name="Content Placeholder 2"/>
          <p:cNvSpPr>
            <a:spLocks noGrp="1"/>
          </p:cNvSpPr>
          <p:nvPr>
            <p:ph idx="1"/>
          </p:nvPr>
        </p:nvSpPr>
        <p:spPr/>
        <p:txBody>
          <a:bodyPr/>
          <a:lstStyle/>
          <a:p>
            <a:pPr algn="just"/>
            <a:r>
              <a:rPr lang="vi-VN" b="1"/>
              <a:t>OOP</a:t>
            </a:r>
            <a:r>
              <a:rPr lang="en-US" b="1"/>
              <a:t> </a:t>
            </a:r>
            <a:r>
              <a:rPr lang="vi-VN"/>
              <a:t>là </a:t>
            </a:r>
            <a:r>
              <a:rPr lang="en-US"/>
              <a:t>phương pháp lập trình được tổ chức sao cho các </a:t>
            </a:r>
            <a:r>
              <a:rPr lang="vi-VN"/>
              <a:t>dữ liệu </a:t>
            </a:r>
            <a:r>
              <a:rPr lang="en-US"/>
              <a:t>quan trọng được che giấu với</a:t>
            </a:r>
            <a:r>
              <a:rPr lang="vi-VN"/>
              <a:t> các chức năng không phải là </a:t>
            </a:r>
            <a:r>
              <a:rPr lang="en-US"/>
              <a:t>thành phần</a:t>
            </a:r>
            <a:r>
              <a:rPr lang="vi-VN"/>
              <a:t> của lớp</a:t>
            </a:r>
            <a:r>
              <a:rPr lang="en-US"/>
              <a:t>.</a:t>
            </a:r>
            <a:r>
              <a:rPr lang="vi-VN"/>
              <a:t> Dữ liệu được liên kết chặt chẽ với các function của một lớp, hoạt động trên nó. </a:t>
            </a:r>
            <a:endParaRPr lang="en-US"/>
          </a:p>
          <a:p>
            <a:pPr algn="just"/>
            <a:r>
              <a:rPr lang="en-US"/>
              <a:t>Phương pháp lập trình hướng đối tượng</a:t>
            </a:r>
            <a:r>
              <a:rPr lang="vi-VN"/>
              <a:t> không cho phép bất kỳ </a:t>
            </a:r>
            <a:r>
              <a:rPr lang="vi-VN" b="1"/>
              <a:t>non-member function</a:t>
            </a:r>
            <a:r>
              <a:rPr lang="vi-VN"/>
              <a:t> nào sửa đổi dữ liệu bên trong nó. Các đối tượng tương tác với nhau thông qua các </a:t>
            </a:r>
            <a:r>
              <a:rPr lang="vi-VN" b="1"/>
              <a:t>member function</a:t>
            </a:r>
            <a:r>
              <a:rPr lang="vi-VN"/>
              <a:t> để truy cập dữ liệu của của hệ thống.</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133</a:t>
            </a:fld>
            <a:endParaRPr lang="en-US"/>
          </a:p>
        </p:txBody>
      </p:sp>
    </p:spTree>
    <p:extLst>
      <p:ext uri="{BB962C8B-B14F-4D97-AF65-F5344CB8AC3E}">
        <p14:creationId xmlns:p14="http://schemas.microsoft.com/office/powerpoint/2010/main" val="22526676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323009"/>
            <a:ext cx="10515600" cy="806853"/>
          </a:xfrm>
        </p:spPr>
        <p:txBody>
          <a:bodyPr>
            <a:normAutofit/>
          </a:bodyPr>
          <a:lstStyle/>
          <a:p>
            <a:r>
              <a:rPr lang="en-US"/>
              <a:t>Lập trình hướng đối tượng</a:t>
            </a:r>
            <a:endParaRPr lang="en-US" b="1" dirty="0"/>
          </a:p>
        </p:txBody>
      </p:sp>
      <p:sp>
        <p:nvSpPr>
          <p:cNvPr id="3" name="Content Placeholder 2"/>
          <p:cNvSpPr>
            <a:spLocks noGrp="1"/>
          </p:cNvSpPr>
          <p:nvPr>
            <p:ph idx="1"/>
          </p:nvPr>
        </p:nvSpPr>
        <p:spPr/>
        <p:txBody>
          <a:bodyPr/>
          <a:lstStyle/>
          <a:p>
            <a:pPr algn="just"/>
            <a:r>
              <a:rPr lang="vi-VN" b="1"/>
              <a:t>OOP</a:t>
            </a:r>
            <a:r>
              <a:rPr lang="vi-VN"/>
              <a:t> được phát triển dựa trên khái niệm cơ bản về đối tượng, các lớp, dữ liệu mã hóa hoặc dữ liệu trừu tượng, tính kế thừa, và tính đa hình hoặc overload. </a:t>
            </a:r>
            <a:endParaRPr lang="en-US"/>
          </a:p>
          <a:p>
            <a:pPr algn="just"/>
            <a:r>
              <a:rPr lang="vi-VN"/>
              <a:t>Trong </a:t>
            </a:r>
            <a:r>
              <a:rPr lang="vi-VN" b="1"/>
              <a:t>OOP</a:t>
            </a:r>
            <a:r>
              <a:rPr lang="vi-VN"/>
              <a:t>, các chương trình có thể được chia thành các mô-đun bằng cách phân vùng dữ liệu theo các chức năng, có thể được sử dụng thêm làm mẫu để tạo các bản sao mới của mô-đun, nếu cần. Do đó, đây là một cách tiếp cận tạo điều kiện thuận lợi trong việc mô đun hóa các chương trình bằng cách xây dựng vùng nhớ được phân vùng cho dữ liệu và chức năng.</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134</a:t>
            </a:fld>
            <a:endParaRPr lang="en-US"/>
          </a:p>
        </p:txBody>
      </p:sp>
    </p:spTree>
    <p:extLst>
      <p:ext uri="{BB962C8B-B14F-4D97-AF65-F5344CB8AC3E}">
        <p14:creationId xmlns:p14="http://schemas.microsoft.com/office/powerpoint/2010/main" val="16494732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323009"/>
            <a:ext cx="10515600" cy="806853"/>
          </a:xfrm>
        </p:spPr>
        <p:txBody>
          <a:bodyPr>
            <a:normAutofit/>
          </a:bodyPr>
          <a:lstStyle/>
          <a:p>
            <a:r>
              <a:rPr lang="en-US"/>
              <a:t>Lập trình hướng đối tượng</a:t>
            </a:r>
            <a:endParaRPr lang="en-US" b="1" dirty="0"/>
          </a:p>
        </p:txBody>
      </p:sp>
      <p:sp>
        <p:nvSpPr>
          <p:cNvPr id="4" name="Slide Number Placeholder 3"/>
          <p:cNvSpPr>
            <a:spLocks noGrp="1"/>
          </p:cNvSpPr>
          <p:nvPr>
            <p:ph type="sldNum" sz="quarter" idx="12"/>
          </p:nvPr>
        </p:nvSpPr>
        <p:spPr/>
        <p:txBody>
          <a:bodyPr/>
          <a:lstStyle/>
          <a:p>
            <a:fld id="{06F855F6-99C9-4B18-88EC-1D73743D07FD}" type="slidenum">
              <a:rPr lang="en-US" smtClean="0"/>
              <a:t>135</a:t>
            </a:fld>
            <a:endParaRPr lang="en-US"/>
          </a:p>
        </p:txBody>
      </p:sp>
      <p:pic>
        <p:nvPicPr>
          <p:cNvPr id="2050" name="Picture 2" descr="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62" y="1368302"/>
            <a:ext cx="6737594" cy="4943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521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Lớp (class) trong </a:t>
            </a:r>
            <a:r>
              <a:rPr lang="en-US" dirty="0"/>
              <a:t>C++</a:t>
            </a:r>
          </a:p>
        </p:txBody>
      </p:sp>
      <p:sp>
        <p:nvSpPr>
          <p:cNvPr id="3" name="Content Placeholder 2"/>
          <p:cNvSpPr>
            <a:spLocks noGrp="1"/>
          </p:cNvSpPr>
          <p:nvPr>
            <p:ph idx="1"/>
          </p:nvPr>
        </p:nvSpPr>
        <p:spPr/>
        <p:txBody>
          <a:bodyPr>
            <a:normAutofit/>
          </a:bodyPr>
          <a:lstStyle/>
          <a:p>
            <a:pPr marL="0" indent="0" algn="just">
              <a:buNone/>
            </a:pPr>
            <a:r>
              <a:rPr lang="en-US"/>
              <a:t>-</a:t>
            </a:r>
            <a:r>
              <a:rPr lang="en-US" dirty="0"/>
              <a:t>Lớp là kiểu dữ liệu do </a:t>
            </a:r>
            <a:r>
              <a:rPr lang="en-US" dirty="0" err="1"/>
              <a:t>ng</a:t>
            </a:r>
            <a:r>
              <a:rPr lang="vi-VN" dirty="0"/>
              <a:t>ười dùng định nghĩa </a:t>
            </a:r>
            <a:r>
              <a:rPr lang="en-US" dirty="0"/>
              <a:t>(</a:t>
            </a:r>
            <a:r>
              <a:rPr lang="vi-VN" dirty="0"/>
              <a:t>user-defined type</a:t>
            </a:r>
            <a:r>
              <a:rPr lang="en-US" dirty="0"/>
              <a:t>)</a:t>
            </a:r>
            <a:endParaRPr lang="vi-VN" dirty="0"/>
          </a:p>
          <a:p>
            <a:pPr algn="just">
              <a:buFontTx/>
              <a:buChar char="-"/>
            </a:pPr>
            <a:r>
              <a:rPr lang="vi-VN" dirty="0"/>
              <a:t>Trong lớp chứa các thành phần lớp. Các thành phần </a:t>
            </a:r>
            <a:r>
              <a:rPr lang="vi-VN"/>
              <a:t>phổ biến</a:t>
            </a:r>
            <a:r>
              <a:rPr lang="en-US"/>
              <a:t> của lớp </a:t>
            </a:r>
            <a:r>
              <a:rPr lang="vi-VN"/>
              <a:t>là </a:t>
            </a:r>
            <a:r>
              <a:rPr lang="vi-VN" b="1" dirty="0">
                <a:solidFill>
                  <a:srgbClr val="FF0000"/>
                </a:solidFill>
              </a:rPr>
              <a:t>dữ liệu </a:t>
            </a:r>
            <a:r>
              <a:rPr lang="vi-VN" dirty="0"/>
              <a:t>thành phần [</a:t>
            </a:r>
            <a:r>
              <a:rPr lang="vi-VN"/>
              <a:t>thuộc tính] </a:t>
            </a:r>
            <a:r>
              <a:rPr lang="vi-VN" dirty="0"/>
              <a:t>và </a:t>
            </a:r>
            <a:r>
              <a:rPr lang="vi-VN" b="1" dirty="0">
                <a:solidFill>
                  <a:srgbClr val="FF0000"/>
                </a:solidFill>
              </a:rPr>
              <a:t>hàm</a:t>
            </a:r>
            <a:r>
              <a:rPr lang="vi-VN" dirty="0"/>
              <a:t> thành </a:t>
            </a:r>
            <a:r>
              <a:rPr lang="vi-VN"/>
              <a:t>viên [phương thức]</a:t>
            </a:r>
            <a:endParaRPr lang="vi-VN" dirty="0"/>
          </a:p>
          <a:p>
            <a:pPr algn="just">
              <a:buFontTx/>
              <a:buChar char="-"/>
            </a:pPr>
            <a:r>
              <a:rPr lang="vi-VN" dirty="0"/>
              <a:t>Hàm thành viên cũng có thể dùng để </a:t>
            </a:r>
            <a:r>
              <a:rPr lang="vi-VN"/>
              <a:t>khởi tạo</a:t>
            </a:r>
            <a:r>
              <a:rPr lang="en-US"/>
              <a:t> (hàm tạo)</a:t>
            </a:r>
            <a:r>
              <a:rPr lang="vi-VN"/>
              <a:t>, </a:t>
            </a:r>
            <a:r>
              <a:rPr lang="vi-VN" dirty="0"/>
              <a:t>sao chép, hoặc dọn </a:t>
            </a:r>
            <a:r>
              <a:rPr lang="vi-VN"/>
              <a:t>dẹp (</a:t>
            </a:r>
            <a:r>
              <a:rPr lang="en-US"/>
              <a:t>hàm huỷ</a:t>
            </a:r>
            <a:r>
              <a:rPr lang="vi-VN"/>
              <a:t>).</a:t>
            </a:r>
            <a:endParaRPr lang="vi-VN" dirty="0"/>
          </a:p>
          <a:p>
            <a:pPr algn="just">
              <a:buFontTx/>
              <a:buChar char="-"/>
            </a:pPr>
            <a:r>
              <a:rPr lang="vi-VN" dirty="0"/>
              <a:t>Các thành phần lớp được truy cập bằng dấu «.» đối với đối tượng của </a:t>
            </a:r>
            <a:r>
              <a:rPr lang="vi-VN"/>
              <a:t>lớp </a:t>
            </a:r>
            <a:r>
              <a:rPr lang="en-US"/>
              <a:t>(</a:t>
            </a:r>
            <a:r>
              <a:rPr lang="en-US" i="1">
                <a:solidFill>
                  <a:srgbClr val="0000FF"/>
                </a:solidFill>
              </a:rPr>
              <a:t>a.nhap()</a:t>
            </a:r>
            <a:r>
              <a:rPr lang="en-US"/>
              <a:t>) </a:t>
            </a:r>
            <a:r>
              <a:rPr lang="vi-VN"/>
              <a:t>hoặc </a:t>
            </a:r>
            <a:r>
              <a:rPr lang="vi-VN" dirty="0">
                <a:solidFill>
                  <a:srgbClr val="FF0000"/>
                </a:solidFill>
              </a:rPr>
              <a:t>dấu -&gt; đối với </a:t>
            </a:r>
            <a:r>
              <a:rPr lang="vi-VN">
                <a:solidFill>
                  <a:srgbClr val="FF0000"/>
                </a:solidFill>
              </a:rPr>
              <a:t>con trỏ</a:t>
            </a:r>
            <a:r>
              <a:rPr lang="en-US"/>
              <a:t> (</a:t>
            </a:r>
            <a:r>
              <a:rPr lang="en-US" i="1">
                <a:solidFill>
                  <a:srgbClr val="0000FF"/>
                </a:solidFill>
              </a:rPr>
              <a:t>p-&gt;in()</a:t>
            </a:r>
            <a:r>
              <a:rPr lang="en-US"/>
              <a:t>).</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136</a:t>
            </a:fld>
            <a:endParaRPr lang="en-US"/>
          </a:p>
        </p:txBody>
      </p:sp>
    </p:spTree>
    <p:extLst>
      <p:ext uri="{BB962C8B-B14F-4D97-AF65-F5344CB8AC3E}">
        <p14:creationId xmlns:p14="http://schemas.microsoft.com/office/powerpoint/2010/main" val="9532509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Lớp (class) trong </a:t>
            </a:r>
            <a:r>
              <a:rPr lang="en-US" dirty="0"/>
              <a:t>C++</a:t>
            </a:r>
          </a:p>
        </p:txBody>
      </p:sp>
      <p:sp>
        <p:nvSpPr>
          <p:cNvPr id="3" name="Content Placeholder 2"/>
          <p:cNvSpPr>
            <a:spLocks noGrp="1"/>
          </p:cNvSpPr>
          <p:nvPr>
            <p:ph idx="1"/>
          </p:nvPr>
        </p:nvSpPr>
        <p:spPr/>
        <p:txBody>
          <a:bodyPr>
            <a:normAutofit/>
          </a:bodyPr>
          <a:lstStyle/>
          <a:p>
            <a:pPr marL="0" indent="0" algn="just">
              <a:buNone/>
            </a:pPr>
            <a:r>
              <a:rPr lang="en-US" dirty="0"/>
              <a:t>Các tóm tắt về lớp:</a:t>
            </a:r>
            <a:endParaRPr lang="vi-VN" dirty="0"/>
          </a:p>
          <a:p>
            <a:pPr marL="0" indent="0" algn="just">
              <a:buNone/>
            </a:pPr>
            <a:r>
              <a:rPr lang="en-US"/>
              <a:t>+ </a:t>
            </a:r>
            <a:r>
              <a:rPr lang="vi-VN"/>
              <a:t>Các </a:t>
            </a:r>
            <a:r>
              <a:rPr lang="vi-VN" b="1" u="sng" dirty="0"/>
              <a:t>toán tử</a:t>
            </a:r>
            <a:r>
              <a:rPr lang="vi-VN" b="1" dirty="0"/>
              <a:t> </a:t>
            </a:r>
            <a:r>
              <a:rPr lang="vi-VN" dirty="0"/>
              <a:t>có thể định nghĩa lại trong lớp</a:t>
            </a:r>
          </a:p>
          <a:p>
            <a:pPr marL="0" indent="0" algn="just">
              <a:buNone/>
            </a:pPr>
            <a:r>
              <a:rPr lang="en-US"/>
              <a:t>+ </a:t>
            </a:r>
            <a:r>
              <a:rPr lang="vi-VN"/>
              <a:t>Các </a:t>
            </a:r>
            <a:r>
              <a:rPr lang="vi-VN" dirty="0"/>
              <a:t>thành phần của lớp có thể khai báo theo kiểu (phạm vi truy cập) là public, protected hay private (mặc định là private)</a:t>
            </a:r>
          </a:p>
          <a:p>
            <a:pPr marL="0" indent="0" algn="just">
              <a:buNone/>
            </a:pPr>
            <a:r>
              <a:rPr lang="en-US"/>
              <a:t>+ </a:t>
            </a:r>
            <a:r>
              <a:rPr lang="vi-VN"/>
              <a:t>Các </a:t>
            </a:r>
            <a:r>
              <a:rPr lang="vi-VN" dirty="0"/>
              <a:t>thành phần kiểu public dùng cho giao diện của lớp (thường là các phương thức), các thành phần private dùng cho cài đặt lớp (thường là thuộc tính).</a:t>
            </a:r>
          </a:p>
          <a:p>
            <a:pPr marL="0" indent="0" algn="just">
              <a:buNone/>
            </a:pPr>
            <a:r>
              <a:rPr lang="vi-VN" i="1">
                <a:solidFill>
                  <a:srgbClr val="0000FF"/>
                </a:solidFill>
              </a:rPr>
              <a:t>Kiểu </a:t>
            </a:r>
            <a:r>
              <a:rPr lang="vi-VN" b="1" i="1" dirty="0">
                <a:solidFill>
                  <a:srgbClr val="FF0000"/>
                </a:solidFill>
              </a:rPr>
              <a:t>struct</a:t>
            </a:r>
            <a:r>
              <a:rPr lang="vi-VN" i="1" dirty="0">
                <a:solidFill>
                  <a:srgbClr val="0000FF"/>
                </a:solidFill>
              </a:rPr>
              <a:t> cũng tương </a:t>
            </a:r>
            <a:r>
              <a:rPr lang="vi-VN" i="1">
                <a:solidFill>
                  <a:srgbClr val="0000FF"/>
                </a:solidFill>
              </a:rPr>
              <a:t>tự như </a:t>
            </a:r>
            <a:r>
              <a:rPr lang="en-US" i="1">
                <a:solidFill>
                  <a:srgbClr val="0000FF"/>
                </a:solidFill>
              </a:rPr>
              <a:t>class, </a:t>
            </a:r>
            <a:r>
              <a:rPr lang="vi-VN" i="1">
                <a:solidFill>
                  <a:srgbClr val="0000FF"/>
                </a:solidFill>
              </a:rPr>
              <a:t>nhưng </a:t>
            </a:r>
            <a:r>
              <a:rPr lang="vi-VN" i="1" dirty="0">
                <a:solidFill>
                  <a:srgbClr val="0000FF"/>
                </a:solidFill>
              </a:rPr>
              <a:t>các thành phần </a:t>
            </a:r>
            <a:r>
              <a:rPr lang="vi-VN" i="1">
                <a:solidFill>
                  <a:srgbClr val="0000FF"/>
                </a:solidFill>
              </a:rPr>
              <a:t>của </a:t>
            </a:r>
            <a:r>
              <a:rPr lang="en-US" i="1">
                <a:solidFill>
                  <a:srgbClr val="0000FF"/>
                </a:solidFill>
              </a:rPr>
              <a:t>struct mặc định</a:t>
            </a:r>
            <a:r>
              <a:rPr lang="vi-VN" i="1">
                <a:solidFill>
                  <a:srgbClr val="0000FF"/>
                </a:solidFill>
              </a:rPr>
              <a:t> là public</a:t>
            </a:r>
            <a:r>
              <a:rPr lang="en-US" i="1">
                <a:solidFill>
                  <a:srgbClr val="0000FF"/>
                </a:solidFill>
              </a:rPr>
              <a:t> (của lớp mặc định là private).</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137</a:t>
            </a:fld>
            <a:endParaRPr lang="en-US"/>
          </a:p>
        </p:txBody>
      </p:sp>
    </p:spTree>
    <p:extLst>
      <p:ext uri="{BB962C8B-B14F-4D97-AF65-F5344CB8AC3E}">
        <p14:creationId xmlns:p14="http://schemas.microsoft.com/office/powerpoint/2010/main" val="23633695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p:txBody>
          <a:bodyPr>
            <a:normAutofit/>
          </a:bodyPr>
          <a:lstStyle/>
          <a:p>
            <a:pPr marL="0" indent="0">
              <a:buNone/>
            </a:pPr>
            <a:r>
              <a:rPr lang="en-US" dirty="0"/>
              <a:t>class </a:t>
            </a:r>
            <a:r>
              <a:rPr lang="en-US" dirty="0" err="1"/>
              <a:t>TenLop</a:t>
            </a:r>
            <a:endParaRPr lang="en-US" dirty="0"/>
          </a:p>
          <a:p>
            <a:pPr marL="0" indent="0">
              <a:buNone/>
            </a:pPr>
            <a:r>
              <a:rPr lang="en-US" dirty="0"/>
              <a:t>{</a:t>
            </a:r>
          </a:p>
          <a:p>
            <a:pPr marL="0" indent="0">
              <a:buNone/>
            </a:pPr>
            <a:r>
              <a:rPr lang="en-US" dirty="0"/>
              <a:t>	Các thuộc tính;</a:t>
            </a:r>
          </a:p>
          <a:p>
            <a:pPr marL="0" indent="0">
              <a:buNone/>
            </a:pPr>
            <a:r>
              <a:rPr lang="en-US" dirty="0"/>
              <a:t>	</a:t>
            </a:r>
            <a:r>
              <a:rPr lang="en-US" b="1" dirty="0">
                <a:solidFill>
                  <a:srgbClr val="0000FF"/>
                </a:solidFill>
              </a:rPr>
              <a:t>Các hàm tạo;</a:t>
            </a:r>
          </a:p>
          <a:p>
            <a:pPr marL="0" indent="0">
              <a:buNone/>
            </a:pPr>
            <a:r>
              <a:rPr lang="en-US" dirty="0"/>
              <a:t>	Các phương thức;</a:t>
            </a:r>
          </a:p>
          <a:p>
            <a:pPr marL="0" indent="0">
              <a:buNone/>
            </a:pPr>
            <a:r>
              <a:rPr lang="en-US" dirty="0"/>
              <a:t>	</a:t>
            </a:r>
            <a:r>
              <a:rPr lang="en-US" b="1" dirty="0">
                <a:solidFill>
                  <a:srgbClr val="FF0000"/>
                </a:solidFill>
              </a:rPr>
              <a:t>Hàm huỷ;</a:t>
            </a:r>
          </a:p>
          <a:p>
            <a:pPr marL="0" indent="0">
              <a:buNone/>
            </a:pP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138</a:t>
            </a:fld>
            <a:endParaRPr lang="en-US"/>
          </a:p>
        </p:txBody>
      </p:sp>
    </p:spTree>
    <p:extLst>
      <p:ext uri="{BB962C8B-B14F-4D97-AF65-F5344CB8AC3E}">
        <p14:creationId xmlns:p14="http://schemas.microsoft.com/office/powerpoint/2010/main" val="1288555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a:xfrm>
            <a:off x="838200" y="1243013"/>
            <a:ext cx="10515600" cy="4700587"/>
          </a:xfrm>
        </p:spPr>
        <p:txBody>
          <a:bodyPr>
            <a:noAutofit/>
          </a:bodyPr>
          <a:lstStyle/>
          <a:p>
            <a:pPr marL="0" indent="0" algn="just">
              <a:lnSpc>
                <a:spcPct val="120000"/>
              </a:lnSpc>
              <a:spcBef>
                <a:spcPts val="0"/>
              </a:spcBef>
              <a:buNone/>
            </a:pPr>
            <a:r>
              <a:rPr lang="en-US" sz="2400" dirty="0"/>
              <a:t>Có thể bổ sung phạm vi truy cập cho các thành phần </a:t>
            </a:r>
            <a:r>
              <a:rPr lang="en-US" sz="2400"/>
              <a:t>của lớp </a:t>
            </a:r>
            <a:r>
              <a:rPr lang="en-US" sz="2400" b="1">
                <a:solidFill>
                  <a:srgbClr val="FF0000"/>
                </a:solidFill>
              </a:rPr>
              <a:t>private</a:t>
            </a:r>
            <a:r>
              <a:rPr lang="en-US" sz="2400" b="1" dirty="0">
                <a:solidFill>
                  <a:srgbClr val="FF0000"/>
                </a:solidFill>
              </a:rPr>
              <a:t>, public, </a:t>
            </a:r>
            <a:r>
              <a:rPr lang="en-US" sz="2400" b="1">
                <a:solidFill>
                  <a:srgbClr val="FF0000"/>
                </a:solidFill>
              </a:rPr>
              <a:t>protected</a:t>
            </a:r>
            <a:r>
              <a:rPr lang="en-US" sz="2400"/>
              <a:t>. Nếu </a:t>
            </a:r>
            <a:r>
              <a:rPr lang="en-US" sz="2400" dirty="0"/>
              <a:t>không chỉ rõ phạm vi truy cập thì giá trị mặc định </a:t>
            </a:r>
            <a:r>
              <a:rPr lang="en-US" sz="2400" u="sng" dirty="0">
                <a:solidFill>
                  <a:srgbClr val="FF0000"/>
                </a:solidFill>
              </a:rPr>
              <a:t>private</a:t>
            </a:r>
            <a:r>
              <a:rPr lang="en-US" sz="2400" dirty="0"/>
              <a:t> sẽ được gắn cho các thành phần của lớp.</a:t>
            </a:r>
          </a:p>
          <a:p>
            <a:pPr marL="0" indent="0" algn="just">
              <a:lnSpc>
                <a:spcPct val="120000"/>
              </a:lnSpc>
              <a:spcBef>
                <a:spcPts val="0"/>
              </a:spcBef>
              <a:buNone/>
            </a:pPr>
            <a:r>
              <a:rPr lang="en-US" sz="2400" dirty="0"/>
              <a:t>Thông thường</a:t>
            </a:r>
            <a:r>
              <a:rPr lang="en-US" sz="2400" b="1" dirty="0">
                <a:solidFill>
                  <a:schemeClr val="accent6">
                    <a:lumMod val="75000"/>
                  </a:schemeClr>
                </a:solidFill>
              </a:rPr>
              <a:t>, thuộc tính được gán phạm vi truy cập private</a:t>
            </a:r>
            <a:r>
              <a:rPr lang="en-US" sz="2400" dirty="0"/>
              <a:t>, </a:t>
            </a:r>
            <a:r>
              <a:rPr lang="en-US" sz="2400" b="1" dirty="0">
                <a:solidFill>
                  <a:schemeClr val="accent2"/>
                </a:solidFill>
              </a:rPr>
              <a:t>các phương thức là public</a:t>
            </a:r>
          </a:p>
          <a:p>
            <a:pPr marL="0" indent="0">
              <a:lnSpc>
                <a:spcPct val="120000"/>
              </a:lnSpc>
              <a:buNone/>
            </a:pPr>
            <a:r>
              <a:rPr lang="en-US" sz="2400"/>
              <a:t>class TenLop {</a:t>
            </a:r>
            <a:endParaRPr lang="en-US" sz="2400" dirty="0"/>
          </a:p>
          <a:p>
            <a:pPr marL="0" indent="0">
              <a:buNone/>
            </a:pPr>
            <a:r>
              <a:rPr lang="en-US" sz="2400" dirty="0"/>
              <a:t>	Các thuộc tính;</a:t>
            </a:r>
          </a:p>
          <a:p>
            <a:pPr marL="0" indent="0">
              <a:buNone/>
            </a:pPr>
            <a:r>
              <a:rPr lang="en-US" sz="2400" dirty="0"/>
              <a:t>	</a:t>
            </a:r>
            <a:r>
              <a:rPr lang="en-US" sz="2400" b="1" dirty="0">
                <a:solidFill>
                  <a:srgbClr val="0000FF"/>
                </a:solidFill>
              </a:rPr>
              <a:t>Các hàm tạo;</a:t>
            </a:r>
          </a:p>
          <a:p>
            <a:pPr marL="0" indent="0">
              <a:buNone/>
            </a:pPr>
            <a:r>
              <a:rPr lang="en-US" sz="2400" dirty="0"/>
              <a:t>	Các phương thức;</a:t>
            </a:r>
          </a:p>
          <a:p>
            <a:pPr marL="0" indent="0">
              <a:buNone/>
            </a:pPr>
            <a:r>
              <a:rPr lang="en-US" sz="2400" dirty="0"/>
              <a:t>	</a:t>
            </a:r>
            <a:r>
              <a:rPr lang="en-US" sz="2400" b="1" dirty="0">
                <a:solidFill>
                  <a:srgbClr val="FF0000"/>
                </a:solidFill>
              </a:rPr>
              <a:t>Hàm huỷ;</a:t>
            </a:r>
          </a:p>
          <a:p>
            <a:pPr marL="0" indent="0">
              <a:buNone/>
            </a:pPr>
            <a:r>
              <a:rPr lang="en-US" sz="2400"/>
              <a:t>}; </a:t>
            </a: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139</a:t>
            </a:fld>
            <a:endParaRPr lang="en-US"/>
          </a:p>
        </p:txBody>
      </p:sp>
    </p:spTree>
    <p:extLst>
      <p:ext uri="{BB962C8B-B14F-4D97-AF65-F5344CB8AC3E}">
        <p14:creationId xmlns:p14="http://schemas.microsoft.com/office/powerpoint/2010/main" val="130088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có đối ngầm định</a:t>
            </a:r>
            <a:endParaRPr lang="en-US" dirty="0"/>
          </a:p>
        </p:txBody>
      </p:sp>
      <p:sp>
        <p:nvSpPr>
          <p:cNvPr id="3" name="Content Placeholder 2"/>
          <p:cNvSpPr>
            <a:spLocks noGrp="1"/>
          </p:cNvSpPr>
          <p:nvPr>
            <p:ph idx="1"/>
          </p:nvPr>
        </p:nvSpPr>
        <p:spPr>
          <a:xfrm>
            <a:off x="838200" y="1403594"/>
            <a:ext cx="10515600" cy="4351338"/>
          </a:xfrm>
        </p:spPr>
        <p:txBody>
          <a:bodyPr>
            <a:noAutofit/>
          </a:bodyPr>
          <a:lstStyle/>
          <a:p>
            <a:pPr marL="0" indent="0">
              <a:buNone/>
            </a:pPr>
            <a:r>
              <a:rPr lang="nn-NO" sz="2800"/>
              <a:t>int </a:t>
            </a:r>
            <a:r>
              <a:rPr lang="nn-NO" sz="2800" dirty="0"/>
              <a:t>tong(</a:t>
            </a:r>
            <a:r>
              <a:rPr lang="nn-NO" sz="2800" b="1" dirty="0">
                <a:solidFill>
                  <a:srgbClr val="FF0000"/>
                </a:solidFill>
              </a:rPr>
              <a:t>int n=10</a:t>
            </a:r>
            <a:r>
              <a:rPr lang="nn-NO" sz="2800" dirty="0"/>
              <a:t>)</a:t>
            </a:r>
          </a:p>
          <a:p>
            <a:pPr marL="0" indent="0">
              <a:buNone/>
            </a:pPr>
            <a:r>
              <a:rPr lang="nn-NO" sz="2800" dirty="0"/>
              <a:t>{</a:t>
            </a:r>
          </a:p>
          <a:p>
            <a:pPr marL="0" indent="0">
              <a:buNone/>
            </a:pPr>
            <a:r>
              <a:rPr lang="nn-NO" sz="2800" dirty="0"/>
              <a:t>	int t=0;</a:t>
            </a:r>
          </a:p>
          <a:p>
            <a:pPr marL="0" indent="0">
              <a:buNone/>
            </a:pPr>
            <a:r>
              <a:rPr lang="nn-NO" sz="2800" dirty="0"/>
              <a:t>	for(int i=1; i&lt;=n; i++)</a:t>
            </a:r>
          </a:p>
          <a:p>
            <a:pPr marL="0" indent="0">
              <a:buNone/>
            </a:pPr>
            <a:r>
              <a:rPr lang="nn-NO" sz="2800" dirty="0"/>
              <a:t>		t=t + i;</a:t>
            </a:r>
          </a:p>
          <a:p>
            <a:pPr marL="0" indent="0">
              <a:buNone/>
            </a:pPr>
            <a:r>
              <a:rPr lang="nn-NO" sz="2800" dirty="0"/>
              <a:t>	return t;</a:t>
            </a:r>
          </a:p>
          <a:p>
            <a:pPr marL="0" indent="0">
              <a:buNone/>
            </a:pPr>
            <a:r>
              <a:rPr lang="nn-NO" sz="2800"/>
              <a:t>}</a:t>
            </a:r>
            <a:endParaRPr lang="nn-NO" sz="2800" dirty="0"/>
          </a:p>
        </p:txBody>
      </p:sp>
      <p:sp>
        <p:nvSpPr>
          <p:cNvPr id="4" name="Slide Number Placeholder 3"/>
          <p:cNvSpPr>
            <a:spLocks noGrp="1"/>
          </p:cNvSpPr>
          <p:nvPr>
            <p:ph type="sldNum" sz="quarter" idx="12"/>
          </p:nvPr>
        </p:nvSpPr>
        <p:spPr/>
        <p:txBody>
          <a:bodyPr/>
          <a:lstStyle/>
          <a:p>
            <a:fld id="{06F855F6-99C9-4B18-88EC-1D73743D07FD}" type="slidenum">
              <a:rPr lang="en-US" smtClean="0"/>
              <a:t>14</a:t>
            </a:fld>
            <a:endParaRPr lang="en-US"/>
          </a:p>
        </p:txBody>
      </p:sp>
    </p:spTree>
    <p:extLst>
      <p:ext uri="{BB962C8B-B14F-4D97-AF65-F5344CB8AC3E}">
        <p14:creationId xmlns:p14="http://schemas.microsoft.com/office/powerpoint/2010/main" val="11551021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Ví dụ: Khai báo lớp Diem</a:t>
            </a:r>
          </a:p>
          <a:p>
            <a:pPr marL="0" indent="0">
              <a:buNone/>
            </a:pPr>
            <a:r>
              <a:rPr lang="en-US" b="1" dirty="0">
                <a:solidFill>
                  <a:srgbClr val="FF3399"/>
                </a:solidFill>
              </a:rPr>
              <a:t>class Diem </a:t>
            </a:r>
            <a:r>
              <a:rPr lang="en-US" dirty="0">
                <a:solidFill>
                  <a:srgbClr val="C00000"/>
                </a:solidFill>
              </a:rPr>
              <a:t>{</a:t>
            </a:r>
          </a:p>
          <a:p>
            <a:pPr marL="0" indent="0">
              <a:buNone/>
            </a:pPr>
            <a:r>
              <a:rPr lang="en-US" dirty="0"/>
              <a:t>	</a:t>
            </a:r>
            <a:r>
              <a:rPr lang="en-US" b="1" dirty="0">
                <a:solidFill>
                  <a:srgbClr val="FF0000"/>
                </a:solidFill>
              </a:rPr>
              <a:t>private:</a:t>
            </a:r>
          </a:p>
          <a:p>
            <a:pPr marL="0" indent="0">
              <a:buNone/>
            </a:pPr>
            <a:r>
              <a:rPr lang="en-US" b="1" dirty="0">
                <a:solidFill>
                  <a:srgbClr val="FF0000"/>
                </a:solidFill>
              </a:rPr>
              <a:t>		</a:t>
            </a:r>
            <a:r>
              <a:rPr lang="en-US" b="1" dirty="0" err="1">
                <a:solidFill>
                  <a:srgbClr val="FF0000"/>
                </a:solidFill>
              </a:rPr>
              <a:t>int</a:t>
            </a:r>
            <a:r>
              <a:rPr lang="en-US" b="1" dirty="0">
                <a:solidFill>
                  <a:srgbClr val="FF0000"/>
                </a:solidFill>
              </a:rPr>
              <a:t> x, y;</a:t>
            </a:r>
          </a:p>
          <a:p>
            <a:pPr marL="0" indent="0">
              <a:buNone/>
            </a:pPr>
            <a:r>
              <a:rPr lang="en-US" dirty="0"/>
              <a:t>	</a:t>
            </a:r>
            <a:r>
              <a:rPr lang="en-US" b="1" dirty="0">
                <a:solidFill>
                  <a:srgbClr val="0000FF"/>
                </a:solidFill>
              </a:rPr>
              <a:t>public:</a:t>
            </a:r>
          </a:p>
          <a:p>
            <a:pPr marL="0" indent="0">
              <a:buNone/>
            </a:pPr>
            <a:r>
              <a:rPr lang="en-US" b="1" dirty="0">
                <a:solidFill>
                  <a:srgbClr val="0000FF"/>
                </a:solidFill>
              </a:rPr>
              <a:t>		void </a:t>
            </a:r>
            <a:r>
              <a:rPr lang="en-US" b="1" dirty="0" err="1">
                <a:solidFill>
                  <a:srgbClr val="0000FF"/>
                </a:solidFill>
              </a:rPr>
              <a:t>nhap</a:t>
            </a:r>
            <a:r>
              <a:rPr lang="en-US" b="1" dirty="0">
                <a:solidFill>
                  <a:srgbClr val="0000FF"/>
                </a:solidFill>
              </a:rPr>
              <a:t>() {} </a:t>
            </a:r>
          </a:p>
          <a:p>
            <a:pPr marL="0" indent="0">
              <a:buNone/>
            </a:pPr>
            <a:r>
              <a:rPr lang="en-US" b="1" dirty="0">
                <a:solidFill>
                  <a:srgbClr val="0000FF"/>
                </a:solidFill>
              </a:rPr>
              <a:t>		void in() {}</a:t>
            </a:r>
          </a:p>
          <a:p>
            <a:pPr marL="0" indent="0">
              <a:buNone/>
            </a:pPr>
            <a:r>
              <a:rPr lang="en-US" b="1" dirty="0">
                <a:solidFill>
                  <a:srgbClr val="C00000"/>
                </a:solidFill>
              </a:rPr>
              <a:t>};</a:t>
            </a:r>
          </a:p>
          <a:p>
            <a:pPr marL="0" indent="0">
              <a:buNone/>
            </a:pPr>
            <a:r>
              <a:rPr lang="en-US" dirty="0" err="1"/>
              <a:t>int</a:t>
            </a:r>
            <a:r>
              <a:rPr lang="en-US" dirty="0"/>
              <a:t> main()  {</a:t>
            </a:r>
          </a:p>
          <a:p>
            <a:pPr marL="0" indent="0">
              <a:buNone/>
            </a:pPr>
            <a:r>
              <a:rPr lang="en-US" dirty="0"/>
              <a:t>	Diem a, b;</a:t>
            </a:r>
          </a:p>
          <a:p>
            <a:pPr marL="0" indent="0">
              <a:buNone/>
            </a:pPr>
            <a:r>
              <a:rPr lang="en-US" dirty="0"/>
              <a:t>	</a:t>
            </a:r>
            <a:r>
              <a:rPr lang="en-US" dirty="0" err="1"/>
              <a:t>a.nhap</a:t>
            </a:r>
            <a:r>
              <a:rPr lang="en-US" dirty="0"/>
              <a:t>(); </a:t>
            </a:r>
            <a:r>
              <a:rPr lang="en-US" dirty="0" err="1"/>
              <a:t>b.nhap</a:t>
            </a:r>
            <a:r>
              <a:rPr lang="en-US"/>
              <a:t>();  a.in(); b.in();</a:t>
            </a:r>
          </a:p>
          <a:p>
            <a:pPr marL="0" indent="0">
              <a:buNone/>
            </a:pPr>
            <a:r>
              <a:rPr lang="en-US"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140</a:t>
            </a:fld>
            <a:endParaRPr lang="en-US"/>
          </a:p>
        </p:txBody>
      </p:sp>
    </p:spTree>
    <p:extLst>
      <p:ext uri="{BB962C8B-B14F-4D97-AF65-F5344CB8AC3E}">
        <p14:creationId xmlns:p14="http://schemas.microsoft.com/office/powerpoint/2010/main" val="37486719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a:xfrm>
            <a:off x="499246" y="1400447"/>
            <a:ext cx="11126697" cy="5094015"/>
          </a:xfrm>
        </p:spPr>
        <p:txBody>
          <a:bodyPr>
            <a:noAutofit/>
          </a:bodyPr>
          <a:lstStyle/>
          <a:p>
            <a:pPr marL="0" indent="0">
              <a:lnSpc>
                <a:spcPct val="100000"/>
              </a:lnSpc>
              <a:spcBef>
                <a:spcPts val="0"/>
              </a:spcBef>
              <a:buNone/>
            </a:pPr>
            <a:r>
              <a:rPr lang="en-US" sz="2400" b="1" dirty="0"/>
              <a:t>class Diem {</a:t>
            </a:r>
          </a:p>
          <a:p>
            <a:pPr marL="0" indent="0">
              <a:lnSpc>
                <a:spcPct val="100000"/>
              </a:lnSpc>
              <a:spcBef>
                <a:spcPts val="0"/>
              </a:spcBef>
              <a:buNone/>
            </a:pPr>
            <a:r>
              <a:rPr lang="en-US" sz="2400" b="1" dirty="0"/>
              <a:t>	</a:t>
            </a:r>
            <a:r>
              <a:rPr lang="en-US" sz="2400" b="1" dirty="0" err="1">
                <a:solidFill>
                  <a:srgbClr val="FF3399"/>
                </a:solidFill>
              </a:rPr>
              <a:t>int</a:t>
            </a:r>
            <a:r>
              <a:rPr lang="en-US" sz="2400" b="1" dirty="0">
                <a:solidFill>
                  <a:srgbClr val="FF3399"/>
                </a:solidFill>
              </a:rPr>
              <a:t> x, </a:t>
            </a:r>
            <a:r>
              <a:rPr lang="en-US" sz="2400" b="1">
                <a:solidFill>
                  <a:srgbClr val="FF3399"/>
                </a:solidFill>
              </a:rPr>
              <a:t>y; </a:t>
            </a:r>
            <a:r>
              <a:rPr lang="en-US" sz="2400" i="1">
                <a:solidFill>
                  <a:srgbClr val="00B0F0"/>
                </a:solidFill>
              </a:rPr>
              <a:t>// mặc định x, y là private </a:t>
            </a:r>
            <a:endParaRPr lang="en-US" sz="2400" i="1" dirty="0">
              <a:solidFill>
                <a:srgbClr val="00B0F0"/>
              </a:solidFill>
            </a:endParaRPr>
          </a:p>
          <a:p>
            <a:pPr marL="0" indent="0">
              <a:lnSpc>
                <a:spcPct val="100000"/>
              </a:lnSpc>
              <a:spcBef>
                <a:spcPts val="0"/>
              </a:spcBef>
              <a:buNone/>
            </a:pPr>
            <a:r>
              <a:rPr lang="en-US" sz="2400" b="1" dirty="0"/>
              <a:t>	public:</a:t>
            </a:r>
          </a:p>
          <a:p>
            <a:pPr marL="0" indent="0">
              <a:lnSpc>
                <a:spcPct val="100000"/>
              </a:lnSpc>
              <a:spcBef>
                <a:spcPts val="0"/>
              </a:spcBef>
              <a:buNone/>
            </a:pPr>
            <a:r>
              <a:rPr lang="en-US" sz="2400" b="1" dirty="0"/>
              <a:t>	     void </a:t>
            </a:r>
            <a:r>
              <a:rPr lang="en-US" sz="2400" b="1" dirty="0" err="1"/>
              <a:t>nhap</a:t>
            </a:r>
            <a:r>
              <a:rPr lang="en-US" sz="2400" b="1" dirty="0"/>
              <a:t>()  </a:t>
            </a:r>
            <a:r>
              <a:rPr lang="en-US" sz="2400" b="1"/>
              <a:t>{ cout</a:t>
            </a:r>
            <a:r>
              <a:rPr lang="en-US" sz="2400" b="1" dirty="0"/>
              <a:t>&lt;&lt;" </a:t>
            </a:r>
            <a:r>
              <a:rPr lang="en-US" sz="2400" b="1" dirty="0" err="1"/>
              <a:t>nhap</a:t>
            </a:r>
            <a:r>
              <a:rPr lang="en-US" sz="2400" b="1" dirty="0"/>
              <a:t> x:"; </a:t>
            </a:r>
            <a:r>
              <a:rPr lang="en-US" sz="2400" b="1" dirty="0" err="1"/>
              <a:t>cin</a:t>
            </a:r>
            <a:r>
              <a:rPr lang="en-US" sz="2400" b="1" dirty="0"/>
              <a:t>&gt;&gt;x;    </a:t>
            </a:r>
            <a:r>
              <a:rPr lang="en-US" sz="2400" b="1" dirty="0" err="1"/>
              <a:t>cout</a:t>
            </a:r>
            <a:r>
              <a:rPr lang="en-US" sz="2400" b="1" dirty="0"/>
              <a:t>&lt;&lt;" </a:t>
            </a:r>
            <a:r>
              <a:rPr lang="en-US" sz="2400" b="1" dirty="0" err="1"/>
              <a:t>nhap</a:t>
            </a:r>
            <a:r>
              <a:rPr lang="en-US" sz="2400" b="1" dirty="0"/>
              <a:t> y:"; </a:t>
            </a:r>
            <a:r>
              <a:rPr lang="en-US" sz="2400" b="1" dirty="0" err="1"/>
              <a:t>cin</a:t>
            </a:r>
            <a:r>
              <a:rPr lang="en-US" sz="2400" b="1" dirty="0"/>
              <a:t>&gt;&gt;y; } </a:t>
            </a:r>
          </a:p>
          <a:p>
            <a:pPr marL="0" indent="0">
              <a:lnSpc>
                <a:spcPct val="100000"/>
              </a:lnSpc>
              <a:spcBef>
                <a:spcPts val="0"/>
              </a:spcBef>
              <a:buNone/>
            </a:pPr>
            <a:r>
              <a:rPr lang="en-US" sz="2400" b="1" dirty="0"/>
              <a:t>  	     void in() { </a:t>
            </a:r>
            <a:r>
              <a:rPr lang="en-US" sz="2400" b="1" dirty="0" err="1"/>
              <a:t>cout</a:t>
            </a:r>
            <a:r>
              <a:rPr lang="en-US" sz="2400" b="1" dirty="0"/>
              <a:t>&lt;&lt;"\n x= "&lt;&lt;x&lt;&lt;"  y= "&lt;&lt;y;}</a:t>
            </a:r>
          </a:p>
          <a:p>
            <a:pPr marL="0" indent="0">
              <a:lnSpc>
                <a:spcPct val="100000"/>
              </a:lnSpc>
              <a:spcBef>
                <a:spcPts val="0"/>
              </a:spcBef>
              <a:buNone/>
            </a:pPr>
            <a:r>
              <a:rPr lang="en-US" sz="2400" b="1" dirty="0"/>
              <a:t>	     float </a:t>
            </a:r>
            <a:r>
              <a:rPr lang="en-US" sz="2400" b="1" dirty="0" err="1"/>
              <a:t>kc</a:t>
            </a:r>
            <a:r>
              <a:rPr lang="en-US" sz="2400" b="1" dirty="0"/>
              <a:t>(Diem b)  {  return </a:t>
            </a:r>
            <a:r>
              <a:rPr lang="en-US" sz="2400" b="1" dirty="0" err="1"/>
              <a:t>sqrt</a:t>
            </a:r>
            <a:r>
              <a:rPr lang="en-US" sz="2400" b="1" dirty="0"/>
              <a:t>(pow(</a:t>
            </a:r>
            <a:r>
              <a:rPr lang="en-US" sz="2400" b="1" dirty="0">
                <a:solidFill>
                  <a:srgbClr val="0000FF"/>
                </a:solidFill>
              </a:rPr>
              <a:t>this-&gt;x</a:t>
            </a:r>
            <a:r>
              <a:rPr lang="en-US" sz="2400" b="1" dirty="0"/>
              <a:t>-</a:t>
            </a:r>
            <a:r>
              <a:rPr lang="en-US" sz="2400" b="1" dirty="0" err="1">
                <a:solidFill>
                  <a:srgbClr val="FF0000"/>
                </a:solidFill>
              </a:rPr>
              <a:t>b.x</a:t>
            </a:r>
            <a:r>
              <a:rPr lang="en-US" sz="2400" b="1" dirty="0"/>
              <a:t>, 2)+ pow(</a:t>
            </a:r>
            <a:r>
              <a:rPr lang="en-US" sz="2400" b="1" dirty="0">
                <a:solidFill>
                  <a:srgbClr val="0000FF"/>
                </a:solidFill>
              </a:rPr>
              <a:t>this-&gt;y</a:t>
            </a:r>
            <a:r>
              <a:rPr lang="en-US" sz="2400" b="1" dirty="0"/>
              <a:t>-</a:t>
            </a:r>
            <a:r>
              <a:rPr lang="en-US" sz="2400" b="1" dirty="0" err="1">
                <a:solidFill>
                  <a:srgbClr val="FF0000"/>
                </a:solidFill>
              </a:rPr>
              <a:t>b.y</a:t>
            </a:r>
            <a:r>
              <a:rPr lang="en-US" sz="2400" b="1" dirty="0"/>
              <a:t>, 2)); }</a:t>
            </a:r>
          </a:p>
          <a:p>
            <a:pPr marL="0" indent="0">
              <a:lnSpc>
                <a:spcPct val="100000"/>
              </a:lnSpc>
              <a:spcBef>
                <a:spcPts val="0"/>
              </a:spcBef>
              <a:buNone/>
            </a:pPr>
            <a:r>
              <a:rPr lang="en-US" sz="2400" b="1" dirty="0"/>
              <a:t>};</a:t>
            </a:r>
          </a:p>
          <a:p>
            <a:pPr marL="0" indent="0">
              <a:lnSpc>
                <a:spcPct val="100000"/>
              </a:lnSpc>
              <a:spcBef>
                <a:spcPts val="0"/>
              </a:spcBef>
              <a:buNone/>
            </a:pPr>
            <a:r>
              <a:rPr lang="en-US" sz="2400" b="1" dirty="0" err="1"/>
              <a:t>int</a:t>
            </a:r>
            <a:r>
              <a:rPr lang="en-US" sz="2400" b="1" dirty="0"/>
              <a:t> main()  {</a:t>
            </a:r>
          </a:p>
          <a:p>
            <a:pPr marL="0" indent="0">
              <a:lnSpc>
                <a:spcPct val="100000"/>
              </a:lnSpc>
              <a:spcBef>
                <a:spcPts val="0"/>
              </a:spcBef>
              <a:buNone/>
            </a:pPr>
            <a:r>
              <a:rPr lang="en-US" sz="2400" b="1" dirty="0"/>
              <a:t>	Diem a, b;</a:t>
            </a:r>
          </a:p>
          <a:p>
            <a:pPr marL="0" indent="0">
              <a:lnSpc>
                <a:spcPct val="100000"/>
              </a:lnSpc>
              <a:spcBef>
                <a:spcPts val="0"/>
              </a:spcBef>
              <a:buNone/>
            </a:pPr>
            <a:r>
              <a:rPr lang="en-US" sz="2400" b="1" dirty="0"/>
              <a:t>	</a:t>
            </a:r>
            <a:r>
              <a:rPr lang="en-US" sz="2400" b="1" dirty="0" err="1"/>
              <a:t>a.nhap</a:t>
            </a:r>
            <a:r>
              <a:rPr lang="en-US" sz="2400" b="1" dirty="0"/>
              <a:t>(); </a:t>
            </a:r>
            <a:r>
              <a:rPr lang="en-US" sz="2400" b="1" dirty="0" err="1"/>
              <a:t>b.nhap</a:t>
            </a:r>
            <a:r>
              <a:rPr lang="en-US" sz="2400" b="1" dirty="0"/>
              <a:t>(); 	 a.in(); b.in();</a:t>
            </a:r>
          </a:p>
          <a:p>
            <a:pPr marL="0" indent="0">
              <a:lnSpc>
                <a:spcPct val="100000"/>
              </a:lnSpc>
              <a:spcBef>
                <a:spcPts val="0"/>
              </a:spcBef>
              <a:buNone/>
            </a:pPr>
            <a:r>
              <a:rPr lang="en-US" sz="2400" b="1" dirty="0"/>
              <a:t>	</a:t>
            </a:r>
            <a:r>
              <a:rPr lang="en-US" sz="2400" b="1" dirty="0" err="1">
                <a:solidFill>
                  <a:srgbClr val="C00000"/>
                </a:solidFill>
              </a:rPr>
              <a:t>cout</a:t>
            </a:r>
            <a:r>
              <a:rPr lang="en-US" sz="2400" b="1" dirty="0">
                <a:solidFill>
                  <a:srgbClr val="C00000"/>
                </a:solidFill>
              </a:rPr>
              <a:t>&lt;&lt;"\n Khoang </a:t>
            </a:r>
            <a:r>
              <a:rPr lang="en-US" sz="2400" b="1" dirty="0" err="1">
                <a:solidFill>
                  <a:srgbClr val="C00000"/>
                </a:solidFill>
              </a:rPr>
              <a:t>cach</a:t>
            </a:r>
            <a:r>
              <a:rPr lang="en-US" sz="2400" b="1" dirty="0">
                <a:solidFill>
                  <a:srgbClr val="C00000"/>
                </a:solidFill>
              </a:rPr>
              <a:t> giua a va b la:" &lt;&lt;</a:t>
            </a:r>
            <a:r>
              <a:rPr lang="en-US" sz="2400" b="1" dirty="0" err="1">
                <a:solidFill>
                  <a:srgbClr val="C00000"/>
                </a:solidFill>
              </a:rPr>
              <a:t>a.kc</a:t>
            </a:r>
            <a:r>
              <a:rPr lang="en-US" sz="2400" b="1" dirty="0">
                <a:solidFill>
                  <a:srgbClr val="C00000"/>
                </a:solidFill>
              </a:rPr>
              <a:t>(b);</a:t>
            </a:r>
          </a:p>
          <a:p>
            <a:pPr marL="0" indent="0">
              <a:lnSpc>
                <a:spcPct val="100000"/>
              </a:lnSpc>
              <a:spcBef>
                <a:spcPts val="0"/>
              </a:spcBef>
              <a:buNone/>
            </a:pPr>
            <a:r>
              <a:rPr lang="en-US" sz="2400" b="1" dirty="0"/>
              <a:t>	</a:t>
            </a:r>
            <a:r>
              <a:rPr lang="en-US" sz="2400" b="1" dirty="0" err="1">
                <a:solidFill>
                  <a:schemeClr val="accent2">
                    <a:lumMod val="75000"/>
                  </a:schemeClr>
                </a:solidFill>
              </a:rPr>
              <a:t>cout</a:t>
            </a:r>
            <a:r>
              <a:rPr lang="en-US" sz="2400" b="1" dirty="0">
                <a:solidFill>
                  <a:schemeClr val="accent2">
                    <a:lumMod val="75000"/>
                  </a:schemeClr>
                </a:solidFill>
              </a:rPr>
              <a:t>&lt;&lt;"\n Khoang </a:t>
            </a:r>
            <a:r>
              <a:rPr lang="en-US" sz="2400" b="1" dirty="0" err="1">
                <a:solidFill>
                  <a:schemeClr val="accent2">
                    <a:lumMod val="75000"/>
                  </a:schemeClr>
                </a:solidFill>
              </a:rPr>
              <a:t>cach</a:t>
            </a:r>
            <a:r>
              <a:rPr lang="en-US" sz="2400" b="1" dirty="0">
                <a:solidFill>
                  <a:schemeClr val="accent2">
                    <a:lumMod val="75000"/>
                  </a:schemeClr>
                </a:solidFill>
              </a:rPr>
              <a:t> giua b va a la:" &lt;&lt;</a:t>
            </a:r>
            <a:r>
              <a:rPr lang="en-US" sz="2400" b="1" dirty="0" err="1">
                <a:solidFill>
                  <a:schemeClr val="accent2">
                    <a:lumMod val="75000"/>
                  </a:schemeClr>
                </a:solidFill>
              </a:rPr>
              <a:t>b.kc</a:t>
            </a:r>
            <a:r>
              <a:rPr lang="en-US" sz="2400" b="1" dirty="0">
                <a:solidFill>
                  <a:schemeClr val="accent2">
                    <a:lumMod val="75000"/>
                  </a:schemeClr>
                </a:solidFill>
              </a:rPr>
              <a:t>(a);</a:t>
            </a:r>
          </a:p>
          <a:p>
            <a:pPr marL="0" indent="0">
              <a:lnSpc>
                <a:spcPct val="100000"/>
              </a:lnSpc>
              <a:spcBef>
                <a:spcPts val="0"/>
              </a:spcBef>
              <a:buNone/>
            </a:pPr>
            <a:r>
              <a:rPr lang="en-US" sz="2400" b="1"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141</a:t>
            </a:fld>
            <a:endParaRPr lang="en-US"/>
          </a:p>
        </p:txBody>
      </p:sp>
    </p:spTree>
    <p:extLst>
      <p:ext uri="{BB962C8B-B14F-4D97-AF65-F5344CB8AC3E}">
        <p14:creationId xmlns:p14="http://schemas.microsoft.com/office/powerpoint/2010/main" val="2792540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p:txBody>
          <a:bodyPr>
            <a:noAutofit/>
          </a:bodyPr>
          <a:lstStyle/>
          <a:p>
            <a:pPr marL="0" indent="0">
              <a:buNone/>
            </a:pPr>
            <a:r>
              <a:rPr lang="en-US" sz="2400" dirty="0"/>
              <a:t>Diện tích tam giác</a:t>
            </a:r>
          </a:p>
          <a:p>
            <a:pPr marL="0" indent="0">
              <a:buNone/>
            </a:pPr>
            <a:r>
              <a:rPr lang="en-US" sz="2400" dirty="0"/>
              <a:t>float dt1(Diem b, Diem c)</a:t>
            </a:r>
          </a:p>
          <a:p>
            <a:pPr marL="0" indent="0">
              <a:buNone/>
            </a:pPr>
            <a:r>
              <a:rPr lang="en-US" sz="2400" dirty="0"/>
              <a:t>{</a:t>
            </a:r>
          </a:p>
          <a:p>
            <a:pPr marL="0" indent="0">
              <a:buNone/>
            </a:pPr>
            <a:r>
              <a:rPr lang="en-US" sz="2400" dirty="0"/>
              <a:t>	float k1, k2, k3;</a:t>
            </a:r>
          </a:p>
          <a:p>
            <a:pPr marL="0" indent="0">
              <a:buNone/>
            </a:pPr>
            <a:r>
              <a:rPr lang="en-US" sz="2400" dirty="0"/>
              <a:t>	k1= </a:t>
            </a:r>
            <a:r>
              <a:rPr lang="en-US" sz="2400" dirty="0" err="1"/>
              <a:t>kc</a:t>
            </a:r>
            <a:r>
              <a:rPr lang="en-US" sz="2400" dirty="0"/>
              <a:t>(b); 	k2= </a:t>
            </a:r>
            <a:r>
              <a:rPr lang="en-US" sz="2400" dirty="0" err="1"/>
              <a:t>kc</a:t>
            </a:r>
            <a:r>
              <a:rPr lang="en-US" sz="2400" dirty="0"/>
              <a:t>(c);  	// k1= </a:t>
            </a:r>
            <a:r>
              <a:rPr lang="en-US" sz="2400" b="1" dirty="0">
                <a:solidFill>
                  <a:srgbClr val="FF0000"/>
                </a:solidFill>
              </a:rPr>
              <a:t>this-&gt;</a:t>
            </a:r>
            <a:r>
              <a:rPr lang="en-US" sz="2400" dirty="0" err="1"/>
              <a:t>kc</a:t>
            </a:r>
            <a:r>
              <a:rPr lang="en-US" sz="2400" dirty="0"/>
              <a:t>(b);    k2= </a:t>
            </a:r>
            <a:r>
              <a:rPr lang="en-US" sz="2400" b="1" dirty="0">
                <a:solidFill>
                  <a:srgbClr val="FF0000"/>
                </a:solidFill>
              </a:rPr>
              <a:t>this-&gt;</a:t>
            </a:r>
            <a:r>
              <a:rPr lang="en-US" sz="2400" dirty="0" err="1"/>
              <a:t>kc</a:t>
            </a:r>
            <a:r>
              <a:rPr lang="en-US" sz="2400" dirty="0"/>
              <a:t>(c);   	</a:t>
            </a:r>
          </a:p>
          <a:p>
            <a:pPr marL="0" indent="0">
              <a:buNone/>
            </a:pPr>
            <a:r>
              <a:rPr lang="en-US" sz="2400" dirty="0"/>
              <a:t>	k3= </a:t>
            </a:r>
            <a:r>
              <a:rPr lang="en-US" sz="2400" b="1" dirty="0" err="1">
                <a:solidFill>
                  <a:srgbClr val="FF0000"/>
                </a:solidFill>
              </a:rPr>
              <a:t>b</a:t>
            </a:r>
            <a:r>
              <a:rPr lang="en-US" sz="2400" dirty="0" err="1"/>
              <a:t>.kc</a:t>
            </a:r>
            <a:r>
              <a:rPr lang="en-US" sz="2400" dirty="0"/>
              <a:t>(c);</a:t>
            </a:r>
          </a:p>
          <a:p>
            <a:pPr marL="0" indent="0">
              <a:buNone/>
            </a:pPr>
            <a:r>
              <a:rPr lang="en-US" sz="2400" dirty="0"/>
              <a:t>	float p= (k1+k2+k3)/2;</a:t>
            </a:r>
          </a:p>
          <a:p>
            <a:pPr marL="0" indent="0">
              <a:buNone/>
            </a:pPr>
            <a:r>
              <a:rPr lang="en-US" sz="2400" dirty="0"/>
              <a:t>	float s= </a:t>
            </a:r>
            <a:r>
              <a:rPr lang="en-US" sz="2400" dirty="0" err="1"/>
              <a:t>sqrt</a:t>
            </a:r>
            <a:r>
              <a:rPr lang="en-US" sz="2400" dirty="0"/>
              <a:t>(p*(p-k1)*(p-k2)*(p-k3));</a:t>
            </a:r>
          </a:p>
          <a:p>
            <a:pPr marL="0" indent="0">
              <a:buNone/>
            </a:pPr>
            <a:r>
              <a:rPr lang="en-US" sz="2400" dirty="0"/>
              <a:t>	return s;</a:t>
            </a:r>
          </a:p>
          <a:p>
            <a:pPr marL="0" indent="0">
              <a:buNone/>
            </a:pPr>
            <a:r>
              <a:rPr lang="en-US" sz="2400"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142</a:t>
            </a:fld>
            <a:endParaRPr lang="en-US"/>
          </a:p>
        </p:txBody>
      </p:sp>
    </p:spTree>
    <p:extLst>
      <p:ext uri="{BB962C8B-B14F-4D97-AF65-F5344CB8AC3E}">
        <p14:creationId xmlns:p14="http://schemas.microsoft.com/office/powerpoint/2010/main" val="10088695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a:xfrm>
            <a:off x="946597" y="2264228"/>
            <a:ext cx="10515600" cy="4069216"/>
          </a:xfrm>
        </p:spPr>
        <p:txBody>
          <a:bodyPr>
            <a:noAutofit/>
          </a:bodyPr>
          <a:lstStyle/>
          <a:p>
            <a:pPr marL="0" indent="0">
              <a:buNone/>
            </a:pPr>
            <a:r>
              <a:rPr lang="en-US" sz="2400" dirty="0"/>
              <a:t>Diện tích tam giác</a:t>
            </a:r>
          </a:p>
          <a:p>
            <a:pPr marL="0" indent="0">
              <a:buNone/>
            </a:pPr>
            <a:r>
              <a:rPr lang="en-US" sz="2400" dirty="0"/>
              <a:t>	float dt2(Diem b, Diem c)</a:t>
            </a:r>
          </a:p>
          <a:p>
            <a:pPr marL="0" indent="0">
              <a:buNone/>
            </a:pPr>
            <a:r>
              <a:rPr lang="en-US" sz="2400" dirty="0"/>
              <a:t>	{</a:t>
            </a:r>
          </a:p>
          <a:p>
            <a:pPr marL="0" indent="0">
              <a:buNone/>
            </a:pPr>
            <a:r>
              <a:rPr lang="en-US" sz="2400" dirty="0"/>
              <a:t>		float s=0;</a:t>
            </a:r>
          </a:p>
          <a:p>
            <a:pPr marL="0" indent="0">
              <a:buNone/>
            </a:pPr>
            <a:r>
              <a:rPr lang="en-US" sz="2400" dirty="0"/>
              <a:t>		s= abs((</a:t>
            </a:r>
            <a:r>
              <a:rPr lang="en-US" sz="2400" dirty="0" err="1"/>
              <a:t>c.x</a:t>
            </a:r>
            <a:r>
              <a:rPr lang="en-US" sz="2400" dirty="0"/>
              <a:t>-x)*(</a:t>
            </a:r>
            <a:r>
              <a:rPr lang="en-US" sz="2400" dirty="0" err="1"/>
              <a:t>b.y</a:t>
            </a:r>
            <a:r>
              <a:rPr lang="en-US" sz="2400" dirty="0"/>
              <a:t>-y)- (</a:t>
            </a:r>
            <a:r>
              <a:rPr lang="en-US" sz="2400" dirty="0" err="1"/>
              <a:t>b.x</a:t>
            </a:r>
            <a:r>
              <a:rPr lang="en-US" sz="2400" dirty="0"/>
              <a:t>-x)*(</a:t>
            </a:r>
            <a:r>
              <a:rPr lang="en-US" sz="2400" dirty="0" err="1"/>
              <a:t>c.y</a:t>
            </a:r>
            <a:r>
              <a:rPr lang="en-US" sz="2400" dirty="0"/>
              <a:t>-y));</a:t>
            </a:r>
          </a:p>
          <a:p>
            <a:pPr marL="0" indent="0">
              <a:buNone/>
            </a:pPr>
            <a:r>
              <a:rPr lang="en-US" sz="2400" dirty="0"/>
              <a:t>		return s/2;	</a:t>
            </a:r>
          </a:p>
          <a:p>
            <a:pPr marL="0" indent="0">
              <a:buNone/>
            </a:pPr>
            <a:r>
              <a:rPr lang="en-US" sz="2400" dirty="0"/>
              <a:t>	}</a:t>
            </a:r>
          </a:p>
          <a:p>
            <a:pPr marL="0" indent="0">
              <a:buNone/>
            </a:pPr>
            <a:r>
              <a:rPr lang="en-US" sz="2400" dirty="0"/>
              <a:t>	//</a:t>
            </a:r>
            <a:r>
              <a:rPr lang="en-US" sz="2400" dirty="0" err="1"/>
              <a:t>nguon</a:t>
            </a:r>
            <a:r>
              <a:rPr lang="en-US" sz="2400" dirty="0"/>
              <a:t>: https</a:t>
            </a:r>
            <a:r>
              <a:rPr lang="en-US" sz="2400"/>
              <a:t>://vi.wikipedia.org/wiki/Tam_gi%C3%A1c</a:t>
            </a:r>
            <a:endParaRPr lang="en-US" sz="2400" dirty="0"/>
          </a:p>
        </p:txBody>
      </p:sp>
      <p:pic>
        <p:nvPicPr>
          <p:cNvPr id="1026" name="Picture 2" descr="S=\frac{1}{2} \left| \det\begin{pmatrix}x_A &amp; x_B &amp; x_C \\  y_A &amp; y_B &amp; y_C \\ 1 &amp; 1 &amp; 1\end{pmatrix} \right| = \frac{1}{2} \big| x_A y_C - x_A y_B + x_B y_A - x_B y_C + x_C y_B - x_C y_A \big| = \frac{1}{2} \big| (x_C - x_A) (y_B - y_A) - (x_B - x_A) (y_C - y_A) \bi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48" y="922198"/>
            <a:ext cx="10102915" cy="134203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6F855F6-99C9-4B18-88EC-1D73743D07FD}" type="slidenum">
              <a:rPr lang="en-US" smtClean="0"/>
              <a:t>143</a:t>
            </a:fld>
            <a:endParaRPr lang="en-US"/>
          </a:p>
        </p:txBody>
      </p:sp>
    </p:spTree>
    <p:extLst>
      <p:ext uri="{BB962C8B-B14F-4D97-AF65-F5344CB8AC3E}">
        <p14:creationId xmlns:p14="http://schemas.microsoft.com/office/powerpoint/2010/main" val="9078525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Khai báo lớp </a:t>
            </a:r>
          </a:p>
        </p:txBody>
      </p:sp>
      <p:sp>
        <p:nvSpPr>
          <p:cNvPr id="3" name="Content Placeholder 2"/>
          <p:cNvSpPr>
            <a:spLocks noGrp="1"/>
          </p:cNvSpPr>
          <p:nvPr>
            <p:ph idx="1"/>
          </p:nvPr>
        </p:nvSpPr>
        <p:spPr>
          <a:xfrm>
            <a:off x="599049" y="1906857"/>
            <a:ext cx="10515600" cy="4351338"/>
          </a:xfrm>
        </p:spPr>
        <p:txBody>
          <a:bodyPr>
            <a:noAutofit/>
          </a:bodyPr>
          <a:lstStyle/>
          <a:p>
            <a:pPr marL="0" indent="0">
              <a:buNone/>
            </a:pPr>
            <a:r>
              <a:rPr lang="en-US" b="1" dirty="0" err="1"/>
              <a:t>int</a:t>
            </a:r>
            <a:r>
              <a:rPr lang="en-US" b="1" dirty="0"/>
              <a:t> main()  {</a:t>
            </a:r>
          </a:p>
          <a:p>
            <a:pPr marL="0" indent="0">
              <a:buNone/>
            </a:pPr>
            <a:r>
              <a:rPr lang="en-US" b="1" dirty="0"/>
              <a:t>	Diem a, </a:t>
            </a:r>
            <a:r>
              <a:rPr lang="en-US" b="1" dirty="0" err="1"/>
              <a:t>b,c</a:t>
            </a:r>
            <a:r>
              <a:rPr lang="en-US" b="1" dirty="0"/>
              <a:t>;</a:t>
            </a:r>
          </a:p>
          <a:p>
            <a:pPr marL="0" indent="0">
              <a:buNone/>
            </a:pPr>
            <a:r>
              <a:rPr lang="en-US" b="1" dirty="0"/>
              <a:t>	</a:t>
            </a:r>
            <a:r>
              <a:rPr lang="en-US" b="1" dirty="0" err="1"/>
              <a:t>a.nhap</a:t>
            </a:r>
            <a:r>
              <a:rPr lang="en-US" b="1" dirty="0"/>
              <a:t>(); </a:t>
            </a:r>
            <a:r>
              <a:rPr lang="en-US" b="1" dirty="0" err="1"/>
              <a:t>b.nhap</a:t>
            </a:r>
            <a:r>
              <a:rPr lang="en-US" b="1" dirty="0"/>
              <a:t>(); </a:t>
            </a:r>
            <a:r>
              <a:rPr lang="en-US" b="1" dirty="0" err="1"/>
              <a:t>c.nhap</a:t>
            </a:r>
            <a:r>
              <a:rPr lang="en-US" b="1" dirty="0"/>
              <a:t>();	 a.in(); b.in(); c.in();</a:t>
            </a:r>
          </a:p>
          <a:p>
            <a:pPr marL="0" indent="0">
              <a:buNone/>
            </a:pPr>
            <a:r>
              <a:rPr lang="en-US" b="1" dirty="0"/>
              <a:t>	</a:t>
            </a:r>
            <a:r>
              <a:rPr lang="en-US" b="1" dirty="0" err="1"/>
              <a:t>cout</a:t>
            </a:r>
            <a:r>
              <a:rPr lang="en-US" b="1" dirty="0"/>
              <a:t>&lt;&lt;"\n Khoang </a:t>
            </a:r>
            <a:r>
              <a:rPr lang="en-US" b="1" dirty="0" err="1"/>
              <a:t>cach</a:t>
            </a:r>
            <a:r>
              <a:rPr lang="en-US" b="1" dirty="0"/>
              <a:t> giua a va b la:" &lt;&lt;</a:t>
            </a:r>
            <a:r>
              <a:rPr lang="en-US" b="1" dirty="0" err="1"/>
              <a:t>a.kc</a:t>
            </a:r>
            <a:r>
              <a:rPr lang="en-US" b="1" dirty="0"/>
              <a:t>(b);</a:t>
            </a:r>
          </a:p>
          <a:p>
            <a:pPr marL="0" indent="0">
              <a:buNone/>
            </a:pPr>
            <a:r>
              <a:rPr lang="en-US" b="1" dirty="0"/>
              <a:t>	</a:t>
            </a:r>
            <a:r>
              <a:rPr lang="en-US" b="1" dirty="0" err="1"/>
              <a:t>cout</a:t>
            </a:r>
            <a:r>
              <a:rPr lang="en-US" b="1" dirty="0"/>
              <a:t>&lt;&lt;"\n Khoang </a:t>
            </a:r>
            <a:r>
              <a:rPr lang="en-US" b="1" dirty="0" err="1"/>
              <a:t>cach</a:t>
            </a:r>
            <a:r>
              <a:rPr lang="en-US" b="1" dirty="0"/>
              <a:t> giua b va a la:" &lt;&lt;</a:t>
            </a:r>
            <a:r>
              <a:rPr lang="en-US" b="1" dirty="0" err="1"/>
              <a:t>b.kc</a:t>
            </a:r>
            <a:r>
              <a:rPr lang="en-US" b="1" dirty="0"/>
              <a:t>(a);</a:t>
            </a:r>
          </a:p>
          <a:p>
            <a:pPr marL="0" indent="0">
              <a:buNone/>
            </a:pPr>
            <a:r>
              <a:rPr lang="en-US" b="1" dirty="0"/>
              <a:t>	</a:t>
            </a:r>
            <a:r>
              <a:rPr lang="en-US" b="1" dirty="0" err="1"/>
              <a:t>cout</a:t>
            </a:r>
            <a:r>
              <a:rPr lang="en-US" b="1" dirty="0"/>
              <a:t>&lt;&lt;"\n </a:t>
            </a:r>
            <a:r>
              <a:rPr lang="en-US" b="1" dirty="0" err="1"/>
              <a:t>Dien</a:t>
            </a:r>
            <a:r>
              <a:rPr lang="en-US" b="1" dirty="0"/>
              <a:t> </a:t>
            </a:r>
            <a:r>
              <a:rPr lang="en-US" b="1" dirty="0" err="1"/>
              <a:t>tich</a:t>
            </a:r>
            <a:r>
              <a:rPr lang="en-US" b="1" dirty="0"/>
              <a:t> tam </a:t>
            </a:r>
            <a:r>
              <a:rPr lang="en-US" b="1" dirty="0" err="1"/>
              <a:t>giac</a:t>
            </a:r>
            <a:r>
              <a:rPr lang="en-US" b="1" dirty="0"/>
              <a:t> </a:t>
            </a:r>
            <a:r>
              <a:rPr lang="en-US" b="1" dirty="0" err="1"/>
              <a:t>abc</a:t>
            </a:r>
            <a:r>
              <a:rPr lang="en-US" b="1" dirty="0"/>
              <a:t> la:" &lt;&lt;a.dt2(</a:t>
            </a:r>
            <a:r>
              <a:rPr lang="en-US" b="1" dirty="0" err="1"/>
              <a:t>b,c</a:t>
            </a:r>
            <a:r>
              <a:rPr lang="en-US" b="1" dirty="0"/>
              <a:t>);</a:t>
            </a:r>
          </a:p>
          <a:p>
            <a:pPr marL="0" indent="0">
              <a:buNone/>
            </a:pPr>
            <a:r>
              <a:rPr lang="en-US" b="1"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144</a:t>
            </a:fld>
            <a:endParaRPr lang="en-US"/>
          </a:p>
        </p:txBody>
      </p:sp>
    </p:spTree>
    <p:extLst>
      <p:ext uri="{BB962C8B-B14F-4D97-AF65-F5344CB8AC3E}">
        <p14:creationId xmlns:p14="http://schemas.microsoft.com/office/powerpoint/2010/main" val="40506405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Hàm tạo của lớp (constructor)</a:t>
            </a:r>
            <a:br>
              <a:rPr lang="en-US" dirty="0"/>
            </a:br>
            <a:endParaRPr lang="en-US" dirty="0"/>
          </a:p>
        </p:txBody>
      </p:sp>
      <p:sp>
        <p:nvSpPr>
          <p:cNvPr id="3" name="Content Placeholder 2"/>
          <p:cNvSpPr>
            <a:spLocks noGrp="1"/>
          </p:cNvSpPr>
          <p:nvPr>
            <p:ph idx="1"/>
          </p:nvPr>
        </p:nvSpPr>
        <p:spPr>
          <a:xfrm>
            <a:off x="838200" y="1320800"/>
            <a:ext cx="10515600" cy="4991100"/>
          </a:xfrm>
        </p:spPr>
        <p:txBody>
          <a:bodyPr>
            <a:noAutofit/>
          </a:bodyPr>
          <a:lstStyle/>
          <a:p>
            <a:pPr marL="0" indent="0">
              <a:buNone/>
            </a:pPr>
            <a:r>
              <a:rPr lang="en-US" sz="2800" b="1" dirty="0"/>
              <a:t>Mục đích của hàm tạo: </a:t>
            </a:r>
          </a:p>
          <a:p>
            <a:pPr marL="0" indent="0">
              <a:buNone/>
            </a:pPr>
            <a:r>
              <a:rPr lang="en-US" sz="2800" dirty="0"/>
              <a:t>	- Cấp phát bộ nhớ cho các thuộc tính con trỏ (nếu có)</a:t>
            </a:r>
          </a:p>
          <a:p>
            <a:pPr marL="0" indent="0">
              <a:buNone/>
            </a:pPr>
            <a:r>
              <a:rPr lang="en-US" sz="2800" dirty="0"/>
              <a:t>	- Khởi giá trị các thuộc tính cho các đối tượng thuộc lớp</a:t>
            </a:r>
          </a:p>
          <a:p>
            <a:pPr marL="0" indent="0">
              <a:buNone/>
            </a:pPr>
            <a:r>
              <a:rPr lang="en-US" sz="2800" b="1" dirty="0"/>
              <a:t>Cách khai báo hàm tạo:</a:t>
            </a:r>
          </a:p>
          <a:p>
            <a:pPr marL="0" indent="0">
              <a:buNone/>
            </a:pPr>
            <a:r>
              <a:rPr lang="en-US" sz="2800" b="1" dirty="0" err="1">
                <a:solidFill>
                  <a:srgbClr val="FF0000"/>
                </a:solidFill>
              </a:rPr>
              <a:t>TenLop</a:t>
            </a:r>
            <a:r>
              <a:rPr lang="en-US" sz="2800" b="1" dirty="0">
                <a:solidFill>
                  <a:srgbClr val="FF0000"/>
                </a:solidFill>
              </a:rPr>
              <a:t>(</a:t>
            </a:r>
            <a:r>
              <a:rPr lang="en-US" sz="2800" b="1" dirty="0">
                <a:solidFill>
                  <a:srgbClr val="04D6EC"/>
                </a:solidFill>
              </a:rPr>
              <a:t>[Danh sách các tham số]</a:t>
            </a:r>
            <a:r>
              <a:rPr lang="en-US" sz="2800" b="1" dirty="0">
                <a:solidFill>
                  <a:srgbClr val="FF0000"/>
                </a:solidFill>
              </a:rPr>
              <a:t>)</a:t>
            </a:r>
          </a:p>
          <a:p>
            <a:pPr marL="0" indent="0">
              <a:buNone/>
            </a:pPr>
            <a:r>
              <a:rPr lang="en-US" sz="2800" b="1" dirty="0">
                <a:solidFill>
                  <a:srgbClr val="FF0000"/>
                </a:solidFill>
              </a:rPr>
              <a:t>{</a:t>
            </a:r>
          </a:p>
          <a:p>
            <a:pPr marL="0" indent="0">
              <a:buNone/>
            </a:pPr>
            <a:r>
              <a:rPr lang="en-US" sz="2800" b="1" dirty="0">
                <a:solidFill>
                  <a:srgbClr val="FF0000"/>
                </a:solidFill>
              </a:rPr>
              <a:t>	// các lệnh cấp phát bộ nhớ.</a:t>
            </a:r>
          </a:p>
          <a:p>
            <a:pPr marL="0" indent="0">
              <a:buNone/>
            </a:pPr>
            <a:r>
              <a:rPr lang="en-US" sz="2800" b="1" dirty="0">
                <a:solidFill>
                  <a:srgbClr val="FF0000"/>
                </a:solidFill>
              </a:rPr>
              <a:t>	// các lệnh </a:t>
            </a:r>
            <a:r>
              <a:rPr lang="en-US" sz="2800" b="1" dirty="0" err="1">
                <a:solidFill>
                  <a:srgbClr val="FF0000"/>
                </a:solidFill>
              </a:rPr>
              <a:t>khởi</a:t>
            </a:r>
            <a:r>
              <a:rPr lang="en-US" sz="2800" b="1" dirty="0">
                <a:solidFill>
                  <a:srgbClr val="FF0000"/>
                </a:solidFill>
              </a:rPr>
              <a:t> gán </a:t>
            </a:r>
            <a:r>
              <a:rPr lang="en-US" sz="2800" b="1">
                <a:solidFill>
                  <a:srgbClr val="FF0000"/>
                </a:solidFill>
              </a:rPr>
              <a:t>giá trị các </a:t>
            </a:r>
            <a:r>
              <a:rPr lang="en-US" sz="2800" b="1" dirty="0">
                <a:solidFill>
                  <a:srgbClr val="FF0000"/>
                </a:solidFill>
              </a:rPr>
              <a:t>thuộc tính</a:t>
            </a:r>
          </a:p>
          <a:p>
            <a:pPr marL="0" indent="0">
              <a:buNone/>
            </a:pPr>
            <a:r>
              <a:rPr lang="en-US" sz="2800" b="1" dirty="0">
                <a:solidFill>
                  <a:srgbClr val="FF0000"/>
                </a:solidFill>
              </a:rPr>
              <a:t>}</a:t>
            </a:r>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145</a:t>
            </a:fld>
            <a:endParaRPr lang="en-US"/>
          </a:p>
        </p:txBody>
      </p:sp>
    </p:spTree>
    <p:extLst>
      <p:ext uri="{BB962C8B-B14F-4D97-AF65-F5344CB8AC3E}">
        <p14:creationId xmlns:p14="http://schemas.microsoft.com/office/powerpoint/2010/main" val="26064530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Hàm tạo của lớp (constructor)</a:t>
            </a:r>
            <a:br>
              <a:rPr lang="en-US" dirty="0"/>
            </a:br>
            <a:endParaRPr lang="en-US" dirty="0"/>
          </a:p>
        </p:txBody>
      </p:sp>
      <p:sp>
        <p:nvSpPr>
          <p:cNvPr id="3" name="Content Placeholder 2"/>
          <p:cNvSpPr>
            <a:spLocks noGrp="1"/>
          </p:cNvSpPr>
          <p:nvPr>
            <p:ph idx="1"/>
          </p:nvPr>
        </p:nvSpPr>
        <p:spPr/>
        <p:txBody>
          <a:bodyPr>
            <a:noAutofit/>
          </a:bodyPr>
          <a:lstStyle/>
          <a:p>
            <a:pPr marL="0" indent="0">
              <a:buNone/>
            </a:pPr>
            <a:r>
              <a:rPr lang="en-US" sz="3200" dirty="0"/>
              <a:t>+Một lớp có thể có nhiều hàm tạo</a:t>
            </a:r>
          </a:p>
          <a:p>
            <a:pPr marL="0" indent="0">
              <a:buNone/>
            </a:pPr>
            <a:r>
              <a:rPr lang="en-US" sz="3200" dirty="0"/>
              <a:t>+Tên hàm tạo phải trùng với tên lớp</a:t>
            </a:r>
          </a:p>
          <a:p>
            <a:pPr marL="0" indent="0">
              <a:buNone/>
            </a:pPr>
            <a:r>
              <a:rPr lang="en-US" sz="3200" dirty="0"/>
              <a:t>+Hàm tạo không có kiểu trả về; </a:t>
            </a:r>
          </a:p>
          <a:p>
            <a:pPr marL="0" indent="0">
              <a:buNone/>
            </a:pPr>
            <a:r>
              <a:rPr lang="en-US" sz="3200" dirty="0"/>
              <a:t>+Trong mỗi lớp luôn có hàm tạo mặc định không đối số. Nếu ta định nghĩa thêm hàm tạo mới cho lớp thì hàm tạo mặc định này không còn nữa.</a:t>
            </a:r>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146</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778480" y="3396960"/>
              <a:ext cx="7156080" cy="954720"/>
            </p14:xfrm>
          </p:contentPart>
        </mc:Choice>
        <mc:Fallback xmlns="">
          <p:pic>
            <p:nvPicPr>
              <p:cNvPr id="5" name="Ink 4"/>
              <p:cNvPicPr/>
              <p:nvPr/>
            </p:nvPicPr>
            <p:blipFill>
              <a:blip r:embed="rId3"/>
              <a:stretch>
                <a:fillRect/>
              </a:stretch>
            </p:blipFill>
            <p:spPr>
              <a:xfrm>
                <a:off x="2771640" y="3389400"/>
                <a:ext cx="7167600" cy="965160"/>
              </a:xfrm>
              <a:prstGeom prst="rect">
                <a:avLst/>
              </a:prstGeom>
            </p:spPr>
          </p:pic>
        </mc:Fallback>
      </mc:AlternateContent>
    </p:spTree>
    <p:extLst>
      <p:ext uri="{BB962C8B-B14F-4D97-AF65-F5344CB8AC3E}">
        <p14:creationId xmlns:p14="http://schemas.microsoft.com/office/powerpoint/2010/main" val="34296803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488167"/>
            <a:ext cx="10765972" cy="5043261"/>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x, y;</a:t>
            </a:r>
          </a:p>
          <a:p>
            <a:pPr marL="0" indent="0">
              <a:buNone/>
            </a:pPr>
            <a:r>
              <a:rPr lang="en-US" sz="2400" b="1" dirty="0"/>
              <a:t>	public:</a:t>
            </a:r>
          </a:p>
          <a:p>
            <a:pPr marL="0" indent="0">
              <a:buNone/>
            </a:pPr>
            <a:r>
              <a:rPr lang="en-US" sz="2400" b="1" dirty="0"/>
              <a:t>	</a:t>
            </a:r>
            <a:r>
              <a:rPr lang="en-US" sz="3200" b="1" dirty="0">
                <a:solidFill>
                  <a:srgbClr val="00B050"/>
                </a:solidFill>
              </a:rPr>
              <a:t>Diem(</a:t>
            </a:r>
            <a:r>
              <a:rPr lang="en-US" sz="3200" b="1" dirty="0" err="1">
                <a:solidFill>
                  <a:srgbClr val="00B050"/>
                </a:solidFill>
              </a:rPr>
              <a:t>int</a:t>
            </a:r>
            <a:r>
              <a:rPr lang="en-US" sz="3200" b="1" dirty="0">
                <a:solidFill>
                  <a:srgbClr val="00B050"/>
                </a:solidFill>
              </a:rPr>
              <a:t> x1, </a:t>
            </a:r>
            <a:r>
              <a:rPr lang="en-US" sz="3200" b="1" dirty="0" err="1">
                <a:solidFill>
                  <a:srgbClr val="00B050"/>
                </a:solidFill>
              </a:rPr>
              <a:t>int</a:t>
            </a:r>
            <a:r>
              <a:rPr lang="en-US" sz="3200" b="1" dirty="0">
                <a:solidFill>
                  <a:srgbClr val="00B050"/>
                </a:solidFill>
              </a:rPr>
              <a:t> y1) { x=x1; y=y1;} </a:t>
            </a:r>
          </a:p>
          <a:p>
            <a:pPr marL="0" indent="0">
              <a:buNone/>
            </a:pPr>
            <a:r>
              <a:rPr lang="en-US" sz="2400" b="1" dirty="0"/>
              <a:t>	float </a:t>
            </a:r>
            <a:r>
              <a:rPr lang="en-US" sz="2400" b="1" dirty="0" err="1"/>
              <a:t>kc</a:t>
            </a:r>
            <a:r>
              <a:rPr lang="en-US" sz="2400" b="1" dirty="0"/>
              <a:t>(Diem b)  {  return </a:t>
            </a:r>
            <a:r>
              <a:rPr lang="en-US" sz="2400" b="1" dirty="0" err="1"/>
              <a:t>sqrt</a:t>
            </a:r>
            <a:r>
              <a:rPr lang="en-US" sz="2400" b="1" dirty="0"/>
              <a:t>(pow(this-&gt;x-</a:t>
            </a:r>
            <a:r>
              <a:rPr lang="en-US" sz="2400" b="1" dirty="0" err="1"/>
              <a:t>b.x</a:t>
            </a:r>
            <a:r>
              <a:rPr lang="en-US" sz="2400" b="1" dirty="0"/>
              <a:t>, 2)+ pow(this-&gt;y-</a:t>
            </a:r>
            <a:r>
              <a:rPr lang="en-US" sz="2400" b="1" dirty="0" err="1"/>
              <a:t>b.y</a:t>
            </a:r>
            <a:r>
              <a:rPr lang="en-US" sz="2400" b="1" dirty="0"/>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  </a:t>
            </a:r>
            <a:r>
              <a:rPr lang="en-US" sz="2400" b="1" dirty="0">
                <a:solidFill>
                  <a:srgbClr val="FF0000"/>
                </a:solidFill>
              </a:rPr>
              <a:t>Diem c;</a:t>
            </a:r>
          </a:p>
          <a:p>
            <a:pPr marL="0" indent="0">
              <a:buNone/>
            </a:pPr>
            <a:r>
              <a:rPr lang="en-US" sz="2400" b="1" dirty="0"/>
              <a:t>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a:t>
            </a:r>
          </a:p>
          <a:p>
            <a:pPr marL="0" indent="0">
              <a:buNone/>
            </a:pPr>
            <a:endParaRPr lang="en-US" sz="2400" dirty="0"/>
          </a:p>
          <a:p>
            <a:pPr marL="0" indent="0">
              <a:buNone/>
            </a:pPr>
            <a:endParaRPr lang="en-US" sz="2400" dirty="0"/>
          </a:p>
        </p:txBody>
      </p:sp>
      <p:sp>
        <p:nvSpPr>
          <p:cNvPr id="4" name="TextBox 3"/>
          <p:cNvSpPr txBox="1"/>
          <p:nvPr/>
        </p:nvSpPr>
        <p:spPr>
          <a:xfrm>
            <a:off x="2096430" y="5965902"/>
            <a:ext cx="9257370" cy="461665"/>
          </a:xfrm>
          <a:prstGeom prst="rect">
            <a:avLst/>
          </a:prstGeom>
          <a:solidFill>
            <a:srgbClr val="FFFF00"/>
          </a:solidFill>
        </p:spPr>
        <p:txBody>
          <a:bodyPr wrap="square" rtlCol="0">
            <a:spAutoFit/>
          </a:bodyPr>
          <a:lstStyle/>
          <a:p>
            <a:r>
              <a:rPr lang="en-US" sz="2400" b="1" dirty="0">
                <a:solidFill>
                  <a:srgbClr val="FF0000"/>
                </a:solidFill>
              </a:rPr>
              <a:t>Nếu thêm khai báo </a:t>
            </a:r>
            <a:r>
              <a:rPr lang="en-US" sz="2400" b="1" dirty="0">
                <a:solidFill>
                  <a:srgbClr val="002060"/>
                </a:solidFill>
              </a:rPr>
              <a:t>Diem c;</a:t>
            </a:r>
            <a:r>
              <a:rPr lang="en-US" sz="2400" b="1" dirty="0">
                <a:solidFill>
                  <a:srgbClr val="FF0000"/>
                </a:solidFill>
              </a:rPr>
              <a:t> trong hàm main kết quả </a:t>
            </a:r>
            <a:r>
              <a:rPr lang="en-US" sz="2400" b="1" dirty="0" err="1">
                <a:solidFill>
                  <a:srgbClr val="FF0000"/>
                </a:solidFill>
              </a:rPr>
              <a:t>nh</a:t>
            </a:r>
            <a:r>
              <a:rPr lang="vi-VN" sz="2400" b="1" dirty="0">
                <a:solidFill>
                  <a:srgbClr val="FF0000"/>
                </a:solidFill>
              </a:rPr>
              <a:t>ư</a:t>
            </a:r>
            <a:r>
              <a:rPr lang="en-US" sz="2400" b="1" dirty="0">
                <a:solidFill>
                  <a:srgbClr val="FF0000"/>
                </a:solidFill>
              </a:rPr>
              <a:t> thế nào???</a:t>
            </a:r>
            <a:endParaRPr lang="vi-VN" sz="2400" b="1" dirty="0">
              <a:solidFill>
                <a:srgbClr val="FF0000"/>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147</a:t>
            </a:fld>
            <a:endParaRPr lang="en-US"/>
          </a:p>
        </p:txBody>
      </p:sp>
    </p:spTree>
    <p:extLst>
      <p:ext uri="{BB962C8B-B14F-4D97-AF65-F5344CB8AC3E}">
        <p14:creationId xmlns:p14="http://schemas.microsoft.com/office/powerpoint/2010/main" val="2477683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488167"/>
            <a:ext cx="10765972" cy="5043261"/>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x, y;</a:t>
            </a:r>
          </a:p>
          <a:p>
            <a:pPr marL="0" indent="0">
              <a:buNone/>
            </a:pPr>
            <a:r>
              <a:rPr lang="en-US" sz="2400" b="1" dirty="0"/>
              <a:t>	public:</a:t>
            </a:r>
          </a:p>
          <a:p>
            <a:pPr marL="0" indent="0">
              <a:buNone/>
            </a:pPr>
            <a:r>
              <a:rPr lang="en-US" sz="2400" b="1" dirty="0"/>
              <a:t>	</a:t>
            </a:r>
            <a:r>
              <a:rPr lang="en-US" sz="3200" b="1" dirty="0">
                <a:solidFill>
                  <a:srgbClr val="00B050"/>
                </a:solidFill>
              </a:rPr>
              <a:t>Diem(</a:t>
            </a:r>
            <a:r>
              <a:rPr lang="en-US" sz="3200" b="1" dirty="0" err="1">
                <a:solidFill>
                  <a:srgbClr val="00B050"/>
                </a:solidFill>
              </a:rPr>
              <a:t>int</a:t>
            </a:r>
            <a:r>
              <a:rPr lang="en-US" sz="3200" b="1" dirty="0">
                <a:solidFill>
                  <a:srgbClr val="00B050"/>
                </a:solidFill>
              </a:rPr>
              <a:t> x1, </a:t>
            </a:r>
            <a:r>
              <a:rPr lang="en-US" sz="3200" b="1" dirty="0" err="1">
                <a:solidFill>
                  <a:srgbClr val="00B050"/>
                </a:solidFill>
              </a:rPr>
              <a:t>int</a:t>
            </a:r>
            <a:r>
              <a:rPr lang="en-US" sz="3200" b="1" dirty="0">
                <a:solidFill>
                  <a:srgbClr val="00B050"/>
                </a:solidFill>
              </a:rPr>
              <a:t> y1) { x=x1; y=y1;} </a:t>
            </a:r>
          </a:p>
          <a:p>
            <a:pPr marL="0" indent="0">
              <a:buNone/>
            </a:pPr>
            <a:r>
              <a:rPr lang="en-US" sz="3200" b="1" dirty="0">
                <a:solidFill>
                  <a:srgbClr val="00B050"/>
                </a:solidFill>
              </a:rPr>
              <a:t>	</a:t>
            </a:r>
            <a:r>
              <a:rPr lang="en-US" sz="3200" b="1" dirty="0">
                <a:solidFill>
                  <a:srgbClr val="FF0000"/>
                </a:solidFill>
              </a:rPr>
              <a:t>Diem() { }</a:t>
            </a:r>
          </a:p>
          <a:p>
            <a:pPr marL="0" indent="0">
              <a:buNone/>
            </a:pPr>
            <a:r>
              <a:rPr lang="en-US" sz="2400" b="1" dirty="0"/>
              <a:t>	float </a:t>
            </a:r>
            <a:r>
              <a:rPr lang="en-US" sz="2400" b="1" dirty="0" err="1"/>
              <a:t>kc</a:t>
            </a:r>
            <a:r>
              <a:rPr lang="en-US" sz="2400" b="1" dirty="0"/>
              <a:t>(Diem b)  {  return </a:t>
            </a:r>
            <a:r>
              <a:rPr lang="en-US" sz="2400" b="1" dirty="0" err="1"/>
              <a:t>sqrt</a:t>
            </a:r>
            <a:r>
              <a:rPr lang="en-US" sz="2400" b="1" dirty="0"/>
              <a:t>(pow(this-&gt;x-</a:t>
            </a:r>
            <a:r>
              <a:rPr lang="en-US" sz="2400" b="1" dirty="0" err="1"/>
              <a:t>b.x</a:t>
            </a:r>
            <a:r>
              <a:rPr lang="en-US" sz="2400" b="1" dirty="0"/>
              <a:t>, 2)+ pow(this-&gt;y-</a:t>
            </a:r>
            <a:r>
              <a:rPr lang="en-US" sz="2400" b="1" dirty="0" err="1"/>
              <a:t>b.y</a:t>
            </a:r>
            <a:r>
              <a:rPr lang="en-US" sz="2400" b="1" dirty="0"/>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 </a:t>
            </a:r>
            <a:r>
              <a:rPr lang="en-US" sz="2400" b="1" dirty="0">
                <a:solidFill>
                  <a:srgbClr val="FF0000"/>
                </a:solidFill>
              </a:rPr>
              <a:t>Diem c;</a:t>
            </a:r>
          </a:p>
          <a:p>
            <a:pPr marL="0" indent="0">
              <a:buNone/>
            </a:pPr>
            <a:r>
              <a:rPr lang="en-US" sz="2400" b="1" dirty="0"/>
              <a:t>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a:t>
            </a:r>
          </a:p>
          <a:p>
            <a:pPr marL="0" indent="0">
              <a:buNone/>
            </a:pPr>
            <a:endParaRPr lang="en-US" sz="2400" dirty="0"/>
          </a:p>
          <a:p>
            <a:pPr marL="0" indent="0">
              <a:buNone/>
            </a:pPr>
            <a:endParaRPr lang="en-US" sz="2400" dirty="0"/>
          </a:p>
        </p:txBody>
      </p:sp>
      <p:sp>
        <p:nvSpPr>
          <p:cNvPr id="4" name="TextBox 3"/>
          <p:cNvSpPr txBox="1"/>
          <p:nvPr/>
        </p:nvSpPr>
        <p:spPr>
          <a:xfrm>
            <a:off x="4748895" y="4761570"/>
            <a:ext cx="5342960" cy="461665"/>
          </a:xfrm>
          <a:prstGeom prst="rect">
            <a:avLst/>
          </a:prstGeom>
          <a:solidFill>
            <a:srgbClr val="FFFF00"/>
          </a:solidFill>
        </p:spPr>
        <p:txBody>
          <a:bodyPr wrap="square" rtlCol="0">
            <a:spAutoFit/>
          </a:bodyPr>
          <a:lstStyle/>
          <a:p>
            <a:r>
              <a:rPr lang="en-US" sz="2400" b="1" dirty="0">
                <a:solidFill>
                  <a:srgbClr val="FF0000"/>
                </a:solidFill>
              </a:rPr>
              <a:t>Cần phải bổ sung hàm tạo không đối số</a:t>
            </a:r>
            <a:endParaRPr lang="vi-VN" sz="2400" b="1" dirty="0">
              <a:solidFill>
                <a:srgbClr val="FF0000"/>
              </a:solidFill>
            </a:endParaRPr>
          </a:p>
        </p:txBody>
      </p:sp>
      <p:cxnSp>
        <p:nvCxnSpPr>
          <p:cNvPr id="6" name="Straight Arrow Connector 5"/>
          <p:cNvCxnSpPr/>
          <p:nvPr/>
        </p:nvCxnSpPr>
        <p:spPr>
          <a:xfrm>
            <a:off x="2475570" y="3847170"/>
            <a:ext cx="2018371" cy="1572322"/>
          </a:xfrm>
          <a:prstGeom prst="straightConnector1">
            <a:avLst/>
          </a:prstGeom>
          <a:ln w="476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06F855F6-99C9-4B18-88EC-1D73743D07FD}" type="slidenum">
              <a:rPr lang="en-US" smtClean="0"/>
              <a:t>148</a:t>
            </a:fld>
            <a:endParaRPr lang="en-US"/>
          </a:p>
        </p:txBody>
      </p:sp>
    </p:spTree>
    <p:extLst>
      <p:ext uri="{BB962C8B-B14F-4D97-AF65-F5344CB8AC3E}">
        <p14:creationId xmlns:p14="http://schemas.microsoft.com/office/powerpoint/2010/main" val="31621008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488167"/>
            <a:ext cx="10765972" cy="5043261"/>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x, y;</a:t>
            </a:r>
          </a:p>
          <a:p>
            <a:pPr marL="0" indent="0">
              <a:buNone/>
            </a:pPr>
            <a:r>
              <a:rPr lang="en-US" sz="2400" b="1" dirty="0"/>
              <a:t>	public:</a:t>
            </a:r>
          </a:p>
          <a:p>
            <a:pPr marL="0" indent="0">
              <a:buNone/>
            </a:pPr>
            <a:r>
              <a:rPr lang="en-US" sz="2400" b="1" dirty="0"/>
              <a:t>	</a:t>
            </a:r>
            <a:r>
              <a:rPr lang="en-US" sz="3200" b="1" dirty="0">
                <a:solidFill>
                  <a:srgbClr val="00B050"/>
                </a:solidFill>
              </a:rPr>
              <a:t>Diem(</a:t>
            </a:r>
            <a:r>
              <a:rPr lang="en-US" sz="3200" b="1" dirty="0" err="1">
                <a:solidFill>
                  <a:srgbClr val="FF0000"/>
                </a:solidFill>
              </a:rPr>
              <a:t>int</a:t>
            </a:r>
            <a:r>
              <a:rPr lang="en-US" sz="3200" b="1" dirty="0">
                <a:solidFill>
                  <a:srgbClr val="FF0000"/>
                </a:solidFill>
              </a:rPr>
              <a:t> x, </a:t>
            </a:r>
            <a:r>
              <a:rPr lang="en-US" sz="3200" b="1" dirty="0" err="1">
                <a:solidFill>
                  <a:srgbClr val="FF0000"/>
                </a:solidFill>
              </a:rPr>
              <a:t>int</a:t>
            </a:r>
            <a:r>
              <a:rPr lang="en-US" sz="3200" b="1" dirty="0">
                <a:solidFill>
                  <a:srgbClr val="FF0000"/>
                </a:solidFill>
              </a:rPr>
              <a:t> y</a:t>
            </a:r>
            <a:r>
              <a:rPr lang="en-US" sz="3200" b="1" dirty="0">
                <a:solidFill>
                  <a:srgbClr val="00B050"/>
                </a:solidFill>
              </a:rPr>
              <a:t>) { x=x; y=y;} </a:t>
            </a:r>
          </a:p>
          <a:p>
            <a:pPr marL="0" indent="0">
              <a:buNone/>
            </a:pPr>
            <a:r>
              <a:rPr lang="en-US" sz="2400" b="1" dirty="0"/>
              <a:t>	float </a:t>
            </a:r>
            <a:r>
              <a:rPr lang="en-US" sz="2400" b="1" dirty="0" err="1"/>
              <a:t>kc</a:t>
            </a:r>
            <a:r>
              <a:rPr lang="en-US" sz="2400" b="1" dirty="0"/>
              <a:t>(Diem b)  {  return </a:t>
            </a:r>
            <a:r>
              <a:rPr lang="en-US" sz="2400" b="1" dirty="0" err="1"/>
              <a:t>sqrt</a:t>
            </a:r>
            <a:r>
              <a:rPr lang="en-US" sz="2400" b="1" dirty="0"/>
              <a:t>(pow(this-&gt;x-</a:t>
            </a:r>
            <a:r>
              <a:rPr lang="en-US" sz="2400" b="1" dirty="0" err="1"/>
              <a:t>b.x</a:t>
            </a:r>
            <a:r>
              <a:rPr lang="en-US" sz="2400" b="1" dirty="0"/>
              <a:t>, 2)+ pow(this-&gt;y-</a:t>
            </a:r>
            <a:r>
              <a:rPr lang="en-US" sz="2400" b="1" dirty="0" err="1"/>
              <a:t>b.y</a:t>
            </a:r>
            <a:r>
              <a:rPr lang="en-US" sz="2400" b="1" dirty="0"/>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a:t>
            </a:r>
          </a:p>
          <a:p>
            <a:pPr marL="0" indent="0">
              <a:buNone/>
            </a:pPr>
            <a:endParaRPr lang="en-US" sz="2400" dirty="0"/>
          </a:p>
          <a:p>
            <a:pPr marL="0" indent="0">
              <a:buNone/>
            </a:pPr>
            <a:endParaRPr lang="en-US" sz="2400" dirty="0"/>
          </a:p>
        </p:txBody>
      </p:sp>
      <p:sp>
        <p:nvSpPr>
          <p:cNvPr id="4" name="Rectangle 3"/>
          <p:cNvSpPr/>
          <p:nvPr/>
        </p:nvSpPr>
        <p:spPr>
          <a:xfrm>
            <a:off x="4018155" y="1367522"/>
            <a:ext cx="7466274" cy="830997"/>
          </a:xfrm>
          <a:prstGeom prst="rect">
            <a:avLst/>
          </a:prstGeom>
        </p:spPr>
        <p:txBody>
          <a:bodyPr wrap="square">
            <a:spAutoFit/>
          </a:bodyPr>
          <a:lstStyle/>
          <a:p>
            <a:r>
              <a:rPr lang="en-US" sz="2400" b="1" dirty="0">
                <a:solidFill>
                  <a:srgbClr val="FF0000"/>
                </a:solidFill>
              </a:rPr>
              <a:t>Nếu tham số hàm tạo (hoặc các hàm khác nói chung) trùng tên với thuộc tính của lớp??? Hãy thử và nhận xét!</a:t>
            </a:r>
          </a:p>
        </p:txBody>
      </p:sp>
      <p:cxnSp>
        <p:nvCxnSpPr>
          <p:cNvPr id="6" name="Straight Arrow Connector 5"/>
          <p:cNvCxnSpPr/>
          <p:nvPr/>
        </p:nvCxnSpPr>
        <p:spPr>
          <a:xfrm flipH="1">
            <a:off x="3490332" y="2062976"/>
            <a:ext cx="2096429" cy="8028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772937" y="2062976"/>
            <a:ext cx="2813824" cy="10743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06F855F6-99C9-4B18-88EC-1D73743D07FD}" type="slidenum">
              <a:rPr lang="en-US" smtClean="0"/>
              <a:t>149</a:t>
            </a:fld>
            <a:endParaRPr lang="en-US"/>
          </a:p>
        </p:txBody>
      </p:sp>
    </p:spTree>
    <p:extLst>
      <p:ext uri="{BB962C8B-B14F-4D97-AF65-F5344CB8AC3E}">
        <p14:creationId xmlns:p14="http://schemas.microsoft.com/office/powerpoint/2010/main" val="91037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có đối ngầm định</a:t>
            </a:r>
          </a:p>
        </p:txBody>
      </p:sp>
      <p:sp>
        <p:nvSpPr>
          <p:cNvPr id="3" name="Content Placeholder 2"/>
          <p:cNvSpPr>
            <a:spLocks noGrp="1"/>
          </p:cNvSpPr>
          <p:nvPr>
            <p:ph idx="1"/>
          </p:nvPr>
        </p:nvSpPr>
        <p:spPr>
          <a:xfrm>
            <a:off x="838200" y="1403594"/>
            <a:ext cx="11006138" cy="4351338"/>
          </a:xfrm>
        </p:spPr>
        <p:txBody>
          <a:bodyPr>
            <a:noAutofit/>
          </a:bodyPr>
          <a:lstStyle/>
          <a:p>
            <a:pPr marL="0" indent="0">
              <a:buNone/>
            </a:pPr>
            <a:r>
              <a:rPr lang="nn-NO" sz="2800"/>
              <a:t>Các </a:t>
            </a:r>
            <a:r>
              <a:rPr lang="nn-NO" sz="2800" dirty="0"/>
              <a:t>đối số của hàm có thể khởi gán giá trị. Khi đó ta có thể gọi hàm mà không cần đối số và giá trị khởi gán sẽ được gán cho </a:t>
            </a:r>
            <a:r>
              <a:rPr lang="nn-NO" sz="2800"/>
              <a:t>đối số</a:t>
            </a:r>
          </a:p>
          <a:p>
            <a:pPr marL="0" indent="0">
              <a:buNone/>
            </a:pPr>
            <a:r>
              <a:rPr lang="nn-NO" sz="2800"/>
              <a:t>Với định nghĩa hàm như trên, ta có thể gọi hàm tổng như sau:</a:t>
            </a:r>
          </a:p>
          <a:p>
            <a:r>
              <a:rPr lang="nn-NO" sz="2800" b="1">
                <a:solidFill>
                  <a:srgbClr val="FF0000"/>
                </a:solidFill>
              </a:rPr>
              <a:t>cout&lt;&lt;"\n Tong1 = "&lt;&lt;tong(15);</a:t>
            </a:r>
            <a:endParaRPr lang="nn-NO" sz="2800" dirty="0"/>
          </a:p>
          <a:p>
            <a:pPr marL="0" indent="0">
              <a:buNone/>
            </a:pPr>
            <a:r>
              <a:rPr lang="nn-NO" sz="2800" b="1" dirty="0">
                <a:solidFill>
                  <a:srgbClr val="FF0000"/>
                </a:solidFill>
              </a:rPr>
              <a:t>cout&lt;&lt;"\</a:t>
            </a:r>
            <a:r>
              <a:rPr lang="nn-NO" sz="2800" b="1">
                <a:solidFill>
                  <a:srgbClr val="FF0000"/>
                </a:solidFill>
              </a:rPr>
              <a:t>n Tong2 </a:t>
            </a:r>
            <a:r>
              <a:rPr lang="nn-NO" sz="2800" b="1" dirty="0">
                <a:solidFill>
                  <a:srgbClr val="FF0000"/>
                </a:solidFill>
              </a:rPr>
              <a:t>= "&lt;&lt;tong();   </a:t>
            </a:r>
            <a:r>
              <a:rPr lang="nn-NO" sz="2800" i="1" dirty="0">
                <a:solidFill>
                  <a:schemeClr val="accent1">
                    <a:lumMod val="60000"/>
                    <a:lumOff val="40000"/>
                  </a:schemeClr>
                </a:solidFill>
              </a:rPr>
              <a:t>// giá trị 10 sẽ được gán mặc định cho n</a:t>
            </a:r>
          </a:p>
        </p:txBody>
      </p:sp>
      <p:sp>
        <p:nvSpPr>
          <p:cNvPr id="4" name="Slide Number Placeholder 3"/>
          <p:cNvSpPr>
            <a:spLocks noGrp="1"/>
          </p:cNvSpPr>
          <p:nvPr>
            <p:ph type="sldNum" sz="quarter" idx="12"/>
          </p:nvPr>
        </p:nvSpPr>
        <p:spPr/>
        <p:txBody>
          <a:bodyPr/>
          <a:lstStyle/>
          <a:p>
            <a:fld id="{06F855F6-99C9-4B18-88EC-1D73743D07FD}" type="slidenum">
              <a:rPr lang="en-US" smtClean="0"/>
              <a:t>15</a:t>
            </a:fld>
            <a:endParaRPr lang="en-US"/>
          </a:p>
        </p:txBody>
      </p:sp>
      <p:sp>
        <p:nvSpPr>
          <p:cNvPr id="6" name="TextBox 5"/>
          <p:cNvSpPr txBox="1"/>
          <p:nvPr/>
        </p:nvSpPr>
        <p:spPr>
          <a:xfrm>
            <a:off x="3586163" y="4728943"/>
            <a:ext cx="6757987" cy="584775"/>
          </a:xfrm>
          <a:prstGeom prst="rect">
            <a:avLst/>
          </a:prstGeom>
          <a:solidFill>
            <a:srgbClr val="FFFF00"/>
          </a:solidFill>
          <a:ln>
            <a:solidFill>
              <a:schemeClr val="accent1">
                <a:shade val="50000"/>
              </a:schemeClr>
            </a:solidFill>
          </a:ln>
        </p:spPr>
        <p:txBody>
          <a:bodyPr wrap="square" rtlCol="0" anchor="b">
            <a:spAutoFit/>
          </a:bodyPr>
          <a:lstStyle/>
          <a:p>
            <a:r>
              <a:rPr lang="en-US" sz="3200">
                <a:solidFill>
                  <a:srgbClr val="FF0000"/>
                </a:solidFill>
              </a:rPr>
              <a:t>Cho biết kết quả của lời gọi hàm trên?? </a:t>
            </a:r>
          </a:p>
        </p:txBody>
      </p:sp>
    </p:spTree>
    <p:extLst>
      <p:ext uri="{BB962C8B-B14F-4D97-AF65-F5344CB8AC3E}">
        <p14:creationId xmlns:p14="http://schemas.microsoft.com/office/powerpoint/2010/main" val="4006533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488167"/>
            <a:ext cx="10765972" cy="5043261"/>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a:t>
            </a:r>
            <a:r>
              <a:rPr lang="en-US" sz="2400" b="1" dirty="0">
                <a:solidFill>
                  <a:srgbClr val="FF0000"/>
                </a:solidFill>
              </a:rPr>
              <a:t>x</a:t>
            </a:r>
            <a:r>
              <a:rPr lang="en-US" sz="2400" b="1" dirty="0"/>
              <a:t>, </a:t>
            </a:r>
            <a:r>
              <a:rPr lang="en-US" sz="2400" b="1" dirty="0">
                <a:solidFill>
                  <a:srgbClr val="FF0000"/>
                </a:solidFill>
              </a:rPr>
              <a:t>y</a:t>
            </a:r>
            <a:r>
              <a:rPr lang="en-US" sz="2400" b="1" dirty="0"/>
              <a:t>;</a:t>
            </a:r>
          </a:p>
          <a:p>
            <a:pPr marL="0" indent="0">
              <a:buNone/>
            </a:pPr>
            <a:r>
              <a:rPr lang="en-US" sz="2400" b="1" dirty="0"/>
              <a:t>	public:</a:t>
            </a:r>
          </a:p>
          <a:p>
            <a:pPr marL="0" indent="0">
              <a:buNone/>
            </a:pPr>
            <a:r>
              <a:rPr lang="en-US" sz="2400" b="1" dirty="0"/>
              <a:t>	</a:t>
            </a:r>
            <a:r>
              <a:rPr lang="en-US" sz="3200" b="1" dirty="0">
                <a:solidFill>
                  <a:srgbClr val="00B050"/>
                </a:solidFill>
              </a:rPr>
              <a:t>Diem(</a:t>
            </a:r>
            <a:r>
              <a:rPr lang="en-US" sz="3200" b="1" dirty="0" err="1">
                <a:solidFill>
                  <a:srgbClr val="0070C0"/>
                </a:solidFill>
              </a:rPr>
              <a:t>int</a:t>
            </a:r>
            <a:r>
              <a:rPr lang="en-US" sz="3200" b="1" dirty="0">
                <a:solidFill>
                  <a:srgbClr val="0070C0"/>
                </a:solidFill>
              </a:rPr>
              <a:t> x</a:t>
            </a:r>
            <a:r>
              <a:rPr lang="en-US" sz="3200" b="1" dirty="0">
                <a:solidFill>
                  <a:srgbClr val="FF0000"/>
                </a:solidFill>
              </a:rPr>
              <a:t>, </a:t>
            </a:r>
            <a:r>
              <a:rPr lang="en-US" sz="3200" b="1" dirty="0" err="1">
                <a:solidFill>
                  <a:srgbClr val="0070C0"/>
                </a:solidFill>
              </a:rPr>
              <a:t>int</a:t>
            </a:r>
            <a:r>
              <a:rPr lang="en-US" sz="3200" b="1" dirty="0">
                <a:solidFill>
                  <a:srgbClr val="0070C0"/>
                </a:solidFill>
              </a:rPr>
              <a:t> y</a:t>
            </a:r>
            <a:r>
              <a:rPr lang="en-US" sz="3200" b="1" dirty="0">
                <a:solidFill>
                  <a:srgbClr val="00B050"/>
                </a:solidFill>
              </a:rPr>
              <a:t>) { </a:t>
            </a:r>
            <a:r>
              <a:rPr lang="en-US" sz="3200" b="1" dirty="0">
                <a:solidFill>
                  <a:srgbClr val="FF0000"/>
                </a:solidFill>
              </a:rPr>
              <a:t>this-&gt;x</a:t>
            </a:r>
            <a:r>
              <a:rPr lang="en-US" sz="3200" b="1" dirty="0">
                <a:solidFill>
                  <a:srgbClr val="00B050"/>
                </a:solidFill>
              </a:rPr>
              <a:t>=</a:t>
            </a:r>
            <a:r>
              <a:rPr lang="en-US" sz="3200" b="1" dirty="0">
                <a:solidFill>
                  <a:srgbClr val="0070C0"/>
                </a:solidFill>
              </a:rPr>
              <a:t>x</a:t>
            </a:r>
            <a:r>
              <a:rPr lang="en-US" sz="3200" b="1" dirty="0">
                <a:solidFill>
                  <a:srgbClr val="00B050"/>
                </a:solidFill>
              </a:rPr>
              <a:t>; </a:t>
            </a:r>
            <a:r>
              <a:rPr lang="en-US" sz="3200" b="1" dirty="0">
                <a:solidFill>
                  <a:srgbClr val="FF0000"/>
                </a:solidFill>
              </a:rPr>
              <a:t>this-&gt;y</a:t>
            </a:r>
            <a:r>
              <a:rPr lang="en-US" sz="3200" b="1" dirty="0">
                <a:solidFill>
                  <a:srgbClr val="00B050"/>
                </a:solidFill>
              </a:rPr>
              <a:t>=</a:t>
            </a:r>
            <a:r>
              <a:rPr lang="en-US" sz="3200" b="1" dirty="0">
                <a:solidFill>
                  <a:srgbClr val="0070C0"/>
                </a:solidFill>
              </a:rPr>
              <a:t>y</a:t>
            </a:r>
            <a:r>
              <a:rPr lang="en-US" sz="3200" b="1" dirty="0">
                <a:solidFill>
                  <a:srgbClr val="00B050"/>
                </a:solidFill>
              </a:rPr>
              <a:t>;} </a:t>
            </a:r>
          </a:p>
          <a:p>
            <a:pPr marL="0" indent="0">
              <a:buNone/>
            </a:pPr>
            <a:r>
              <a:rPr lang="en-US" sz="2400" b="1" dirty="0"/>
              <a:t>	</a:t>
            </a:r>
            <a:r>
              <a:rPr lang="en-US" sz="2400" b="1" dirty="0">
                <a:solidFill>
                  <a:srgbClr val="0070C0"/>
                </a:solidFill>
              </a:rPr>
              <a:t>float </a:t>
            </a:r>
            <a:r>
              <a:rPr lang="en-US" sz="2400" b="1" dirty="0" err="1">
                <a:solidFill>
                  <a:srgbClr val="0070C0"/>
                </a:solidFill>
              </a:rPr>
              <a:t>kc</a:t>
            </a:r>
            <a:r>
              <a:rPr lang="en-US" sz="2400" b="1" dirty="0">
                <a:solidFill>
                  <a:srgbClr val="0070C0"/>
                </a:solidFill>
              </a:rPr>
              <a:t>(Diem b)  {  return </a:t>
            </a:r>
            <a:r>
              <a:rPr lang="en-US" sz="2400" b="1" dirty="0" err="1">
                <a:solidFill>
                  <a:srgbClr val="0070C0"/>
                </a:solidFill>
              </a:rPr>
              <a:t>sqrt</a:t>
            </a:r>
            <a:r>
              <a:rPr lang="en-US" sz="2400" b="1" dirty="0">
                <a:solidFill>
                  <a:srgbClr val="0070C0"/>
                </a:solidFill>
              </a:rPr>
              <a:t>(pow(this-&gt;x-</a:t>
            </a:r>
            <a:r>
              <a:rPr lang="en-US" sz="2400" b="1" dirty="0" err="1">
                <a:solidFill>
                  <a:srgbClr val="0070C0"/>
                </a:solidFill>
              </a:rPr>
              <a:t>b.x</a:t>
            </a:r>
            <a:r>
              <a:rPr lang="en-US" sz="2400" b="1" dirty="0">
                <a:solidFill>
                  <a:srgbClr val="0070C0"/>
                </a:solidFill>
              </a:rPr>
              <a:t>, 2)+ pow(this-&gt;y-</a:t>
            </a:r>
            <a:r>
              <a:rPr lang="en-US" sz="2400" b="1" dirty="0" err="1">
                <a:solidFill>
                  <a:srgbClr val="0070C0"/>
                </a:solidFill>
              </a:rPr>
              <a:t>b.y</a:t>
            </a:r>
            <a:r>
              <a:rPr lang="en-US" sz="2400" b="1" dirty="0">
                <a:solidFill>
                  <a:srgbClr val="0070C0"/>
                </a:solidFill>
              </a:rPr>
              <a:t>, 2)); }</a:t>
            </a:r>
          </a:p>
          <a:p>
            <a:pPr marL="0" indent="0">
              <a:buNone/>
            </a:pPr>
            <a:r>
              <a:rPr lang="en-US" sz="2400" b="1" dirty="0"/>
              <a:t>	</a:t>
            </a:r>
            <a:r>
              <a:rPr lang="en-US" sz="2400" b="1" dirty="0">
                <a:solidFill>
                  <a:schemeClr val="bg1">
                    <a:lumMod val="50000"/>
                  </a:schemeClr>
                </a:solidFill>
              </a:rPr>
              <a:t>//float </a:t>
            </a:r>
            <a:r>
              <a:rPr lang="en-US" sz="2400" b="1" dirty="0" err="1">
                <a:solidFill>
                  <a:schemeClr val="bg1">
                    <a:lumMod val="50000"/>
                  </a:schemeClr>
                </a:solidFill>
              </a:rPr>
              <a:t>kc</a:t>
            </a:r>
            <a:r>
              <a:rPr lang="en-US" sz="2400" b="1" dirty="0">
                <a:solidFill>
                  <a:schemeClr val="bg1">
                    <a:lumMod val="50000"/>
                  </a:schemeClr>
                </a:solidFill>
              </a:rPr>
              <a:t>(Diem b)  {  return </a:t>
            </a:r>
            <a:r>
              <a:rPr lang="en-US" sz="2400" b="1" dirty="0" err="1">
                <a:solidFill>
                  <a:schemeClr val="bg1">
                    <a:lumMod val="50000"/>
                  </a:schemeClr>
                </a:solidFill>
              </a:rPr>
              <a:t>sqrt</a:t>
            </a:r>
            <a:r>
              <a:rPr lang="en-US" sz="2400" b="1" dirty="0">
                <a:solidFill>
                  <a:schemeClr val="bg1">
                    <a:lumMod val="50000"/>
                  </a:schemeClr>
                </a:solidFill>
              </a:rPr>
              <a:t>(pow(x-</a:t>
            </a:r>
            <a:r>
              <a:rPr lang="en-US" sz="2400" b="1" dirty="0" err="1">
                <a:solidFill>
                  <a:schemeClr val="bg1">
                    <a:lumMod val="50000"/>
                  </a:schemeClr>
                </a:solidFill>
              </a:rPr>
              <a:t>b.x</a:t>
            </a:r>
            <a:r>
              <a:rPr lang="en-US" sz="2400" b="1" dirty="0">
                <a:solidFill>
                  <a:schemeClr val="bg1">
                    <a:lumMod val="50000"/>
                  </a:schemeClr>
                </a:solidFill>
              </a:rPr>
              <a:t>, 2)+ pow(y-</a:t>
            </a:r>
            <a:r>
              <a:rPr lang="en-US" sz="2400" b="1" dirty="0" err="1">
                <a:solidFill>
                  <a:schemeClr val="bg1">
                    <a:lumMod val="50000"/>
                  </a:schemeClr>
                </a:solidFill>
              </a:rPr>
              <a:t>b.y</a:t>
            </a:r>
            <a:r>
              <a:rPr lang="en-US" sz="2400" b="1" dirty="0">
                <a:solidFill>
                  <a:schemeClr val="bg1">
                    <a:lumMod val="50000"/>
                  </a:schemeClr>
                </a:solidFill>
              </a:rPr>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a:t>
            </a:r>
          </a:p>
          <a:p>
            <a:pPr marL="0" indent="0">
              <a:buNone/>
            </a:pPr>
            <a:r>
              <a:rPr lang="en-US" sz="2400" b="1" dirty="0"/>
              <a:t>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a:t>
            </a:r>
          </a:p>
          <a:p>
            <a:pPr marL="0" indent="0">
              <a:buNone/>
            </a:pPr>
            <a:endParaRPr lang="en-US" sz="2400" dirty="0"/>
          </a:p>
          <a:p>
            <a:pPr marL="0" indent="0">
              <a:buNone/>
            </a:pPr>
            <a:endParaRPr lang="en-US" sz="2400" dirty="0"/>
          </a:p>
        </p:txBody>
      </p:sp>
      <p:sp>
        <p:nvSpPr>
          <p:cNvPr id="4" name="Rectangle 3"/>
          <p:cNvSpPr/>
          <p:nvPr/>
        </p:nvSpPr>
        <p:spPr>
          <a:xfrm>
            <a:off x="4486274" y="1488167"/>
            <a:ext cx="6867526" cy="954107"/>
          </a:xfrm>
          <a:prstGeom prst="rect">
            <a:avLst/>
          </a:prstGeom>
          <a:solidFill>
            <a:srgbClr val="FFFF00"/>
          </a:solidFill>
          <a:ln>
            <a:solidFill>
              <a:schemeClr val="tx1">
                <a:lumMod val="75000"/>
                <a:lumOff val="25000"/>
              </a:schemeClr>
            </a:solidFill>
          </a:ln>
        </p:spPr>
        <p:txBody>
          <a:bodyPr wrap="square">
            <a:spAutoFit/>
          </a:bodyPr>
          <a:lstStyle/>
          <a:p>
            <a:r>
              <a:rPr lang="en-US" sz="2800" b="1" dirty="0">
                <a:solidFill>
                  <a:srgbClr val="FF0000"/>
                </a:solidFill>
              </a:rPr>
              <a:t>Giải pháp </a:t>
            </a:r>
            <a:r>
              <a:rPr lang="en-US" sz="2800" b="1" dirty="0"/>
              <a:t>Nếu tham số của </a:t>
            </a:r>
            <a:r>
              <a:rPr lang="en-US" sz="2800" b="1" dirty="0" err="1"/>
              <a:t>ph</a:t>
            </a:r>
            <a:r>
              <a:rPr lang="vi-VN" sz="2800" b="1" dirty="0"/>
              <a:t>ươ</a:t>
            </a:r>
            <a:r>
              <a:rPr lang="en-US" sz="2800" b="1" dirty="0" err="1"/>
              <a:t>ng</a:t>
            </a:r>
            <a:r>
              <a:rPr lang="en-US" sz="2800" b="1" dirty="0"/>
              <a:t> thức trùng tên với thuộc tính của lớp</a:t>
            </a:r>
            <a:r>
              <a:rPr lang="en-US" sz="2800" b="1" dirty="0">
                <a:solidFill>
                  <a:srgbClr val="FF0000"/>
                </a:solidFill>
              </a:rPr>
              <a:t>: con trỏ this</a:t>
            </a:r>
          </a:p>
        </p:txBody>
      </p:sp>
      <p:cxnSp>
        <p:nvCxnSpPr>
          <p:cNvPr id="6" name="Straight Arrow Connector 5"/>
          <p:cNvCxnSpPr/>
          <p:nvPr/>
        </p:nvCxnSpPr>
        <p:spPr>
          <a:xfrm flipH="1">
            <a:off x="5486400" y="2428875"/>
            <a:ext cx="4743450" cy="384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06F855F6-99C9-4B18-88EC-1D73743D07FD}" type="slidenum">
              <a:rPr lang="en-US" smtClean="0"/>
              <a:t>150</a:t>
            </a:fld>
            <a:endParaRPr lang="en-US"/>
          </a:p>
        </p:txBody>
      </p:sp>
    </p:spTree>
    <p:extLst>
      <p:ext uri="{BB962C8B-B14F-4D97-AF65-F5344CB8AC3E}">
        <p14:creationId xmlns:p14="http://schemas.microsoft.com/office/powerpoint/2010/main" val="39378201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488167"/>
            <a:ext cx="10765972" cy="5043261"/>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x, y;</a:t>
            </a:r>
          </a:p>
          <a:p>
            <a:pPr marL="0" indent="0">
              <a:buNone/>
            </a:pPr>
            <a:r>
              <a:rPr lang="en-US" sz="2400" b="1" dirty="0"/>
              <a:t>	public:</a:t>
            </a:r>
          </a:p>
          <a:p>
            <a:pPr marL="0" indent="0">
              <a:buNone/>
            </a:pPr>
            <a:r>
              <a:rPr lang="en-US" sz="2400" b="1" dirty="0"/>
              <a:t>	Diem(</a:t>
            </a:r>
            <a:r>
              <a:rPr lang="en-US" sz="2400" b="1" dirty="0" err="1"/>
              <a:t>int</a:t>
            </a:r>
            <a:r>
              <a:rPr lang="en-US" sz="2400" b="1" dirty="0"/>
              <a:t> x1, </a:t>
            </a:r>
            <a:r>
              <a:rPr lang="en-US" sz="2400" b="1" dirty="0" err="1"/>
              <a:t>int</a:t>
            </a:r>
            <a:r>
              <a:rPr lang="en-US" sz="2400" b="1" dirty="0"/>
              <a:t> y1) { x=x1; y=y1;} </a:t>
            </a:r>
          </a:p>
          <a:p>
            <a:pPr marL="0" indent="0">
              <a:buNone/>
            </a:pPr>
            <a:r>
              <a:rPr lang="en-US" sz="2400" b="1" dirty="0"/>
              <a:t>	float </a:t>
            </a:r>
            <a:r>
              <a:rPr lang="en-US" sz="2400" b="1" dirty="0" err="1"/>
              <a:t>kc</a:t>
            </a:r>
            <a:r>
              <a:rPr lang="en-US" sz="2400" b="1" dirty="0"/>
              <a:t>(Diem b)  {  return </a:t>
            </a:r>
            <a:r>
              <a:rPr lang="en-US" sz="2400" b="1" dirty="0" err="1"/>
              <a:t>sqrt</a:t>
            </a:r>
            <a:r>
              <a:rPr lang="en-US" sz="2400" b="1" dirty="0"/>
              <a:t>(pow(this-&gt;x-</a:t>
            </a:r>
            <a:r>
              <a:rPr lang="en-US" sz="2400" b="1" dirty="0" err="1"/>
              <a:t>b.x</a:t>
            </a:r>
            <a:r>
              <a:rPr lang="en-US" sz="2400" b="1" dirty="0"/>
              <a:t>, 2)+ pow(this-&gt;y-</a:t>
            </a:r>
            <a:r>
              <a:rPr lang="en-US" sz="2400" b="1" dirty="0" err="1"/>
              <a:t>b.y</a:t>
            </a:r>
            <a:r>
              <a:rPr lang="en-US" sz="2400" b="1" dirty="0"/>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 </a:t>
            </a:r>
            <a:r>
              <a:rPr lang="en-US" sz="2400" b="1" u="sng" dirty="0">
                <a:solidFill>
                  <a:srgbClr val="FF0000"/>
                </a:solidFill>
              </a:rPr>
              <a:t>c, d</a:t>
            </a:r>
            <a:r>
              <a:rPr lang="en-US" sz="2400" b="1" dirty="0">
                <a:solidFill>
                  <a:srgbClr val="FF0000"/>
                </a:solidFill>
              </a:rPr>
              <a:t>;</a:t>
            </a:r>
          </a:p>
          <a:p>
            <a:pPr marL="0" indent="0">
              <a:buNone/>
            </a:pPr>
            <a:r>
              <a:rPr lang="en-US" sz="2400" b="1" dirty="0"/>
              <a:t>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	</a:t>
            </a:r>
            <a:r>
              <a:rPr lang="en-US" sz="2400" b="1" u="sng" dirty="0" err="1">
                <a:solidFill>
                  <a:srgbClr val="FF0000"/>
                </a:solidFill>
              </a:rPr>
              <a:t>cout</a:t>
            </a:r>
            <a:r>
              <a:rPr lang="en-US" sz="2400" b="1" u="sng" dirty="0">
                <a:solidFill>
                  <a:srgbClr val="FF0000"/>
                </a:solidFill>
              </a:rPr>
              <a:t>&lt;&lt;"\n Khoang </a:t>
            </a:r>
            <a:r>
              <a:rPr lang="en-US" sz="2400" b="1" u="sng" dirty="0" err="1">
                <a:solidFill>
                  <a:srgbClr val="FF0000"/>
                </a:solidFill>
              </a:rPr>
              <a:t>cach</a:t>
            </a:r>
            <a:r>
              <a:rPr lang="en-US" sz="2400" b="1" u="sng" dirty="0">
                <a:solidFill>
                  <a:srgbClr val="FF0000"/>
                </a:solidFill>
              </a:rPr>
              <a:t> giua c va d la:" &lt;&lt;</a:t>
            </a:r>
            <a:r>
              <a:rPr lang="en-US" sz="2400" b="1" u="sng" dirty="0" err="1">
                <a:solidFill>
                  <a:srgbClr val="FF0000"/>
                </a:solidFill>
              </a:rPr>
              <a:t>c.kc</a:t>
            </a:r>
            <a:r>
              <a:rPr lang="en-US" sz="2400" b="1" u="sng" dirty="0">
                <a:solidFill>
                  <a:srgbClr val="FF0000"/>
                </a:solidFill>
              </a:rPr>
              <a:t>(d);</a:t>
            </a:r>
          </a:p>
          <a:p>
            <a:pPr marL="0" indent="0">
              <a:buNone/>
            </a:pPr>
            <a:r>
              <a:rPr lang="en-US" sz="2400" b="1" dirty="0"/>
              <a:t>}</a:t>
            </a:r>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151</a:t>
            </a:fld>
            <a:endParaRPr lang="en-US"/>
          </a:p>
        </p:txBody>
      </p:sp>
    </p:spTree>
    <p:extLst>
      <p:ext uri="{BB962C8B-B14F-4D97-AF65-F5344CB8AC3E}">
        <p14:creationId xmlns:p14="http://schemas.microsoft.com/office/powerpoint/2010/main" val="11257974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488167"/>
            <a:ext cx="10765972" cy="5043261"/>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x, y;</a:t>
            </a:r>
          </a:p>
          <a:p>
            <a:pPr marL="0" indent="0">
              <a:buNone/>
            </a:pPr>
            <a:r>
              <a:rPr lang="en-US" sz="2400" b="1" dirty="0"/>
              <a:t>	public:</a:t>
            </a:r>
          </a:p>
          <a:p>
            <a:pPr marL="0" indent="0">
              <a:buNone/>
            </a:pPr>
            <a:r>
              <a:rPr lang="en-US" sz="2400" b="1" dirty="0"/>
              <a:t>	Diem(</a:t>
            </a:r>
            <a:r>
              <a:rPr lang="en-US" sz="2400" b="1" dirty="0" err="1"/>
              <a:t>int</a:t>
            </a:r>
            <a:r>
              <a:rPr lang="en-US" sz="2400" b="1" dirty="0"/>
              <a:t> x1</a:t>
            </a:r>
            <a:r>
              <a:rPr lang="en-US" sz="2400" b="1" dirty="0">
                <a:solidFill>
                  <a:srgbClr val="FF0000"/>
                </a:solidFill>
              </a:rPr>
              <a:t>=0</a:t>
            </a:r>
            <a:r>
              <a:rPr lang="en-US" sz="2400" b="1" dirty="0"/>
              <a:t>, </a:t>
            </a:r>
            <a:r>
              <a:rPr lang="en-US" sz="2400" b="1" dirty="0" err="1"/>
              <a:t>int</a:t>
            </a:r>
            <a:r>
              <a:rPr lang="en-US" sz="2400" b="1" dirty="0"/>
              <a:t> y</a:t>
            </a:r>
            <a:r>
              <a:rPr lang="en-US" sz="2400" b="1" dirty="0">
                <a:solidFill>
                  <a:srgbClr val="FF0000"/>
                </a:solidFill>
              </a:rPr>
              <a:t>1=0</a:t>
            </a:r>
            <a:r>
              <a:rPr lang="en-US" sz="2400" b="1" dirty="0"/>
              <a:t>) { x=x1; y=y1;}   </a:t>
            </a:r>
            <a:r>
              <a:rPr lang="en-US" sz="2400" b="1" dirty="0">
                <a:solidFill>
                  <a:srgbClr val="FF0000"/>
                </a:solidFill>
              </a:rPr>
              <a:t>// dùng hàm tạo có đối ngầm định</a:t>
            </a:r>
          </a:p>
          <a:p>
            <a:pPr marL="0" indent="0">
              <a:buNone/>
            </a:pPr>
            <a:r>
              <a:rPr lang="en-US" sz="2400" b="1" dirty="0"/>
              <a:t>	float </a:t>
            </a:r>
            <a:r>
              <a:rPr lang="en-US" sz="2400" b="1" dirty="0" err="1"/>
              <a:t>kc</a:t>
            </a:r>
            <a:r>
              <a:rPr lang="en-US" sz="2400" b="1" dirty="0"/>
              <a:t>(Diem b)  {  return </a:t>
            </a:r>
            <a:r>
              <a:rPr lang="en-US" sz="2400" b="1" dirty="0" err="1"/>
              <a:t>sqrt</a:t>
            </a:r>
            <a:r>
              <a:rPr lang="en-US" sz="2400" b="1" dirty="0"/>
              <a:t>(pow(this-&gt;x-</a:t>
            </a:r>
            <a:r>
              <a:rPr lang="en-US" sz="2400" b="1" dirty="0" err="1"/>
              <a:t>b.x</a:t>
            </a:r>
            <a:r>
              <a:rPr lang="en-US" sz="2400" b="1" dirty="0"/>
              <a:t>, 2)+ pow(this-&gt;y-</a:t>
            </a:r>
            <a:r>
              <a:rPr lang="en-US" sz="2400" b="1" dirty="0" err="1"/>
              <a:t>b.y</a:t>
            </a:r>
            <a:r>
              <a:rPr lang="en-US" sz="2400" b="1" dirty="0"/>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 </a:t>
            </a:r>
            <a:r>
              <a:rPr lang="en-US" sz="2400" b="1" u="sng" dirty="0">
                <a:solidFill>
                  <a:srgbClr val="FF0000"/>
                </a:solidFill>
              </a:rPr>
              <a:t>c, d</a:t>
            </a:r>
            <a:r>
              <a:rPr lang="en-US" sz="2400" b="1" dirty="0">
                <a:solidFill>
                  <a:srgbClr val="FF0000"/>
                </a:solidFill>
              </a:rPr>
              <a:t>;</a:t>
            </a:r>
          </a:p>
          <a:p>
            <a:pPr marL="0" indent="0">
              <a:buNone/>
            </a:pPr>
            <a:r>
              <a:rPr lang="en-US" sz="2400" b="1" dirty="0"/>
              <a:t>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	</a:t>
            </a:r>
            <a:r>
              <a:rPr lang="en-US" sz="2400" b="1" u="sng" dirty="0" err="1">
                <a:solidFill>
                  <a:srgbClr val="FF0000"/>
                </a:solidFill>
              </a:rPr>
              <a:t>cout</a:t>
            </a:r>
            <a:r>
              <a:rPr lang="en-US" sz="2400" b="1" u="sng" dirty="0">
                <a:solidFill>
                  <a:srgbClr val="FF0000"/>
                </a:solidFill>
              </a:rPr>
              <a:t>&lt;&lt;"\n Khoang </a:t>
            </a:r>
            <a:r>
              <a:rPr lang="en-US" sz="2400" b="1" u="sng" dirty="0" err="1">
                <a:solidFill>
                  <a:srgbClr val="FF0000"/>
                </a:solidFill>
              </a:rPr>
              <a:t>cach</a:t>
            </a:r>
            <a:r>
              <a:rPr lang="en-US" sz="2400" b="1" u="sng" dirty="0">
                <a:solidFill>
                  <a:srgbClr val="FF0000"/>
                </a:solidFill>
              </a:rPr>
              <a:t> giua c va d la:" &lt;&lt;</a:t>
            </a:r>
            <a:r>
              <a:rPr lang="en-US" sz="2400" b="1" u="sng" dirty="0" err="1">
                <a:solidFill>
                  <a:srgbClr val="FF0000"/>
                </a:solidFill>
              </a:rPr>
              <a:t>c.kc</a:t>
            </a:r>
            <a:r>
              <a:rPr lang="en-US" sz="2400" b="1" u="sng" dirty="0">
                <a:solidFill>
                  <a:srgbClr val="FF0000"/>
                </a:solidFill>
              </a:rPr>
              <a:t>(d);</a:t>
            </a:r>
          </a:p>
          <a:p>
            <a:pPr marL="0" indent="0">
              <a:buNone/>
            </a:pPr>
            <a:r>
              <a:rPr lang="en-US" sz="2400" b="1" dirty="0"/>
              <a:t>}</a:t>
            </a:r>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152</a:t>
            </a:fld>
            <a:endParaRPr lang="en-US" dirty="0"/>
          </a:p>
        </p:txBody>
      </p:sp>
    </p:spTree>
    <p:extLst>
      <p:ext uri="{BB962C8B-B14F-4D97-AF65-F5344CB8AC3E}">
        <p14:creationId xmlns:p14="http://schemas.microsoft.com/office/powerpoint/2010/main" val="33820538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Khai báo hàm tạo của lớp Diem</a:t>
            </a:r>
          </a:p>
        </p:txBody>
      </p:sp>
      <p:sp>
        <p:nvSpPr>
          <p:cNvPr id="3" name="Content Placeholder 2"/>
          <p:cNvSpPr>
            <a:spLocks noGrp="1"/>
          </p:cNvSpPr>
          <p:nvPr>
            <p:ph idx="1"/>
          </p:nvPr>
        </p:nvSpPr>
        <p:spPr>
          <a:xfrm>
            <a:off x="707571" y="1280161"/>
            <a:ext cx="10765972" cy="5251268"/>
          </a:xfrm>
        </p:spPr>
        <p:txBody>
          <a:bodyPr>
            <a:noAutofit/>
          </a:bodyPr>
          <a:lstStyle/>
          <a:p>
            <a:pPr marL="0" indent="0">
              <a:buNone/>
            </a:pPr>
            <a:r>
              <a:rPr lang="en-US" sz="2400" b="1" dirty="0"/>
              <a:t>class Diem {</a:t>
            </a:r>
          </a:p>
          <a:p>
            <a:pPr marL="0" indent="0">
              <a:buNone/>
            </a:pPr>
            <a:r>
              <a:rPr lang="en-US" sz="2400" b="1" dirty="0"/>
              <a:t>	</a:t>
            </a:r>
            <a:r>
              <a:rPr lang="en-US" sz="2400" b="1" dirty="0" err="1"/>
              <a:t>int</a:t>
            </a:r>
            <a:r>
              <a:rPr lang="en-US" sz="2400" b="1" dirty="0"/>
              <a:t> x, y;</a:t>
            </a:r>
          </a:p>
          <a:p>
            <a:pPr marL="0" indent="0">
              <a:buNone/>
            </a:pPr>
            <a:r>
              <a:rPr lang="en-US" sz="2400" b="1" dirty="0"/>
              <a:t>	public:</a:t>
            </a:r>
          </a:p>
          <a:p>
            <a:pPr marL="0" indent="0">
              <a:buNone/>
            </a:pPr>
            <a:r>
              <a:rPr lang="en-US" sz="2400" b="1" dirty="0"/>
              <a:t>	</a:t>
            </a:r>
            <a:r>
              <a:rPr lang="en-US" sz="2400" b="1" dirty="0">
                <a:solidFill>
                  <a:srgbClr val="FF0000"/>
                </a:solidFill>
              </a:rPr>
              <a:t>Diem() { x=0; y=0;}   // khai báo thêm hàm tạo không đối số</a:t>
            </a:r>
          </a:p>
          <a:p>
            <a:pPr marL="0" indent="0">
              <a:buNone/>
            </a:pPr>
            <a:r>
              <a:rPr lang="en-US" sz="2400" b="1" dirty="0"/>
              <a:t>	Diem(</a:t>
            </a:r>
            <a:r>
              <a:rPr lang="en-US" sz="2400" b="1" dirty="0" err="1"/>
              <a:t>int</a:t>
            </a:r>
            <a:r>
              <a:rPr lang="en-US" sz="2400" b="1" dirty="0"/>
              <a:t> x1, </a:t>
            </a:r>
            <a:r>
              <a:rPr lang="en-US" sz="2400" b="1" dirty="0" err="1"/>
              <a:t>int</a:t>
            </a:r>
            <a:r>
              <a:rPr lang="en-US" sz="2400" b="1" dirty="0"/>
              <a:t> y1) { x=x1; y=y1;} </a:t>
            </a:r>
          </a:p>
          <a:p>
            <a:pPr marL="0" indent="0">
              <a:buNone/>
            </a:pPr>
            <a:r>
              <a:rPr lang="en-US" sz="2400" b="1" dirty="0"/>
              <a:t>	float </a:t>
            </a:r>
            <a:r>
              <a:rPr lang="en-US" sz="2400" b="1" dirty="0" err="1"/>
              <a:t>kc</a:t>
            </a:r>
            <a:r>
              <a:rPr lang="en-US" sz="2400" b="1" dirty="0"/>
              <a:t>(Diem b)  {  return </a:t>
            </a:r>
            <a:r>
              <a:rPr lang="en-US" sz="2400" b="1" dirty="0" err="1"/>
              <a:t>sqrt</a:t>
            </a:r>
            <a:r>
              <a:rPr lang="en-US" sz="2400" b="1" dirty="0"/>
              <a:t>(pow(this-&gt;x-</a:t>
            </a:r>
            <a:r>
              <a:rPr lang="en-US" sz="2400" b="1" dirty="0" err="1"/>
              <a:t>b.x</a:t>
            </a:r>
            <a:r>
              <a:rPr lang="en-US" sz="2400" b="1" dirty="0"/>
              <a:t>, 2)+ pow(this-&gt;y-</a:t>
            </a:r>
            <a:r>
              <a:rPr lang="en-US" sz="2400" b="1" dirty="0" err="1"/>
              <a:t>b.y</a:t>
            </a:r>
            <a:r>
              <a:rPr lang="en-US" sz="2400" b="1" dirty="0"/>
              <a:t>, 2)); }</a:t>
            </a:r>
          </a:p>
          <a:p>
            <a:pPr marL="0" indent="0">
              <a:buNone/>
            </a:pPr>
            <a:r>
              <a:rPr lang="en-US" sz="2400" b="1" dirty="0"/>
              <a:t>};</a:t>
            </a:r>
          </a:p>
          <a:p>
            <a:pPr marL="0" indent="0">
              <a:buNone/>
            </a:pPr>
            <a:r>
              <a:rPr lang="en-US" sz="2400" b="1" dirty="0" err="1"/>
              <a:t>int</a:t>
            </a:r>
            <a:r>
              <a:rPr lang="en-US" sz="2400" b="1" dirty="0"/>
              <a:t> main()  {</a:t>
            </a:r>
          </a:p>
          <a:p>
            <a:pPr marL="0" indent="0">
              <a:buNone/>
            </a:pPr>
            <a:r>
              <a:rPr lang="en-US" sz="2400" b="1" dirty="0"/>
              <a:t>	Diem a(3,7), b(8,5), </a:t>
            </a:r>
            <a:r>
              <a:rPr lang="en-US" sz="2400" b="1" u="sng" dirty="0">
                <a:solidFill>
                  <a:srgbClr val="FF0000"/>
                </a:solidFill>
              </a:rPr>
              <a:t>c, d</a:t>
            </a:r>
            <a:r>
              <a:rPr lang="en-US" sz="2400" b="1" dirty="0">
                <a:solidFill>
                  <a:srgbClr val="FF0000"/>
                </a:solidFill>
              </a:rPr>
              <a:t>;</a:t>
            </a:r>
          </a:p>
          <a:p>
            <a:pPr marL="0" indent="0">
              <a:buNone/>
            </a:pPr>
            <a:r>
              <a:rPr lang="en-US" sz="2400" b="1" dirty="0"/>
              <a:t>	</a:t>
            </a:r>
            <a:r>
              <a:rPr lang="en-US" sz="2400" b="1" dirty="0" err="1"/>
              <a:t>cout</a:t>
            </a:r>
            <a:r>
              <a:rPr lang="en-US" sz="2400" b="1" dirty="0"/>
              <a:t>&lt;&lt;"\n Khoang </a:t>
            </a:r>
            <a:r>
              <a:rPr lang="en-US" sz="2400" b="1" dirty="0" err="1"/>
              <a:t>cach</a:t>
            </a:r>
            <a:r>
              <a:rPr lang="en-US" sz="2400" b="1" dirty="0"/>
              <a:t> giua a va b la:" &lt;&lt;</a:t>
            </a:r>
            <a:r>
              <a:rPr lang="en-US" sz="2400" b="1" dirty="0" err="1"/>
              <a:t>a.kc</a:t>
            </a:r>
            <a:r>
              <a:rPr lang="en-US" sz="2400" b="1" dirty="0"/>
              <a:t>(b);</a:t>
            </a:r>
          </a:p>
          <a:p>
            <a:pPr marL="0" indent="0">
              <a:buNone/>
            </a:pPr>
            <a:r>
              <a:rPr lang="en-US" sz="2400" b="1" dirty="0"/>
              <a:t>	</a:t>
            </a:r>
            <a:r>
              <a:rPr lang="en-US" sz="2400" b="1" u="sng" dirty="0" err="1">
                <a:solidFill>
                  <a:srgbClr val="FF0000"/>
                </a:solidFill>
              </a:rPr>
              <a:t>cout</a:t>
            </a:r>
            <a:r>
              <a:rPr lang="en-US" sz="2400" b="1" u="sng" dirty="0">
                <a:solidFill>
                  <a:srgbClr val="FF0000"/>
                </a:solidFill>
              </a:rPr>
              <a:t>&lt;&lt;"\n Khoang </a:t>
            </a:r>
            <a:r>
              <a:rPr lang="en-US" sz="2400" b="1" u="sng" dirty="0" err="1">
                <a:solidFill>
                  <a:srgbClr val="FF0000"/>
                </a:solidFill>
              </a:rPr>
              <a:t>cach</a:t>
            </a:r>
            <a:r>
              <a:rPr lang="en-US" sz="2400" b="1" u="sng" dirty="0">
                <a:solidFill>
                  <a:srgbClr val="FF0000"/>
                </a:solidFill>
              </a:rPr>
              <a:t> giua c va d la:" &lt;&lt;</a:t>
            </a:r>
            <a:r>
              <a:rPr lang="en-US" sz="2400" b="1" u="sng" dirty="0" err="1">
                <a:solidFill>
                  <a:srgbClr val="FF0000"/>
                </a:solidFill>
              </a:rPr>
              <a:t>c.kc</a:t>
            </a:r>
            <a:r>
              <a:rPr lang="en-US" sz="2400" b="1" u="sng" dirty="0">
                <a:solidFill>
                  <a:srgbClr val="FF0000"/>
                </a:solidFill>
              </a:rPr>
              <a:t>(d);</a:t>
            </a:r>
          </a:p>
          <a:p>
            <a:pPr marL="0" indent="0">
              <a:buNone/>
            </a:pPr>
            <a:r>
              <a:rPr lang="en-US" sz="2400" b="1" dirty="0"/>
              <a:t>}</a:t>
            </a:r>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153</a:t>
            </a:fld>
            <a:endParaRPr lang="en-US"/>
          </a:p>
        </p:txBody>
      </p:sp>
    </p:spTree>
    <p:extLst>
      <p:ext uri="{BB962C8B-B14F-4D97-AF65-F5344CB8AC3E}">
        <p14:creationId xmlns:p14="http://schemas.microsoft.com/office/powerpoint/2010/main" val="7608858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Hàm tạo sao chép</a:t>
            </a:r>
          </a:p>
        </p:txBody>
      </p:sp>
      <p:sp>
        <p:nvSpPr>
          <p:cNvPr id="4" name="Slide Number Placeholder 3"/>
          <p:cNvSpPr>
            <a:spLocks noGrp="1"/>
          </p:cNvSpPr>
          <p:nvPr>
            <p:ph type="sldNum" sz="quarter" idx="12"/>
          </p:nvPr>
        </p:nvSpPr>
        <p:spPr/>
        <p:txBody>
          <a:bodyPr/>
          <a:lstStyle/>
          <a:p>
            <a:fld id="{06F855F6-99C9-4B18-88EC-1D73743D07FD}" type="slidenum">
              <a:rPr lang="en-US" smtClean="0"/>
              <a:t>154</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812120" y="4502880"/>
              <a:ext cx="129960" cy="113400"/>
            </p14:xfrm>
          </p:contentPart>
        </mc:Choice>
        <mc:Fallback xmlns="">
          <p:pic>
            <p:nvPicPr>
              <p:cNvPr id="5" name="Ink 4"/>
              <p:cNvPicPr/>
              <p:nvPr/>
            </p:nvPicPr>
            <p:blipFill>
              <a:blip r:embed="rId3"/>
              <a:stretch>
                <a:fillRect/>
              </a:stretch>
            </p:blipFill>
            <p:spPr>
              <a:xfrm>
                <a:off x="4803840" y="4494600"/>
                <a:ext cx="146520" cy="130320"/>
              </a:xfrm>
              <a:prstGeom prst="rect">
                <a:avLst/>
              </a:prstGeom>
            </p:spPr>
          </p:pic>
        </mc:Fallback>
      </mc:AlternateContent>
      <p:sp>
        <p:nvSpPr>
          <p:cNvPr id="3" name="Content Placeholder 2"/>
          <p:cNvSpPr>
            <a:spLocks noGrp="1"/>
          </p:cNvSpPr>
          <p:nvPr>
            <p:ph idx="1"/>
          </p:nvPr>
        </p:nvSpPr>
        <p:spPr/>
        <p:txBody>
          <a:bodyPr>
            <a:noAutofit/>
          </a:bodyPr>
          <a:lstStyle/>
          <a:p>
            <a:pPr marL="0" indent="0" algn="just">
              <a:buNone/>
            </a:pPr>
            <a:r>
              <a:rPr lang="en-US" sz="2800" dirty="0"/>
              <a:t>+Trong mỗi lớp có một hàm tạo sao chép ngầm định.</a:t>
            </a:r>
          </a:p>
          <a:p>
            <a:pPr marL="0" indent="0" algn="just">
              <a:buNone/>
            </a:pPr>
            <a:r>
              <a:rPr lang="en-US" sz="2800"/>
              <a:t>     Cách </a:t>
            </a:r>
            <a:r>
              <a:rPr lang="en-US" sz="2800" dirty="0"/>
              <a:t>dùng hàm tạo sao chép : </a:t>
            </a:r>
            <a:r>
              <a:rPr lang="en-US" sz="3600" b="1" dirty="0" err="1">
                <a:solidFill>
                  <a:srgbClr val="FF0000"/>
                </a:solidFill>
              </a:rPr>
              <a:t>Dayso</a:t>
            </a:r>
            <a:r>
              <a:rPr lang="en-US" sz="3600" b="1" dirty="0">
                <a:solidFill>
                  <a:srgbClr val="FF0000"/>
                </a:solidFill>
              </a:rPr>
              <a:t> b(a);</a:t>
            </a:r>
          </a:p>
          <a:p>
            <a:pPr marL="0" indent="0" algn="just">
              <a:buNone/>
            </a:pPr>
            <a:r>
              <a:rPr lang="en-US" sz="2800">
                <a:sym typeface="Wingdings" panose="05000000000000000000" pitchFamily="2" charset="2"/>
              </a:rPr>
              <a:t>		</a:t>
            </a:r>
            <a:r>
              <a:rPr lang="en-US" sz="2800">
                <a:solidFill>
                  <a:srgbClr val="0070C0"/>
                </a:solidFill>
                <a:sym typeface="Wingdings" panose="05000000000000000000" pitchFamily="2" charset="2"/>
              </a:rPr>
              <a:t> </a:t>
            </a:r>
            <a:r>
              <a:rPr lang="en-US" sz="2800" dirty="0">
                <a:solidFill>
                  <a:srgbClr val="0070C0"/>
                </a:solidFill>
                <a:sym typeface="Wingdings" panose="05000000000000000000" pitchFamily="2" charset="2"/>
              </a:rPr>
              <a:t>Khai báo dãy số b, có nội dung giống dãy số a.</a:t>
            </a:r>
          </a:p>
          <a:p>
            <a:pPr marL="0" indent="0" algn="just">
              <a:buNone/>
            </a:pPr>
            <a:r>
              <a:rPr lang="en-US" sz="2800" dirty="0">
                <a:sym typeface="Wingdings" panose="05000000000000000000" pitchFamily="2" charset="2"/>
              </a:rPr>
              <a:t>+ Nếu lớp không có thuộc tính con trỏ thì chỉ cần sử dụng hàm tạo sao chép mặc định.</a:t>
            </a:r>
          </a:p>
          <a:p>
            <a:pPr marL="0" indent="0" algn="just">
              <a:buNone/>
            </a:pPr>
            <a:r>
              <a:rPr lang="en-US" sz="2800" dirty="0">
                <a:sym typeface="Wingdings" panose="05000000000000000000" pitchFamily="2" charset="2"/>
              </a:rPr>
              <a:t>+ Nếu lớp có thuộc tính con trỏ thì cần phải định nghĩa lại hàm tạo </a:t>
            </a:r>
            <a:r>
              <a:rPr lang="en-US" sz="2800">
                <a:sym typeface="Wingdings" panose="05000000000000000000" pitchFamily="2" charset="2"/>
              </a:rPr>
              <a:t>sao chép (vì </a:t>
            </a:r>
            <a:r>
              <a:rPr lang="en-US" sz="2800" dirty="0">
                <a:sym typeface="Wingdings" panose="05000000000000000000" pitchFamily="2" charset="2"/>
              </a:rPr>
              <a:t>hàm tạo sao chép mặc </a:t>
            </a:r>
            <a:r>
              <a:rPr lang="en-US" sz="2800">
                <a:sym typeface="Wingdings" panose="05000000000000000000" pitchFamily="2" charset="2"/>
              </a:rPr>
              <a:t>định sẽ </a:t>
            </a:r>
            <a:r>
              <a:rPr lang="en-US" sz="2800" dirty="0">
                <a:sym typeface="Wingdings" panose="05000000000000000000" pitchFamily="2" charset="2"/>
              </a:rPr>
              <a:t>gán địa chỉ thuộc tính con trỏ của đối tượng đích đến cùng địa chỉ con trỏ đối </a:t>
            </a:r>
            <a:r>
              <a:rPr lang="en-US" sz="2800">
                <a:sym typeface="Wingdings" panose="05000000000000000000" pitchFamily="2" charset="2"/>
              </a:rPr>
              <a:t>tượng nguồn, chứ không cấp phát bộ nhớ mới).</a:t>
            </a:r>
            <a:endParaRPr lang="en-US" sz="2800" dirty="0">
              <a:sym typeface="Wingdings" panose="05000000000000000000" pitchFamily="2" charset="2"/>
            </a:endParaRPr>
          </a:p>
          <a:p>
            <a:pPr marL="0" indent="0">
              <a:buNone/>
            </a:pPr>
            <a:endParaRPr lang="en-US" sz="2400" dirty="0">
              <a:sym typeface="Wingdings" panose="05000000000000000000" pitchFamily="2" charset="2"/>
            </a:endParaRPr>
          </a:p>
        </p:txBody>
      </p:sp>
    </p:spTree>
    <p:extLst>
      <p:ext uri="{BB962C8B-B14F-4D97-AF65-F5344CB8AC3E}">
        <p14:creationId xmlns:p14="http://schemas.microsoft.com/office/powerpoint/2010/main" val="3668779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tạo sao chép</a:t>
            </a:r>
          </a:p>
        </p:txBody>
      </p:sp>
      <p:sp>
        <p:nvSpPr>
          <p:cNvPr id="3" name="Content Placeholder 2"/>
          <p:cNvSpPr>
            <a:spLocks noGrp="1"/>
          </p:cNvSpPr>
          <p:nvPr>
            <p:ph idx="1"/>
          </p:nvPr>
        </p:nvSpPr>
        <p:spPr>
          <a:xfrm>
            <a:off x="838200" y="1243013"/>
            <a:ext cx="10866120" cy="5434012"/>
          </a:xfrm>
        </p:spPr>
        <p:txBody>
          <a:bodyPr>
            <a:noAutofit/>
          </a:bodyPr>
          <a:lstStyle/>
          <a:p>
            <a:pPr marL="0" indent="0">
              <a:buNone/>
            </a:pPr>
            <a:r>
              <a:rPr lang="en-US" sz="2400" b="1" dirty="0">
                <a:sym typeface="Wingdings" panose="05000000000000000000" pitchFamily="2" charset="2"/>
              </a:rPr>
              <a:t>class </a:t>
            </a:r>
            <a:r>
              <a:rPr lang="en-US" sz="2400" b="1" dirty="0" err="1">
                <a:sym typeface="Wingdings" panose="05000000000000000000" pitchFamily="2" charset="2"/>
              </a:rPr>
              <a:t>Dayso</a:t>
            </a:r>
            <a:r>
              <a:rPr lang="en-US" sz="2400" b="1" dirty="0">
                <a:sym typeface="Wingdings" panose="05000000000000000000" pitchFamily="2" charset="2"/>
              </a:rPr>
              <a:t> {</a:t>
            </a:r>
          </a:p>
          <a:p>
            <a:pPr marL="0" indent="0">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n,*a;     </a:t>
            </a:r>
            <a:r>
              <a:rPr lang="en-US" sz="2400" i="1" dirty="0">
                <a:solidFill>
                  <a:srgbClr val="04D6EC"/>
                </a:solidFill>
                <a:sym typeface="Wingdings" panose="05000000000000000000" pitchFamily="2" charset="2"/>
              </a:rPr>
              <a:t>// n là số phần tử, mảng a l</a:t>
            </a:r>
            <a:r>
              <a:rPr lang="vi-VN" sz="2400" i="1" dirty="0">
                <a:solidFill>
                  <a:srgbClr val="04D6EC"/>
                </a:solidFill>
                <a:sym typeface="Wingdings" panose="05000000000000000000" pitchFamily="2" charset="2"/>
              </a:rPr>
              <a:t>ư</a:t>
            </a:r>
            <a:r>
              <a:rPr lang="en-US" sz="2400" i="1" dirty="0">
                <a:solidFill>
                  <a:srgbClr val="04D6EC"/>
                </a:solidFill>
                <a:sym typeface="Wingdings" panose="05000000000000000000" pitchFamily="2" charset="2"/>
              </a:rPr>
              <a:t>u các phần tử</a:t>
            </a:r>
          </a:p>
          <a:p>
            <a:pPr marL="0" indent="0">
              <a:buNone/>
            </a:pPr>
            <a:r>
              <a:rPr lang="en-US" sz="2400" b="1" dirty="0">
                <a:sym typeface="Wingdings" panose="05000000000000000000" pitchFamily="2" charset="2"/>
              </a:rPr>
              <a:t>	public:</a:t>
            </a:r>
          </a:p>
          <a:p>
            <a:pPr marL="0" indent="0">
              <a:buNone/>
            </a:pPr>
            <a:r>
              <a:rPr lang="en-US" sz="2400" b="1" dirty="0">
                <a:sym typeface="Wingdings" panose="05000000000000000000" pitchFamily="2" charset="2"/>
              </a:rPr>
              <a:t>		</a:t>
            </a:r>
            <a:r>
              <a:rPr lang="en-US" sz="2400" b="1" dirty="0" err="1">
                <a:sym typeface="Wingdings" panose="05000000000000000000" pitchFamily="2" charset="2"/>
              </a:rPr>
              <a:t>Dayso</a:t>
            </a:r>
            <a:r>
              <a:rPr lang="en-US" sz="2400" b="1" dirty="0">
                <a:sym typeface="Wingdings" panose="05000000000000000000" pitchFamily="2" charset="2"/>
              </a:rPr>
              <a:t>(</a:t>
            </a:r>
            <a:r>
              <a:rPr lang="en-US" sz="2400" b="1" dirty="0" err="1">
                <a:sym typeface="Wingdings" panose="05000000000000000000" pitchFamily="2" charset="2"/>
              </a:rPr>
              <a:t>int</a:t>
            </a:r>
            <a:r>
              <a:rPr lang="en-US" sz="2400" b="1" dirty="0">
                <a:sym typeface="Wingdings" panose="05000000000000000000" pitchFamily="2" charset="2"/>
              </a:rPr>
              <a:t> n1=0) { } </a:t>
            </a:r>
          </a:p>
          <a:p>
            <a:pPr marL="0" indent="0">
              <a:buNone/>
            </a:pPr>
            <a:r>
              <a:rPr lang="en-US" sz="2400" b="1" dirty="0">
                <a:sym typeface="Wingdings" panose="05000000000000000000" pitchFamily="2" charset="2"/>
              </a:rPr>
              <a:t>		void sinh(</a:t>
            </a:r>
            <a:r>
              <a:rPr lang="en-US" sz="2400" b="1" dirty="0" err="1">
                <a:sym typeface="Wingdings" panose="05000000000000000000" pitchFamily="2" charset="2"/>
              </a:rPr>
              <a:t>int</a:t>
            </a:r>
            <a:r>
              <a:rPr lang="en-US" sz="2400" b="1" dirty="0">
                <a:sym typeface="Wingdings" panose="05000000000000000000" pitchFamily="2" charset="2"/>
              </a:rPr>
              <a:t> n) {  </a:t>
            </a:r>
            <a:r>
              <a:rPr lang="en-US" sz="2400" b="1" i="1" dirty="0">
                <a:solidFill>
                  <a:srgbClr val="FF0000"/>
                </a:solidFill>
                <a:sym typeface="Wingdings" panose="05000000000000000000" pitchFamily="2" charset="2"/>
              </a:rPr>
              <a:t>----</a:t>
            </a:r>
            <a:r>
              <a:rPr lang="en-US" sz="2400" b="1" i="1" dirty="0" err="1">
                <a:solidFill>
                  <a:srgbClr val="FF0000"/>
                </a:solidFill>
                <a:sym typeface="Wingdings" panose="05000000000000000000" pitchFamily="2" charset="2"/>
              </a:rPr>
              <a:t>viet</a:t>
            </a:r>
            <a:r>
              <a:rPr lang="en-US" sz="2400" b="1" i="1" dirty="0">
                <a:solidFill>
                  <a:srgbClr val="FF0000"/>
                </a:solidFill>
                <a:sym typeface="Wingdings" panose="05000000000000000000" pitchFamily="2" charset="2"/>
              </a:rPr>
              <a:t> </a:t>
            </a:r>
            <a:r>
              <a:rPr lang="en-US" sz="2400" b="1" i="1">
                <a:solidFill>
                  <a:srgbClr val="FF0000"/>
                </a:solidFill>
                <a:sym typeface="Wingdings" panose="05000000000000000000" pitchFamily="2" charset="2"/>
              </a:rPr>
              <a:t>code--- </a:t>
            </a:r>
            <a:r>
              <a:rPr lang="en-US" sz="2400" b="1">
                <a:sym typeface="Wingdings" panose="05000000000000000000" pitchFamily="2" charset="2"/>
              </a:rPr>
              <a:t>}  </a:t>
            </a:r>
            <a:r>
              <a:rPr lang="en-US" sz="2400" i="1" dirty="0">
                <a:solidFill>
                  <a:srgbClr val="04D6EC"/>
                </a:solidFill>
                <a:sym typeface="Wingdings" panose="05000000000000000000" pitchFamily="2" charset="2"/>
              </a:rPr>
              <a:t>// sinh dãy gồm n số ngẫu nhiên</a:t>
            </a:r>
          </a:p>
          <a:p>
            <a:pPr marL="0" indent="0">
              <a:buNone/>
            </a:pPr>
            <a:r>
              <a:rPr lang="en-US" sz="2400" b="1" dirty="0">
                <a:sym typeface="Wingdings" panose="05000000000000000000" pitchFamily="2" charset="2"/>
              </a:rPr>
              <a:t>		void in() {</a:t>
            </a:r>
            <a:r>
              <a:rPr lang="en-US" sz="2400" b="1" i="1" dirty="0">
                <a:solidFill>
                  <a:srgbClr val="FF0000"/>
                </a:solidFill>
                <a:sym typeface="Wingdings" panose="05000000000000000000" pitchFamily="2" charset="2"/>
              </a:rPr>
              <a:t>----</a:t>
            </a:r>
            <a:r>
              <a:rPr lang="en-US" sz="2400" b="1" i="1" dirty="0" err="1">
                <a:solidFill>
                  <a:srgbClr val="FF0000"/>
                </a:solidFill>
                <a:sym typeface="Wingdings" panose="05000000000000000000" pitchFamily="2" charset="2"/>
              </a:rPr>
              <a:t>viet</a:t>
            </a:r>
            <a:r>
              <a:rPr lang="en-US" sz="2400" b="1" i="1" dirty="0">
                <a:solidFill>
                  <a:srgbClr val="FF0000"/>
                </a:solidFill>
                <a:sym typeface="Wingdings" panose="05000000000000000000" pitchFamily="2" charset="2"/>
              </a:rPr>
              <a:t> code-</a:t>
            </a:r>
            <a:r>
              <a:rPr lang="en-US" sz="2400" b="1" i="1">
                <a:solidFill>
                  <a:srgbClr val="FF0000"/>
                </a:solidFill>
                <a:sym typeface="Wingdings" panose="05000000000000000000" pitchFamily="2" charset="2"/>
              </a:rPr>
              <a:t>--</a:t>
            </a:r>
            <a:r>
              <a:rPr lang="en-US" sz="2400" b="1">
                <a:sym typeface="Wingdings" panose="05000000000000000000" pitchFamily="2" charset="2"/>
              </a:rPr>
              <a:t>}      </a:t>
            </a:r>
            <a:r>
              <a:rPr lang="en-US" sz="2400" i="1" dirty="0">
                <a:solidFill>
                  <a:srgbClr val="04D6EC"/>
                </a:solidFill>
                <a:sym typeface="Wingdings" panose="05000000000000000000" pitchFamily="2" charset="2"/>
              </a:rPr>
              <a:t>// in dãy</a:t>
            </a:r>
          </a:p>
          <a:p>
            <a:pPr marL="0" indent="0">
              <a:buNone/>
            </a:pPr>
            <a:r>
              <a:rPr lang="en-US" sz="2400" b="1" dirty="0">
                <a:sym typeface="Wingdings" panose="05000000000000000000" pitchFamily="2" charset="2"/>
              </a:rPr>
              <a:t>};</a:t>
            </a:r>
          </a:p>
          <a:p>
            <a:pPr marL="0" indent="0">
              <a:buNone/>
            </a:pPr>
            <a:r>
              <a:rPr lang="en-US" sz="2800" b="1" dirty="0" err="1">
                <a:sym typeface="Wingdings" panose="05000000000000000000" pitchFamily="2" charset="2"/>
              </a:rPr>
              <a:t>int</a:t>
            </a:r>
            <a:r>
              <a:rPr lang="en-US" sz="2800" b="1" dirty="0">
                <a:sym typeface="Wingdings" panose="05000000000000000000" pitchFamily="2" charset="2"/>
              </a:rPr>
              <a:t> main() {</a:t>
            </a:r>
          </a:p>
          <a:p>
            <a:pPr marL="0" indent="0">
              <a:buNone/>
            </a:pPr>
            <a:r>
              <a:rPr lang="en-US" sz="2800" b="1" dirty="0">
                <a:sym typeface="Wingdings" panose="05000000000000000000" pitchFamily="2" charset="2"/>
              </a:rPr>
              <a:t>	</a:t>
            </a:r>
            <a:r>
              <a:rPr lang="en-US" sz="2800" b="1" dirty="0" err="1">
                <a:sym typeface="Wingdings" panose="05000000000000000000" pitchFamily="2" charset="2"/>
              </a:rPr>
              <a:t>Dayso</a:t>
            </a:r>
            <a:r>
              <a:rPr lang="en-US" sz="2800" b="1" dirty="0">
                <a:sym typeface="Wingdings" panose="05000000000000000000" pitchFamily="2" charset="2"/>
              </a:rPr>
              <a:t> a;  </a:t>
            </a:r>
            <a:r>
              <a:rPr lang="en-US" sz="2800" b="1" err="1">
                <a:sym typeface="Wingdings" panose="05000000000000000000" pitchFamily="2" charset="2"/>
              </a:rPr>
              <a:t>a.sinh</a:t>
            </a:r>
            <a:r>
              <a:rPr lang="en-US" sz="2800" b="1">
                <a:sym typeface="Wingdings" panose="05000000000000000000" pitchFamily="2" charset="2"/>
              </a:rPr>
              <a:t>(10);   cout</a:t>
            </a:r>
            <a:r>
              <a:rPr lang="en-US" sz="2800" b="1" dirty="0">
                <a:sym typeface="Wingdings" panose="05000000000000000000" pitchFamily="2" charset="2"/>
              </a:rPr>
              <a:t>&lt;&lt;"\n Day </a:t>
            </a:r>
            <a:r>
              <a:rPr lang="en-US" sz="2800" b="1">
                <a:sym typeface="Wingdings" panose="05000000000000000000" pitchFamily="2" charset="2"/>
              </a:rPr>
              <a:t>a:”;  a.in</a:t>
            </a:r>
            <a:r>
              <a:rPr lang="en-US" sz="2800" b="1" dirty="0">
                <a:sym typeface="Wingdings" panose="05000000000000000000" pitchFamily="2" charset="2"/>
              </a:rPr>
              <a:t>();		</a:t>
            </a:r>
          </a:p>
          <a:p>
            <a:pPr marL="0" indent="0">
              <a:buNone/>
            </a:pPr>
            <a:r>
              <a:rPr lang="en-US" sz="28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155</a:t>
            </a:fld>
            <a:endParaRPr lang="en-US"/>
          </a:p>
        </p:txBody>
      </p:sp>
    </p:spTree>
    <p:extLst>
      <p:ext uri="{BB962C8B-B14F-4D97-AF65-F5344CB8AC3E}">
        <p14:creationId xmlns:p14="http://schemas.microsoft.com/office/powerpoint/2010/main" val="1728271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tạo sao chép</a:t>
            </a:r>
          </a:p>
        </p:txBody>
      </p:sp>
      <p:sp>
        <p:nvSpPr>
          <p:cNvPr id="3" name="Content Placeholder 2"/>
          <p:cNvSpPr>
            <a:spLocks noGrp="1"/>
          </p:cNvSpPr>
          <p:nvPr>
            <p:ph idx="1"/>
          </p:nvPr>
        </p:nvSpPr>
        <p:spPr/>
        <p:txBody>
          <a:bodyPr>
            <a:noAutofit/>
          </a:bodyPr>
          <a:lstStyle/>
          <a:p>
            <a:pPr marL="0" indent="0">
              <a:lnSpc>
                <a:spcPct val="100000"/>
              </a:lnSpc>
              <a:spcBef>
                <a:spcPts val="0"/>
              </a:spcBef>
              <a:buNone/>
            </a:pPr>
            <a:r>
              <a:rPr lang="en-US" sz="2400" dirty="0">
                <a:sym typeface="Wingdings" panose="05000000000000000000" pitchFamily="2" charset="2"/>
              </a:rPr>
              <a:t>void sinh(</a:t>
            </a:r>
            <a:r>
              <a:rPr lang="en-US" sz="2400" dirty="0" err="1">
                <a:sym typeface="Wingdings" panose="05000000000000000000" pitchFamily="2" charset="2"/>
              </a:rPr>
              <a:t>int</a:t>
            </a:r>
            <a:r>
              <a:rPr lang="en-US" sz="2400" dirty="0">
                <a:sym typeface="Wingdings" panose="05000000000000000000" pitchFamily="2" charset="2"/>
              </a:rPr>
              <a:t> n) {</a:t>
            </a:r>
          </a:p>
          <a:p>
            <a:pPr marL="0" indent="0">
              <a:lnSpc>
                <a:spcPct val="100000"/>
              </a:lnSpc>
              <a:spcBef>
                <a:spcPts val="0"/>
              </a:spcBef>
              <a:buNone/>
            </a:pPr>
            <a:r>
              <a:rPr lang="en-US" sz="2400" dirty="0">
                <a:sym typeface="Wingdings" panose="05000000000000000000" pitchFamily="2" charset="2"/>
              </a:rPr>
              <a:t>	this-&gt;n= n;</a:t>
            </a:r>
          </a:p>
          <a:p>
            <a:pPr marL="0" indent="0">
              <a:lnSpc>
                <a:spcPct val="100000"/>
              </a:lnSpc>
              <a:spcBef>
                <a:spcPts val="0"/>
              </a:spcBef>
              <a:buNone/>
            </a:pPr>
            <a:r>
              <a:rPr lang="en-US" sz="2400" dirty="0">
                <a:sym typeface="Wingdings" panose="05000000000000000000" pitchFamily="2" charset="2"/>
              </a:rPr>
              <a:t>	a= new </a:t>
            </a:r>
            <a:r>
              <a:rPr lang="en-US" sz="2400" dirty="0" err="1">
                <a:sym typeface="Wingdings" panose="05000000000000000000" pitchFamily="2" charset="2"/>
              </a:rPr>
              <a:t>int</a:t>
            </a:r>
            <a:r>
              <a:rPr lang="en-US" sz="2400" dirty="0">
                <a:sym typeface="Wingdings" panose="05000000000000000000" pitchFamily="2" charset="2"/>
              </a:rPr>
              <a:t> [n];</a:t>
            </a:r>
          </a:p>
          <a:p>
            <a:pPr marL="0" indent="0">
              <a:lnSpc>
                <a:spcPct val="100000"/>
              </a:lnSpc>
              <a:spcBef>
                <a:spcPts val="0"/>
              </a:spcBef>
              <a:buNone/>
            </a:pPr>
            <a:r>
              <a:rPr lang="en-US" sz="2400" dirty="0">
                <a:sym typeface="Wingdings" panose="05000000000000000000" pitchFamily="2" charset="2"/>
              </a:rPr>
              <a:t>	for(</a:t>
            </a:r>
            <a:r>
              <a:rPr lang="en-US" sz="2400" dirty="0" err="1">
                <a:sym typeface="Wingdings" panose="05000000000000000000" pitchFamily="2" charset="2"/>
              </a:rPr>
              <a:t>int</a:t>
            </a:r>
            <a:r>
              <a:rPr lang="en-US" sz="2400" dirty="0">
                <a:sym typeface="Wingdings" panose="05000000000000000000" pitchFamily="2" charset="2"/>
              </a:rPr>
              <a:t> i=0; i&lt;n; i++) a[i]=rand()%100;</a:t>
            </a:r>
          </a:p>
          <a:p>
            <a:pPr marL="0" indent="0">
              <a:lnSpc>
                <a:spcPct val="100000"/>
              </a:lnSpc>
              <a:spcBef>
                <a:spcPts val="0"/>
              </a:spcBef>
              <a:buNone/>
            </a:pPr>
            <a:r>
              <a:rPr lang="en-US" sz="2400" dirty="0">
                <a:sym typeface="Wingdings" panose="05000000000000000000" pitchFamily="2" charset="2"/>
              </a:rPr>
              <a:t>}</a:t>
            </a:r>
          </a:p>
          <a:p>
            <a:pPr marL="0" indent="0">
              <a:lnSpc>
                <a:spcPct val="100000"/>
              </a:lnSpc>
              <a:spcBef>
                <a:spcPts val="0"/>
              </a:spcBef>
              <a:buNone/>
            </a:pPr>
            <a:r>
              <a:rPr lang="en-US" sz="2400" dirty="0">
                <a:sym typeface="Wingdings" panose="05000000000000000000" pitchFamily="2" charset="2"/>
              </a:rPr>
              <a:t>void in()</a:t>
            </a:r>
          </a:p>
          <a:p>
            <a:pPr marL="0" indent="0">
              <a:lnSpc>
                <a:spcPct val="100000"/>
              </a:lnSpc>
              <a:spcBef>
                <a:spcPts val="0"/>
              </a:spcBef>
              <a:buNone/>
            </a:pPr>
            <a:r>
              <a:rPr lang="en-US" sz="2400" dirty="0">
                <a:sym typeface="Wingdings" panose="05000000000000000000" pitchFamily="2" charset="2"/>
              </a:rPr>
              <a:t>{</a:t>
            </a:r>
          </a:p>
          <a:p>
            <a:pPr marL="0" indent="0">
              <a:lnSpc>
                <a:spcPct val="100000"/>
              </a:lnSpc>
              <a:spcBef>
                <a:spcPts val="0"/>
              </a:spcBef>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Noi dung day:\n";</a:t>
            </a:r>
          </a:p>
          <a:p>
            <a:pPr marL="0" indent="0">
              <a:lnSpc>
                <a:spcPct val="100000"/>
              </a:lnSpc>
              <a:spcBef>
                <a:spcPts val="0"/>
              </a:spcBef>
              <a:buNone/>
            </a:pPr>
            <a:r>
              <a:rPr lang="en-US" sz="2400" dirty="0">
                <a:sym typeface="Wingdings" panose="05000000000000000000" pitchFamily="2" charset="2"/>
              </a:rPr>
              <a:t>	for(</a:t>
            </a:r>
            <a:r>
              <a:rPr lang="en-US" sz="2400" dirty="0" err="1">
                <a:sym typeface="Wingdings" panose="05000000000000000000" pitchFamily="2" charset="2"/>
              </a:rPr>
              <a:t>int</a:t>
            </a:r>
            <a:r>
              <a:rPr lang="en-US" sz="2400" dirty="0">
                <a:sym typeface="Wingdings" panose="05000000000000000000" pitchFamily="2" charset="2"/>
              </a:rPr>
              <a:t> i=0; i&lt;n; i++) </a:t>
            </a:r>
            <a:r>
              <a:rPr lang="en-US" sz="2400" dirty="0" err="1">
                <a:sym typeface="Wingdings" panose="05000000000000000000" pitchFamily="2" charset="2"/>
              </a:rPr>
              <a:t>cout</a:t>
            </a:r>
            <a:r>
              <a:rPr lang="en-US" sz="2400" dirty="0">
                <a:sym typeface="Wingdings" panose="05000000000000000000" pitchFamily="2" charset="2"/>
              </a:rPr>
              <a:t>&lt;&lt;" "&lt;&lt;a[i];</a:t>
            </a:r>
          </a:p>
          <a:p>
            <a:pPr marL="0" indent="0">
              <a:lnSpc>
                <a:spcPct val="100000"/>
              </a:lnSpc>
              <a:spcBef>
                <a:spcPts val="0"/>
              </a:spcBef>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a:t>
            </a:r>
          </a:p>
          <a:p>
            <a:pPr marL="0" indent="0">
              <a:lnSpc>
                <a:spcPct val="100000"/>
              </a:lnSpc>
              <a:spcBef>
                <a:spcPts val="0"/>
              </a:spcBef>
              <a:buNone/>
            </a:pPr>
            <a:r>
              <a:rPr lang="en-US" sz="2400"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156</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170080" y="1642320"/>
              <a:ext cx="4649760" cy="1050120"/>
            </p14:xfrm>
          </p:contentPart>
        </mc:Choice>
        <mc:Fallback xmlns="">
          <p:pic>
            <p:nvPicPr>
              <p:cNvPr id="5" name="Ink 4"/>
              <p:cNvPicPr/>
              <p:nvPr/>
            </p:nvPicPr>
            <p:blipFill>
              <a:blip r:embed="rId3"/>
              <a:stretch>
                <a:fillRect/>
              </a:stretch>
            </p:blipFill>
            <p:spPr>
              <a:xfrm>
                <a:off x="2162880" y="1634040"/>
                <a:ext cx="4664880" cy="1063800"/>
              </a:xfrm>
              <a:prstGeom prst="rect">
                <a:avLst/>
              </a:prstGeom>
            </p:spPr>
          </p:pic>
        </mc:Fallback>
      </mc:AlternateContent>
    </p:spTree>
    <p:extLst>
      <p:ext uri="{BB962C8B-B14F-4D97-AF65-F5344CB8AC3E}">
        <p14:creationId xmlns:p14="http://schemas.microsoft.com/office/powerpoint/2010/main" val="41508497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tạo sao chép</a:t>
            </a:r>
          </a:p>
        </p:txBody>
      </p:sp>
      <p:sp>
        <p:nvSpPr>
          <p:cNvPr id="3" name="Content Placeholder 2"/>
          <p:cNvSpPr>
            <a:spLocks noGrp="1"/>
          </p:cNvSpPr>
          <p:nvPr>
            <p:ph idx="1"/>
          </p:nvPr>
        </p:nvSpPr>
        <p:spPr/>
        <p:txBody>
          <a:bodyPr>
            <a:noAutofit/>
          </a:bodyPr>
          <a:lstStyle/>
          <a:p>
            <a:pPr marL="0" indent="0">
              <a:buNone/>
            </a:pPr>
            <a:r>
              <a:rPr lang="en-US" sz="2400" dirty="0">
                <a:sym typeface="Wingdings" panose="05000000000000000000" pitchFamily="2" charset="2"/>
              </a:rPr>
              <a:t>Thay đổi hàm main </a:t>
            </a:r>
            <a:r>
              <a:rPr lang="en-US" sz="2400" dirty="0" err="1">
                <a:sym typeface="Wingdings" panose="05000000000000000000" pitchFamily="2" charset="2"/>
              </a:rPr>
              <a:t>nh</a:t>
            </a:r>
            <a:r>
              <a:rPr lang="vi-VN" sz="2400" dirty="0">
                <a:sym typeface="Wingdings" panose="05000000000000000000" pitchFamily="2" charset="2"/>
              </a:rPr>
              <a:t>ư</a:t>
            </a:r>
            <a:r>
              <a:rPr lang="en-US" sz="2400" dirty="0">
                <a:sym typeface="Wingdings" panose="05000000000000000000" pitchFamily="2" charset="2"/>
              </a:rPr>
              <a:t> sau, dùng hàm tạo sao chép mặc định để sao chép nội dung dãy số a sang dãy số b</a:t>
            </a:r>
          </a:p>
          <a:p>
            <a:pPr marL="0" indent="0">
              <a:buNone/>
            </a:pPr>
            <a:r>
              <a:rPr lang="en-US" sz="2400" dirty="0" err="1">
                <a:sym typeface="Wingdings" panose="05000000000000000000" pitchFamily="2" charset="2"/>
              </a:rPr>
              <a:t>int</a:t>
            </a:r>
            <a:r>
              <a:rPr lang="en-US" sz="2400" dirty="0">
                <a:sym typeface="Wingdings" panose="05000000000000000000" pitchFamily="2" charset="2"/>
              </a:rPr>
              <a:t> main() {</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a;  </a:t>
            </a:r>
            <a:r>
              <a:rPr lang="en-US" sz="2400" dirty="0" err="1">
                <a:sym typeface="Wingdings" panose="05000000000000000000" pitchFamily="2" charset="2"/>
              </a:rPr>
              <a:t>a.sinh</a:t>
            </a:r>
            <a:r>
              <a:rPr lang="en-US" sz="2400" dirty="0">
                <a:sym typeface="Wingdings" panose="05000000000000000000" pitchFamily="2" charset="2"/>
              </a:rPr>
              <a:t>(10); 	</a:t>
            </a:r>
            <a:r>
              <a:rPr lang="en-US" sz="2400" dirty="0" err="1">
                <a:sym typeface="Wingdings" panose="05000000000000000000" pitchFamily="2" charset="2"/>
              </a:rPr>
              <a:t>cout</a:t>
            </a:r>
            <a:r>
              <a:rPr lang="en-US" sz="2400" dirty="0">
                <a:sym typeface="Wingdings" panose="05000000000000000000" pitchFamily="2" charset="2"/>
              </a:rPr>
              <a:t>&lt;&lt;"\n Day a: ";a.in();</a:t>
            </a:r>
          </a:p>
          <a:p>
            <a:pPr marL="0" indent="0">
              <a:buNone/>
            </a:pPr>
            <a:r>
              <a:rPr lang="en-US" sz="2400" dirty="0">
                <a:sym typeface="Wingdings" panose="05000000000000000000" pitchFamily="2" charset="2"/>
              </a:rPr>
              <a:t>	</a:t>
            </a:r>
            <a:r>
              <a:rPr lang="en-US" sz="2400" b="1" dirty="0" err="1">
                <a:solidFill>
                  <a:srgbClr val="FF0000"/>
                </a:solidFill>
                <a:sym typeface="Wingdings" panose="05000000000000000000" pitchFamily="2" charset="2"/>
              </a:rPr>
              <a:t>Dayso</a:t>
            </a:r>
            <a:r>
              <a:rPr lang="en-US" sz="2400" b="1" dirty="0">
                <a:solidFill>
                  <a:srgbClr val="FF0000"/>
                </a:solidFill>
                <a:sym typeface="Wingdings" panose="05000000000000000000" pitchFamily="2" charset="2"/>
              </a:rPr>
              <a:t> b(a); </a:t>
            </a:r>
            <a:r>
              <a:rPr lang="en-US" sz="2400" dirty="0">
                <a:sym typeface="Wingdings" panose="05000000000000000000" pitchFamily="2" charset="2"/>
              </a:rPr>
              <a:t>		</a:t>
            </a:r>
            <a:r>
              <a:rPr lang="en-US" sz="2400" b="1" dirty="0" err="1">
                <a:solidFill>
                  <a:srgbClr val="FF0000"/>
                </a:solidFill>
                <a:sym typeface="Wingdings" panose="05000000000000000000" pitchFamily="2" charset="2"/>
              </a:rPr>
              <a:t>cout</a:t>
            </a:r>
            <a:r>
              <a:rPr lang="en-US" sz="2400" b="1" dirty="0">
                <a:solidFill>
                  <a:srgbClr val="FF0000"/>
                </a:solidFill>
                <a:sym typeface="Wingdings" panose="05000000000000000000" pitchFamily="2" charset="2"/>
              </a:rPr>
              <a:t>&lt;&lt;"\n Day b: ";b.in();</a:t>
            </a:r>
          </a:p>
          <a:p>
            <a:pPr marL="0" indent="0">
              <a:buNone/>
            </a:pPr>
            <a:r>
              <a:rPr lang="en-US" sz="2400" dirty="0">
                <a:sym typeface="Wingdings" panose="05000000000000000000" pitchFamily="2" charset="2"/>
              </a:rPr>
              <a:t>}</a:t>
            </a:r>
          </a:p>
          <a:p>
            <a:pPr marL="0" indent="0">
              <a:buNone/>
            </a:pPr>
            <a:r>
              <a:rPr lang="en-US" sz="2400" dirty="0">
                <a:sym typeface="Wingdings" panose="05000000000000000000" pitchFamily="2" charset="2"/>
              </a:rPr>
              <a:t>Xem kết quả</a:t>
            </a:r>
          </a:p>
          <a:p>
            <a:pPr marL="0" indent="0">
              <a:buNone/>
            </a:pPr>
            <a:endParaRPr lang="en-US" sz="24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157</a:t>
            </a:fld>
            <a:endParaRPr lang="en-US"/>
          </a:p>
        </p:txBody>
      </p:sp>
    </p:spTree>
    <p:extLst>
      <p:ext uri="{BB962C8B-B14F-4D97-AF65-F5344CB8AC3E}">
        <p14:creationId xmlns:p14="http://schemas.microsoft.com/office/powerpoint/2010/main" val="23841525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tạo sao chép</a:t>
            </a:r>
          </a:p>
        </p:txBody>
      </p:sp>
      <p:sp>
        <p:nvSpPr>
          <p:cNvPr id="3" name="Content Placeholder 2"/>
          <p:cNvSpPr>
            <a:spLocks noGrp="1"/>
          </p:cNvSpPr>
          <p:nvPr>
            <p:ph idx="1"/>
          </p:nvPr>
        </p:nvSpPr>
        <p:spPr>
          <a:xfrm>
            <a:off x="838200" y="1502229"/>
            <a:ext cx="10515600" cy="4674734"/>
          </a:xfrm>
        </p:spPr>
        <p:txBody>
          <a:bodyPr>
            <a:noAutofit/>
          </a:bodyPr>
          <a:lstStyle/>
          <a:p>
            <a:pPr marL="0" indent="0">
              <a:buNone/>
            </a:pPr>
            <a:r>
              <a:rPr lang="en-US" sz="2400" dirty="0">
                <a:sym typeface="Wingdings" panose="05000000000000000000" pitchFamily="2" charset="2"/>
              </a:rPr>
              <a:t>Bổ sung </a:t>
            </a:r>
            <a:r>
              <a:rPr lang="en-US" sz="2400" dirty="0" err="1">
                <a:sym typeface="Wingdings" panose="05000000000000000000" pitchFamily="2" charset="2"/>
              </a:rPr>
              <a:t>ph</a:t>
            </a:r>
            <a:r>
              <a:rPr lang="vi-VN" sz="2400" dirty="0">
                <a:sym typeface="Wingdings" panose="05000000000000000000" pitchFamily="2" charset="2"/>
              </a:rPr>
              <a:t>ương thức sau vào lớp và thay đổi hàm main</a:t>
            </a:r>
          </a:p>
          <a:p>
            <a:pPr marL="0" indent="0">
              <a:buNone/>
            </a:pPr>
            <a:r>
              <a:rPr lang="en-US" sz="2400" dirty="0">
                <a:sym typeface="Wingdings" panose="05000000000000000000" pitchFamily="2" charset="2"/>
              </a:rPr>
              <a:t>class </a:t>
            </a:r>
            <a:r>
              <a:rPr lang="en-US" sz="2400" dirty="0" err="1">
                <a:sym typeface="Wingdings" panose="05000000000000000000" pitchFamily="2" charset="2"/>
              </a:rPr>
              <a:t>Dayso</a:t>
            </a:r>
            <a:r>
              <a:rPr lang="en-US" sz="2400" dirty="0">
                <a:sym typeface="Wingdings" panose="05000000000000000000" pitchFamily="2" charset="2"/>
              </a:rPr>
              <a:t> {	</a:t>
            </a:r>
          </a:p>
          <a:p>
            <a:pPr marL="0" indent="0">
              <a:buNone/>
            </a:pPr>
            <a:r>
              <a:rPr lang="en-US" sz="2400" dirty="0">
                <a:sym typeface="Wingdings" panose="05000000000000000000" pitchFamily="2" charset="2"/>
              </a:rPr>
              <a:t>	-------</a:t>
            </a:r>
          </a:p>
          <a:p>
            <a:pPr marL="0" indent="0">
              <a:buNone/>
            </a:pPr>
            <a:r>
              <a:rPr lang="en-US" sz="2400" dirty="0">
                <a:sym typeface="Wingdings" panose="05000000000000000000" pitchFamily="2" charset="2"/>
              </a:rPr>
              <a:t>	</a:t>
            </a:r>
            <a:r>
              <a:rPr lang="en-US" sz="2400" b="1" dirty="0">
                <a:solidFill>
                  <a:srgbClr val="FF0000"/>
                </a:solidFill>
                <a:sym typeface="Wingdings" panose="05000000000000000000" pitchFamily="2" charset="2"/>
              </a:rPr>
              <a:t>void </a:t>
            </a:r>
            <a:r>
              <a:rPr lang="en-US" sz="2400" b="1" dirty="0" err="1">
                <a:solidFill>
                  <a:srgbClr val="FF0000"/>
                </a:solidFill>
                <a:sym typeface="Wingdings" panose="05000000000000000000" pitchFamily="2" charset="2"/>
              </a:rPr>
              <a:t>thaydoi</a:t>
            </a:r>
            <a:r>
              <a:rPr lang="en-US" sz="2400" b="1" dirty="0">
                <a:solidFill>
                  <a:srgbClr val="FF0000"/>
                </a:solidFill>
                <a:sym typeface="Wingdings" panose="05000000000000000000" pitchFamily="2" charset="2"/>
              </a:rPr>
              <a:t>(</a:t>
            </a:r>
            <a:r>
              <a:rPr lang="en-US" sz="2400" b="1" dirty="0" err="1">
                <a:solidFill>
                  <a:srgbClr val="FF0000"/>
                </a:solidFill>
                <a:sym typeface="Wingdings" panose="05000000000000000000" pitchFamily="2" charset="2"/>
              </a:rPr>
              <a:t>int</a:t>
            </a:r>
            <a:r>
              <a:rPr lang="en-US" sz="2400" b="1" dirty="0">
                <a:solidFill>
                  <a:srgbClr val="FF0000"/>
                </a:solidFill>
                <a:sym typeface="Wingdings" panose="05000000000000000000" pitchFamily="2" charset="2"/>
              </a:rPr>
              <a:t> </a:t>
            </a:r>
            <a:r>
              <a:rPr lang="en-US" sz="2400" b="1">
                <a:solidFill>
                  <a:srgbClr val="FF0000"/>
                </a:solidFill>
                <a:sym typeface="Wingdings" panose="05000000000000000000" pitchFamily="2" charset="2"/>
              </a:rPr>
              <a:t>d=2)  { </a:t>
            </a:r>
            <a:r>
              <a:rPr lang="en-US" sz="2400" b="1" dirty="0">
                <a:solidFill>
                  <a:srgbClr val="FF0000"/>
                </a:solidFill>
                <a:sym typeface="Wingdings" panose="05000000000000000000" pitchFamily="2" charset="2"/>
              </a:rPr>
              <a:t>for(</a:t>
            </a:r>
            <a:r>
              <a:rPr lang="en-US" sz="2400" b="1" dirty="0" err="1">
                <a:solidFill>
                  <a:srgbClr val="FF0000"/>
                </a:solidFill>
                <a:sym typeface="Wingdings" panose="05000000000000000000" pitchFamily="2" charset="2"/>
              </a:rPr>
              <a:t>int</a:t>
            </a:r>
            <a:r>
              <a:rPr lang="en-US" sz="2400" b="1" dirty="0">
                <a:solidFill>
                  <a:srgbClr val="FF0000"/>
                </a:solidFill>
                <a:sym typeface="Wingdings" panose="05000000000000000000" pitchFamily="2" charset="2"/>
              </a:rPr>
              <a:t> i=0; i&lt;n; i++) a[i]= a[i] +</a:t>
            </a:r>
            <a:r>
              <a:rPr lang="en-US" sz="2400" b="1">
                <a:solidFill>
                  <a:srgbClr val="FF0000"/>
                </a:solidFill>
                <a:sym typeface="Wingdings" panose="05000000000000000000" pitchFamily="2" charset="2"/>
              </a:rPr>
              <a:t>d; }</a:t>
            </a:r>
            <a:endParaRPr lang="en-US" sz="2400" b="1" dirty="0">
              <a:solidFill>
                <a:srgbClr val="FF0000"/>
              </a:solidFill>
              <a:sym typeface="Wingdings" panose="05000000000000000000" pitchFamily="2" charset="2"/>
            </a:endParaRPr>
          </a:p>
          <a:p>
            <a:pPr marL="0" indent="0">
              <a:buNone/>
            </a:pPr>
            <a:r>
              <a:rPr lang="en-US" sz="2400" dirty="0">
                <a:sym typeface="Wingdings" panose="05000000000000000000" pitchFamily="2" charset="2"/>
              </a:rPr>
              <a:t>};</a:t>
            </a:r>
          </a:p>
          <a:p>
            <a:pPr marL="0" indent="0">
              <a:buNone/>
            </a:pPr>
            <a:r>
              <a:rPr lang="en-US" sz="2400" dirty="0" err="1">
                <a:sym typeface="Wingdings" panose="05000000000000000000" pitchFamily="2" charset="2"/>
              </a:rPr>
              <a:t>int</a:t>
            </a:r>
            <a:r>
              <a:rPr lang="en-US" sz="2400" dirty="0">
                <a:sym typeface="Wingdings" panose="05000000000000000000" pitchFamily="2" charset="2"/>
              </a:rPr>
              <a:t> main() {</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a;  </a:t>
            </a:r>
            <a:r>
              <a:rPr lang="en-US" sz="2400" dirty="0" err="1">
                <a:sym typeface="Wingdings" panose="05000000000000000000" pitchFamily="2" charset="2"/>
              </a:rPr>
              <a:t>a.sinh</a:t>
            </a:r>
            <a:r>
              <a:rPr lang="en-US" sz="2400" dirty="0">
                <a:sym typeface="Wingdings" panose="05000000000000000000" pitchFamily="2" charset="2"/>
              </a:rPr>
              <a:t>(10); 	</a:t>
            </a:r>
            <a:r>
              <a:rPr lang="en-US" sz="2400" dirty="0" err="1">
                <a:sym typeface="Wingdings" panose="05000000000000000000" pitchFamily="2" charset="2"/>
              </a:rPr>
              <a:t>cout</a:t>
            </a:r>
            <a:r>
              <a:rPr lang="en-US" sz="2400" dirty="0">
                <a:sym typeface="Wingdings" panose="05000000000000000000" pitchFamily="2" charset="2"/>
              </a:rPr>
              <a:t>&lt;&lt;"\n Day a: ";a.in();</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b(a); 		</a:t>
            </a:r>
            <a:r>
              <a:rPr lang="en-US" sz="2400" dirty="0" err="1">
                <a:sym typeface="Wingdings" panose="05000000000000000000" pitchFamily="2" charset="2"/>
              </a:rPr>
              <a:t>cout</a:t>
            </a:r>
            <a:r>
              <a:rPr lang="en-US" sz="2400" dirty="0">
                <a:sym typeface="Wingdings" panose="05000000000000000000" pitchFamily="2" charset="2"/>
              </a:rPr>
              <a:t>&lt;&lt;"\n Day b: ";b.in();</a:t>
            </a:r>
          </a:p>
          <a:p>
            <a:pPr marL="0" indent="0">
              <a:buNone/>
            </a:pPr>
            <a:r>
              <a:rPr lang="en-US" sz="2400" dirty="0">
                <a:sym typeface="Wingdings" panose="05000000000000000000" pitchFamily="2" charset="2"/>
              </a:rPr>
              <a:t>	</a:t>
            </a:r>
            <a:r>
              <a:rPr lang="en-US" sz="2400" b="1" dirty="0" err="1">
                <a:solidFill>
                  <a:srgbClr val="FF0000"/>
                </a:solidFill>
                <a:sym typeface="Wingdings" panose="05000000000000000000" pitchFamily="2" charset="2"/>
              </a:rPr>
              <a:t>b.thaydoi</a:t>
            </a:r>
            <a:r>
              <a:rPr lang="en-US" sz="2400" b="1" dirty="0">
                <a:solidFill>
                  <a:srgbClr val="FF0000"/>
                </a:solidFill>
                <a:sym typeface="Wingdings" panose="05000000000000000000" pitchFamily="2" charset="2"/>
              </a:rPr>
              <a:t>(5); 		</a:t>
            </a:r>
            <a:r>
              <a:rPr lang="en-US" sz="2400" b="1" dirty="0" err="1">
                <a:solidFill>
                  <a:srgbClr val="FF0000"/>
                </a:solidFill>
                <a:sym typeface="Wingdings" panose="05000000000000000000" pitchFamily="2" charset="2"/>
              </a:rPr>
              <a:t>cout</a:t>
            </a:r>
            <a:r>
              <a:rPr lang="en-US" sz="2400" b="1" dirty="0">
                <a:solidFill>
                  <a:srgbClr val="FF0000"/>
                </a:solidFill>
                <a:sym typeface="Wingdings" panose="05000000000000000000" pitchFamily="2" charset="2"/>
              </a:rPr>
              <a:t>&lt;&lt;"\n Day b: ";b.in();</a:t>
            </a:r>
          </a:p>
          <a:p>
            <a:pPr marL="0" indent="0">
              <a:buNone/>
            </a:pPr>
            <a:r>
              <a:rPr lang="en-US" sz="2400" b="1" dirty="0">
                <a:solidFill>
                  <a:srgbClr val="FF0000"/>
                </a:solidFill>
                <a:sym typeface="Wingdings" panose="05000000000000000000" pitchFamily="2" charset="2"/>
              </a:rPr>
              <a:t>				</a:t>
            </a:r>
            <a:r>
              <a:rPr lang="en-US" sz="2400" b="1" dirty="0" err="1">
                <a:solidFill>
                  <a:srgbClr val="0000FF"/>
                </a:solidFill>
                <a:sym typeface="Wingdings" panose="05000000000000000000" pitchFamily="2" charset="2"/>
              </a:rPr>
              <a:t>cout</a:t>
            </a:r>
            <a:r>
              <a:rPr lang="en-US" sz="2400" b="1" dirty="0">
                <a:solidFill>
                  <a:srgbClr val="0000FF"/>
                </a:solidFill>
                <a:sym typeface="Wingdings" panose="05000000000000000000" pitchFamily="2" charset="2"/>
              </a:rPr>
              <a:t>&lt;&lt;"\n Day a: ";a.in();</a:t>
            </a:r>
          </a:p>
          <a:p>
            <a:pPr marL="0" indent="0">
              <a:buNone/>
            </a:pPr>
            <a:r>
              <a:rPr lang="en-US" sz="2400" dirty="0">
                <a:sym typeface="Wingdings" panose="05000000000000000000" pitchFamily="2" charset="2"/>
              </a:rPr>
              <a:t>}</a:t>
            </a:r>
          </a:p>
          <a:p>
            <a:pPr marL="0" indent="0">
              <a:buNone/>
            </a:pPr>
            <a:endParaRPr lang="en-US" sz="24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158</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33760" y="4635360"/>
              <a:ext cx="1649160" cy="522720"/>
            </p14:xfrm>
          </p:contentPart>
        </mc:Choice>
        <mc:Fallback xmlns="">
          <p:pic>
            <p:nvPicPr>
              <p:cNvPr id="5" name="Ink 4"/>
              <p:cNvPicPr/>
              <p:nvPr/>
            </p:nvPicPr>
            <p:blipFill>
              <a:blip r:embed="rId3"/>
              <a:stretch>
                <a:fillRect/>
              </a:stretch>
            </p:blipFill>
            <p:spPr>
              <a:xfrm>
                <a:off x="1721520" y="4623120"/>
                <a:ext cx="1673280" cy="546480"/>
              </a:xfrm>
              <a:prstGeom prst="rect">
                <a:avLst/>
              </a:prstGeom>
            </p:spPr>
          </p:pic>
        </mc:Fallback>
      </mc:AlternateContent>
    </p:spTree>
    <p:extLst>
      <p:ext uri="{BB962C8B-B14F-4D97-AF65-F5344CB8AC3E}">
        <p14:creationId xmlns:p14="http://schemas.microsoft.com/office/powerpoint/2010/main" val="41567590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tạo sao chép</a:t>
            </a:r>
          </a:p>
        </p:txBody>
      </p:sp>
      <p:sp>
        <p:nvSpPr>
          <p:cNvPr id="3" name="Content Placeholder 2"/>
          <p:cNvSpPr>
            <a:spLocks noGrp="1"/>
          </p:cNvSpPr>
          <p:nvPr>
            <p:ph idx="1"/>
          </p:nvPr>
        </p:nvSpPr>
        <p:spPr/>
        <p:txBody>
          <a:bodyPr>
            <a:noAutofit/>
          </a:bodyPr>
          <a:lstStyle/>
          <a:p>
            <a:pPr marL="0" indent="0" algn="just">
              <a:buNone/>
            </a:pPr>
            <a:r>
              <a:rPr lang="en-US" sz="3200" dirty="0"/>
              <a:t>Với khai báo </a:t>
            </a:r>
            <a:r>
              <a:rPr lang="en-US" sz="3200" dirty="0" err="1"/>
              <a:t>Dayso</a:t>
            </a:r>
            <a:r>
              <a:rPr lang="en-US" sz="3200" dirty="0"/>
              <a:t> b(a); </a:t>
            </a:r>
            <a:r>
              <a:rPr lang="en-US" sz="3200" dirty="0">
                <a:sym typeface="Wingdings" panose="05000000000000000000" pitchFamily="2" charset="2"/>
              </a:rPr>
              <a:t> mảng a của đối tượng b cùng địa chỉ với mảng a của đối tượng a, dẫn đến khi thay đổi giá trị mảng a trên đối tượng này thì cũng ảnh hưởng đến đối tượng kia.</a:t>
            </a:r>
          </a:p>
          <a:p>
            <a:pPr marL="0" indent="0" algn="just">
              <a:buNone/>
            </a:pPr>
            <a:r>
              <a:rPr lang="en-US" sz="3200" dirty="0">
                <a:sym typeface="Wingdings" panose="05000000000000000000" pitchFamily="2" charset="2"/>
              </a:rPr>
              <a:t>Do đó phải tách rời hai vùng nhớ hai mảng a của hai đối t</a:t>
            </a:r>
            <a:r>
              <a:rPr lang="vi-VN" sz="3200" dirty="0">
                <a:sym typeface="Wingdings" panose="05000000000000000000" pitchFamily="2" charset="2"/>
              </a:rPr>
              <a:t>ượng nguồn và đối tượng đích.</a:t>
            </a:r>
          </a:p>
          <a:p>
            <a:pPr marL="0" indent="0" algn="just">
              <a:buNone/>
            </a:pPr>
            <a:r>
              <a:rPr lang="vi-VN" sz="3200" dirty="0">
                <a:sym typeface="Wingdings" panose="05000000000000000000" pitchFamily="2" charset="2"/>
              </a:rPr>
              <a:t>Ta định nghĩa lại hàm tạo sao chép cho lớp Dayso</a:t>
            </a:r>
            <a:endParaRPr lang="en-US" sz="3200" dirty="0"/>
          </a:p>
          <a:p>
            <a:pPr marL="0" indent="0">
              <a:buNone/>
            </a:pPr>
            <a:endParaRPr lang="en-US" sz="24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159</a:t>
            </a:fld>
            <a:endParaRPr lang="en-US"/>
          </a:p>
        </p:txBody>
      </p:sp>
    </p:spTree>
    <p:extLst>
      <p:ext uri="{BB962C8B-B14F-4D97-AF65-F5344CB8AC3E}">
        <p14:creationId xmlns:p14="http://schemas.microsoft.com/office/powerpoint/2010/main" val="262225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có đối ngầm định</a:t>
            </a:r>
          </a:p>
        </p:txBody>
      </p:sp>
      <p:pic>
        <p:nvPicPr>
          <p:cNvPr id="4" name="Picture 3"/>
          <p:cNvPicPr>
            <a:picLocks noChangeAspect="1"/>
          </p:cNvPicPr>
          <p:nvPr/>
        </p:nvPicPr>
        <p:blipFill>
          <a:blip r:embed="rId2"/>
          <a:stretch>
            <a:fillRect/>
          </a:stretch>
        </p:blipFill>
        <p:spPr>
          <a:xfrm>
            <a:off x="838200" y="1277981"/>
            <a:ext cx="9585551" cy="5580019"/>
          </a:xfrm>
          <a:prstGeom prst="rect">
            <a:avLst/>
          </a:prstGeom>
        </p:spPr>
      </p:pic>
      <p:pic>
        <p:nvPicPr>
          <p:cNvPr id="7" name="Picture 6"/>
          <p:cNvPicPr>
            <a:picLocks noChangeAspect="1"/>
          </p:cNvPicPr>
          <p:nvPr/>
        </p:nvPicPr>
        <p:blipFill>
          <a:blip r:embed="rId3"/>
          <a:stretch>
            <a:fillRect/>
          </a:stretch>
        </p:blipFill>
        <p:spPr>
          <a:xfrm>
            <a:off x="5602741" y="2228850"/>
            <a:ext cx="6363756" cy="2475367"/>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16</a:t>
            </a:fld>
            <a:endParaRPr lang="en-US"/>
          </a:p>
        </p:txBody>
      </p:sp>
    </p:spTree>
    <p:extLst>
      <p:ext uri="{BB962C8B-B14F-4D97-AF65-F5344CB8AC3E}">
        <p14:creationId xmlns:p14="http://schemas.microsoft.com/office/powerpoint/2010/main" val="9013177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Cách viết hàm tạo sao chép</a:t>
            </a:r>
          </a:p>
        </p:txBody>
      </p:sp>
      <p:sp>
        <p:nvSpPr>
          <p:cNvPr id="3" name="Content Placeholder 2"/>
          <p:cNvSpPr>
            <a:spLocks noGrp="1"/>
          </p:cNvSpPr>
          <p:nvPr>
            <p:ph idx="1"/>
          </p:nvPr>
        </p:nvSpPr>
        <p:spPr>
          <a:xfrm>
            <a:off x="838200" y="1243013"/>
            <a:ext cx="10515600" cy="4319587"/>
          </a:xfrm>
        </p:spPr>
        <p:txBody>
          <a:bodyPr>
            <a:noAutofit/>
          </a:bodyPr>
          <a:lstStyle/>
          <a:p>
            <a:pPr marL="0" indent="0">
              <a:buNone/>
            </a:pPr>
            <a:r>
              <a:rPr lang="en-US" sz="2400" b="1" dirty="0" err="1"/>
              <a:t>Tenlop</a:t>
            </a:r>
            <a:r>
              <a:rPr lang="en-US" sz="2400" dirty="0"/>
              <a:t>(</a:t>
            </a:r>
            <a:r>
              <a:rPr lang="en-US" sz="2400" dirty="0" err="1"/>
              <a:t>const</a:t>
            </a:r>
            <a:r>
              <a:rPr lang="en-US" sz="2400" dirty="0"/>
              <a:t> </a:t>
            </a:r>
            <a:r>
              <a:rPr lang="en-US" sz="2400" b="1" dirty="0" err="1"/>
              <a:t>Tenlop</a:t>
            </a:r>
            <a:r>
              <a:rPr lang="en-US" sz="2400" dirty="0"/>
              <a:t> &amp;</a:t>
            </a:r>
            <a:r>
              <a:rPr lang="en-US" sz="2400"/>
              <a:t>b) {</a:t>
            </a:r>
            <a:endParaRPr lang="en-US" sz="2400" dirty="0"/>
          </a:p>
          <a:p>
            <a:pPr marL="0" indent="0">
              <a:buNone/>
            </a:pPr>
            <a:r>
              <a:rPr lang="en-US" sz="2400" dirty="0"/>
              <a:t>	</a:t>
            </a:r>
            <a:r>
              <a:rPr lang="en-US" sz="2400" b="1" dirty="0">
                <a:solidFill>
                  <a:schemeClr val="tx1">
                    <a:lumMod val="65000"/>
                    <a:lumOff val="35000"/>
                  </a:schemeClr>
                </a:solidFill>
              </a:rPr>
              <a:t>các lệnh gán các thuộc tính không phải con trỏ;</a:t>
            </a:r>
          </a:p>
          <a:p>
            <a:pPr marL="0" indent="0">
              <a:buNone/>
            </a:pPr>
            <a:r>
              <a:rPr lang="en-US" sz="2400" b="1" dirty="0">
                <a:solidFill>
                  <a:schemeClr val="tx1">
                    <a:lumMod val="65000"/>
                    <a:lumOff val="35000"/>
                  </a:schemeClr>
                </a:solidFill>
              </a:rPr>
              <a:t>	cấp phát bộ nhớ cho thuộc tính con trỏ;</a:t>
            </a:r>
          </a:p>
          <a:p>
            <a:pPr marL="0" indent="0">
              <a:buNone/>
            </a:pPr>
            <a:r>
              <a:rPr lang="en-US" sz="2400" b="1" dirty="0">
                <a:solidFill>
                  <a:schemeClr val="tx1">
                    <a:lumMod val="65000"/>
                    <a:lumOff val="35000"/>
                  </a:schemeClr>
                </a:solidFill>
              </a:rPr>
              <a:t>	gán giá trị cho các thuộc tính con trỏ;</a:t>
            </a:r>
          </a:p>
          <a:p>
            <a:pPr marL="0" indent="0">
              <a:buNone/>
            </a:pPr>
            <a:r>
              <a:rPr lang="en-US" sz="2400" dirty="0"/>
              <a:t>}</a:t>
            </a:r>
          </a:p>
          <a:p>
            <a:pPr marL="0" indent="0">
              <a:buNone/>
            </a:pPr>
            <a:r>
              <a:rPr lang="en-US" sz="2800" b="1" dirty="0" err="1">
                <a:solidFill>
                  <a:srgbClr val="0000FF"/>
                </a:solidFill>
                <a:sym typeface="Wingdings" panose="05000000000000000000" pitchFamily="2" charset="2"/>
              </a:rPr>
              <a:t>Dayso</a:t>
            </a:r>
            <a:r>
              <a:rPr lang="en-US" sz="2800" b="1" dirty="0">
                <a:solidFill>
                  <a:srgbClr val="0000FF"/>
                </a:solidFill>
                <a:sym typeface="Wingdings" panose="05000000000000000000" pitchFamily="2" charset="2"/>
              </a:rPr>
              <a:t>(</a:t>
            </a:r>
            <a:r>
              <a:rPr lang="en-US" sz="2800" b="1" dirty="0" err="1">
                <a:solidFill>
                  <a:srgbClr val="0000FF"/>
                </a:solidFill>
                <a:sym typeface="Wingdings" panose="05000000000000000000" pitchFamily="2" charset="2"/>
              </a:rPr>
              <a:t>const</a:t>
            </a:r>
            <a:r>
              <a:rPr lang="en-US" sz="2800" b="1" dirty="0">
                <a:solidFill>
                  <a:srgbClr val="0000FF"/>
                </a:solidFill>
                <a:sym typeface="Wingdings" panose="05000000000000000000" pitchFamily="2" charset="2"/>
              </a:rPr>
              <a:t> </a:t>
            </a:r>
            <a:r>
              <a:rPr lang="en-US" sz="2800" b="1" dirty="0" err="1">
                <a:solidFill>
                  <a:srgbClr val="0000FF"/>
                </a:solidFill>
                <a:sym typeface="Wingdings" panose="05000000000000000000" pitchFamily="2" charset="2"/>
              </a:rPr>
              <a:t>Dayso</a:t>
            </a:r>
            <a:r>
              <a:rPr lang="en-US" sz="2800" b="1" dirty="0">
                <a:solidFill>
                  <a:srgbClr val="0000FF"/>
                </a:solidFill>
                <a:sym typeface="Wingdings" panose="05000000000000000000" pitchFamily="2" charset="2"/>
              </a:rPr>
              <a:t> &amp;b</a:t>
            </a:r>
            <a:r>
              <a:rPr lang="en-US" sz="2800" b="1">
                <a:solidFill>
                  <a:srgbClr val="0000FF"/>
                </a:solidFill>
                <a:sym typeface="Wingdings" panose="05000000000000000000" pitchFamily="2" charset="2"/>
              </a:rPr>
              <a:t>)  {</a:t>
            </a:r>
            <a:endParaRPr lang="en-US" sz="2800" b="1" dirty="0">
              <a:solidFill>
                <a:srgbClr val="0000FF"/>
              </a:solidFill>
              <a:sym typeface="Wingdings" panose="05000000000000000000" pitchFamily="2" charset="2"/>
            </a:endParaRPr>
          </a:p>
          <a:p>
            <a:pPr marL="0" indent="0">
              <a:buNone/>
            </a:pPr>
            <a:r>
              <a:rPr lang="en-US" sz="2800" b="1" dirty="0">
                <a:solidFill>
                  <a:srgbClr val="0000FF"/>
                </a:solidFill>
                <a:sym typeface="Wingdings" panose="05000000000000000000" pitchFamily="2" charset="2"/>
              </a:rPr>
              <a:t>	n=</a:t>
            </a:r>
            <a:r>
              <a:rPr lang="en-US" sz="2800" b="1" dirty="0" err="1">
                <a:solidFill>
                  <a:srgbClr val="0000FF"/>
                </a:solidFill>
                <a:sym typeface="Wingdings" panose="05000000000000000000" pitchFamily="2" charset="2"/>
              </a:rPr>
              <a:t>b.n</a:t>
            </a:r>
            <a:r>
              <a:rPr lang="en-US" sz="2800" b="1">
                <a:solidFill>
                  <a:srgbClr val="0000FF"/>
                </a:solidFill>
                <a:sym typeface="Wingdings" panose="05000000000000000000" pitchFamily="2" charset="2"/>
              </a:rPr>
              <a:t>;  if(n&gt;0</a:t>
            </a:r>
            <a:r>
              <a:rPr lang="en-US" sz="2800" b="1" dirty="0">
                <a:solidFill>
                  <a:srgbClr val="0000FF"/>
                </a:solidFill>
                <a:sym typeface="Wingdings" panose="05000000000000000000" pitchFamily="2" charset="2"/>
              </a:rPr>
              <a:t>) a= new </a:t>
            </a:r>
            <a:r>
              <a:rPr lang="en-US" sz="2800" b="1" dirty="0" err="1">
                <a:solidFill>
                  <a:srgbClr val="0000FF"/>
                </a:solidFill>
                <a:sym typeface="Wingdings" panose="05000000000000000000" pitchFamily="2" charset="2"/>
              </a:rPr>
              <a:t>int</a:t>
            </a:r>
            <a:r>
              <a:rPr lang="en-US" sz="2800" b="1" dirty="0">
                <a:solidFill>
                  <a:srgbClr val="0000FF"/>
                </a:solidFill>
                <a:sym typeface="Wingdings" panose="05000000000000000000" pitchFamily="2" charset="2"/>
              </a:rPr>
              <a:t> [n];</a:t>
            </a:r>
          </a:p>
          <a:p>
            <a:pPr marL="0" indent="0">
              <a:buNone/>
            </a:pPr>
            <a:r>
              <a:rPr lang="en-US" sz="2800" b="1" dirty="0">
                <a:solidFill>
                  <a:srgbClr val="0000FF"/>
                </a:solidFill>
                <a:sym typeface="Wingdings" panose="05000000000000000000" pitchFamily="2" charset="2"/>
              </a:rPr>
              <a:t>	for(</a:t>
            </a:r>
            <a:r>
              <a:rPr lang="en-US" sz="2800" b="1" dirty="0" err="1">
                <a:solidFill>
                  <a:srgbClr val="0000FF"/>
                </a:solidFill>
                <a:sym typeface="Wingdings" panose="05000000000000000000" pitchFamily="2" charset="2"/>
              </a:rPr>
              <a:t>int</a:t>
            </a:r>
            <a:r>
              <a:rPr lang="en-US" sz="2800" b="1" dirty="0">
                <a:solidFill>
                  <a:srgbClr val="0000FF"/>
                </a:solidFill>
                <a:sym typeface="Wingdings" panose="05000000000000000000" pitchFamily="2" charset="2"/>
              </a:rPr>
              <a:t> i=0; i&lt;n; i++) a[i]= </a:t>
            </a:r>
            <a:r>
              <a:rPr lang="en-US" sz="2800" b="1" dirty="0" err="1">
                <a:solidFill>
                  <a:srgbClr val="0000FF"/>
                </a:solidFill>
                <a:sym typeface="Wingdings" panose="05000000000000000000" pitchFamily="2" charset="2"/>
              </a:rPr>
              <a:t>b.a</a:t>
            </a:r>
            <a:r>
              <a:rPr lang="en-US" sz="2800" b="1" dirty="0">
                <a:solidFill>
                  <a:srgbClr val="0000FF"/>
                </a:solidFill>
                <a:sym typeface="Wingdings" panose="05000000000000000000" pitchFamily="2" charset="2"/>
              </a:rPr>
              <a:t>[i];</a:t>
            </a:r>
          </a:p>
          <a:p>
            <a:pPr marL="0" indent="0">
              <a:buNone/>
            </a:pPr>
            <a:r>
              <a:rPr lang="en-US" sz="2800" b="1" dirty="0">
                <a:solidFill>
                  <a:srgbClr val="0000FF"/>
                </a:solidFill>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160</a:t>
            </a:fld>
            <a:endParaRPr lang="en-US"/>
          </a:p>
        </p:txBody>
      </p:sp>
    </p:spTree>
    <p:extLst>
      <p:ext uri="{BB962C8B-B14F-4D97-AF65-F5344CB8AC3E}">
        <p14:creationId xmlns:p14="http://schemas.microsoft.com/office/powerpoint/2010/main" val="4847152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bạn của lớp</a:t>
            </a:r>
          </a:p>
        </p:txBody>
      </p:sp>
      <p:sp>
        <p:nvSpPr>
          <p:cNvPr id="3" name="Content Placeholder 2"/>
          <p:cNvSpPr>
            <a:spLocks noGrp="1"/>
          </p:cNvSpPr>
          <p:nvPr>
            <p:ph idx="1"/>
          </p:nvPr>
        </p:nvSpPr>
        <p:spPr/>
        <p:txBody>
          <a:bodyPr>
            <a:noAutofit/>
          </a:bodyPr>
          <a:lstStyle/>
          <a:p>
            <a:pPr marL="0" indent="0">
              <a:buNone/>
            </a:pPr>
            <a:r>
              <a:rPr lang="en-US" sz="3200" dirty="0">
                <a:sym typeface="Wingdings" panose="05000000000000000000" pitchFamily="2" charset="2"/>
              </a:rPr>
              <a:t>Các hàm tự do không thể truy cập đến các thành phần private của lớp.</a:t>
            </a:r>
          </a:p>
          <a:p>
            <a:pPr marL="0" indent="0">
              <a:buNone/>
            </a:pPr>
            <a:r>
              <a:rPr lang="en-US" sz="3200" dirty="0">
                <a:sym typeface="Wingdings" panose="05000000000000000000" pitchFamily="2" charset="2"/>
              </a:rPr>
              <a:t>Một hàm muốn truy cập đến các thành phần private của lớp thì nó phải là bạn của lớp đó.</a:t>
            </a:r>
          </a:p>
          <a:p>
            <a:pPr marL="0" indent="0">
              <a:buNone/>
            </a:pPr>
            <a:r>
              <a:rPr lang="en-US" sz="3200" dirty="0">
                <a:sym typeface="Wingdings" panose="05000000000000000000" pitchFamily="2" charset="2"/>
              </a:rPr>
              <a:t>Cách gọi hàm: </a:t>
            </a:r>
          </a:p>
          <a:p>
            <a:pPr marL="0" indent="0">
              <a:buNone/>
            </a:pPr>
            <a:r>
              <a:rPr lang="en-US" sz="3200" b="1" dirty="0">
                <a:sym typeface="Wingdings" panose="05000000000000000000" pitchFamily="2" charset="2"/>
              </a:rPr>
              <a:t>	</a:t>
            </a:r>
            <a:r>
              <a:rPr lang="en-US" sz="3200" b="1" dirty="0" err="1">
                <a:solidFill>
                  <a:srgbClr val="FF0000"/>
                </a:solidFill>
                <a:sym typeface="Wingdings" panose="05000000000000000000" pitchFamily="2" charset="2"/>
              </a:rPr>
              <a:t>tenham</a:t>
            </a:r>
            <a:r>
              <a:rPr lang="en-US" sz="3200" dirty="0">
                <a:sym typeface="Wingdings" panose="05000000000000000000" pitchFamily="2" charset="2"/>
              </a:rPr>
              <a:t>(</a:t>
            </a:r>
            <a:r>
              <a:rPr lang="en-US" sz="3200" dirty="0">
                <a:solidFill>
                  <a:srgbClr val="04D6EC"/>
                </a:solidFill>
                <a:sym typeface="Wingdings" panose="05000000000000000000" pitchFamily="2" charset="2"/>
              </a:rPr>
              <a:t>danh sách các tham số</a:t>
            </a:r>
            <a:r>
              <a:rPr lang="en-US" sz="3200" dirty="0">
                <a:sym typeface="Wingdings" panose="05000000000000000000" pitchFamily="2" charset="2"/>
              </a:rPr>
              <a:t>);</a:t>
            </a:r>
          </a:p>
          <a:p>
            <a:pPr marL="0" indent="0">
              <a:buNone/>
            </a:pPr>
            <a:r>
              <a:rPr lang="en-US" sz="3200" dirty="0">
                <a:sym typeface="Wingdings" panose="05000000000000000000" pitchFamily="2" charset="2"/>
              </a:rPr>
              <a:t>Cách gọi phương thức:</a:t>
            </a:r>
          </a:p>
          <a:p>
            <a:pPr marL="0" indent="0">
              <a:buNone/>
            </a:pPr>
            <a:r>
              <a:rPr lang="en-US" sz="3200" dirty="0">
                <a:sym typeface="Wingdings" panose="05000000000000000000" pitchFamily="2" charset="2"/>
              </a:rPr>
              <a:t>	</a:t>
            </a:r>
            <a:r>
              <a:rPr lang="en-US" sz="3200" b="1" dirty="0" err="1">
                <a:solidFill>
                  <a:srgbClr val="0000FF"/>
                </a:solidFill>
                <a:sym typeface="Wingdings" panose="05000000000000000000" pitchFamily="2" charset="2"/>
              </a:rPr>
              <a:t>tendoituong</a:t>
            </a:r>
            <a:r>
              <a:rPr lang="en-US" sz="3200" b="1" dirty="0" err="1">
                <a:sym typeface="Wingdings" panose="05000000000000000000" pitchFamily="2" charset="2"/>
              </a:rPr>
              <a:t>.</a:t>
            </a:r>
            <a:r>
              <a:rPr lang="en-US" sz="3200" b="1" i="1" dirty="0" err="1">
                <a:solidFill>
                  <a:srgbClr val="FF0000"/>
                </a:solidFill>
                <a:sym typeface="Wingdings" panose="05000000000000000000" pitchFamily="2" charset="2"/>
              </a:rPr>
              <a:t>tenphuongthuc</a:t>
            </a:r>
            <a:r>
              <a:rPr lang="en-US" sz="3200" dirty="0">
                <a:sym typeface="Wingdings" panose="05000000000000000000" pitchFamily="2" charset="2"/>
              </a:rPr>
              <a:t>(</a:t>
            </a:r>
            <a:r>
              <a:rPr lang="en-US" sz="3200" dirty="0">
                <a:solidFill>
                  <a:srgbClr val="04D6EC"/>
                </a:solidFill>
                <a:sym typeface="Wingdings" panose="05000000000000000000" pitchFamily="2" charset="2"/>
              </a:rPr>
              <a:t>danh sách các tham số</a:t>
            </a:r>
            <a:r>
              <a:rPr lang="en-US" sz="3200" dirty="0">
                <a:sym typeface="Wingdings" panose="05000000000000000000" pitchFamily="2" charset="2"/>
              </a:rPr>
              <a:t>);</a:t>
            </a:r>
          </a:p>
          <a:p>
            <a:pPr marL="0" indent="0">
              <a:buNone/>
            </a:pPr>
            <a:r>
              <a:rPr lang="en-US" sz="3200" dirty="0">
                <a:sym typeface="Wingdings" panose="05000000000000000000" pitchFamily="2" charset="2"/>
              </a:rPr>
              <a:t>Lời gọi phương thức luôn xuất phát từ 1 đối tượng của lớp.</a:t>
            </a:r>
          </a:p>
          <a:p>
            <a:pPr marL="0" indent="0">
              <a:buNone/>
            </a:pPr>
            <a:endParaRPr lang="en-US" sz="32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161</a:t>
            </a:fld>
            <a:endParaRPr lang="en-US"/>
          </a:p>
        </p:txBody>
      </p:sp>
    </p:spTree>
    <p:extLst>
      <p:ext uri="{BB962C8B-B14F-4D97-AF65-F5344CB8AC3E}">
        <p14:creationId xmlns:p14="http://schemas.microsoft.com/office/powerpoint/2010/main" val="7931026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bạn của lớp</a:t>
            </a:r>
          </a:p>
        </p:txBody>
      </p:sp>
      <p:sp>
        <p:nvSpPr>
          <p:cNvPr id="3" name="Content Placeholder 2"/>
          <p:cNvSpPr>
            <a:spLocks noGrp="1"/>
          </p:cNvSpPr>
          <p:nvPr>
            <p:ph idx="1"/>
          </p:nvPr>
        </p:nvSpPr>
        <p:spPr/>
        <p:txBody>
          <a:bodyPr>
            <a:noAutofit/>
          </a:bodyPr>
          <a:lstStyle/>
          <a:p>
            <a:pPr marL="0" indent="0">
              <a:buNone/>
            </a:pPr>
            <a:r>
              <a:rPr lang="en-US" sz="3200" dirty="0">
                <a:sym typeface="Wingdings" panose="05000000000000000000" pitchFamily="2" charset="2"/>
              </a:rPr>
              <a:t>Các hàm tự do không thể truy cập đến các thành phần private của lớp.</a:t>
            </a:r>
          </a:p>
          <a:p>
            <a:pPr marL="0" indent="0">
              <a:buNone/>
            </a:pPr>
            <a:r>
              <a:rPr lang="en-US" sz="3200" dirty="0">
                <a:sym typeface="Wingdings" panose="05000000000000000000" pitchFamily="2" charset="2"/>
              </a:rPr>
              <a:t>Một hàm muốn truy cập đến các thành phần private của lớp thì nó phải là bạn của lớp đó.</a:t>
            </a:r>
          </a:p>
          <a:p>
            <a:pPr marL="0" indent="0">
              <a:buNone/>
            </a:pPr>
            <a:r>
              <a:rPr lang="en-US" sz="3200" dirty="0">
                <a:sym typeface="Wingdings" panose="05000000000000000000" pitchFamily="2" charset="2"/>
              </a:rPr>
              <a:t>Cách gọi hàm: </a:t>
            </a:r>
          </a:p>
          <a:p>
            <a:pPr marL="0" indent="0">
              <a:buNone/>
            </a:pPr>
            <a:r>
              <a:rPr lang="en-US" sz="3200" b="1" dirty="0">
                <a:sym typeface="Wingdings" panose="05000000000000000000" pitchFamily="2" charset="2"/>
              </a:rPr>
              <a:t>	</a:t>
            </a:r>
            <a:r>
              <a:rPr lang="en-US" sz="3200" b="1" dirty="0" err="1">
                <a:sym typeface="Wingdings" panose="05000000000000000000" pitchFamily="2" charset="2"/>
              </a:rPr>
              <a:t>tenham</a:t>
            </a:r>
            <a:r>
              <a:rPr lang="en-US" sz="3200" dirty="0">
                <a:sym typeface="Wingdings" panose="05000000000000000000" pitchFamily="2" charset="2"/>
              </a:rPr>
              <a:t>(danh sách các tham số);</a:t>
            </a:r>
          </a:p>
          <a:p>
            <a:pPr marL="0" indent="0">
              <a:buNone/>
            </a:pPr>
            <a:r>
              <a:rPr lang="en-US" sz="3200" dirty="0">
                <a:sym typeface="Wingdings" panose="05000000000000000000" pitchFamily="2" charset="2"/>
              </a:rPr>
              <a:t>Cách gọi phương thức:</a:t>
            </a:r>
          </a:p>
          <a:p>
            <a:pPr marL="0" indent="0">
              <a:buNone/>
            </a:pPr>
            <a:r>
              <a:rPr lang="en-US" sz="3200" dirty="0">
                <a:sym typeface="Wingdings" panose="05000000000000000000" pitchFamily="2" charset="2"/>
              </a:rPr>
              <a:t>	</a:t>
            </a:r>
            <a:r>
              <a:rPr lang="en-US" sz="3200" b="1" dirty="0" err="1">
                <a:sym typeface="Wingdings" panose="05000000000000000000" pitchFamily="2" charset="2"/>
              </a:rPr>
              <a:t>tendoituong.</a:t>
            </a:r>
            <a:r>
              <a:rPr lang="en-US" sz="3200" b="1" i="1" dirty="0" err="1">
                <a:sym typeface="Wingdings" panose="05000000000000000000" pitchFamily="2" charset="2"/>
              </a:rPr>
              <a:t>tenphuongthuc</a:t>
            </a:r>
            <a:r>
              <a:rPr lang="en-US" sz="3200" dirty="0">
                <a:sym typeface="Wingdings" panose="05000000000000000000" pitchFamily="2" charset="2"/>
              </a:rPr>
              <a:t>(danh sách các tham số);</a:t>
            </a:r>
          </a:p>
          <a:p>
            <a:pPr marL="0" indent="0">
              <a:buNone/>
            </a:pPr>
            <a:r>
              <a:rPr lang="en-US" sz="3200" dirty="0">
                <a:sym typeface="Wingdings" panose="05000000000000000000" pitchFamily="2" charset="2"/>
              </a:rPr>
              <a:t>Lời gọi phương thức luôn xuất phát từ 1 đối tượng của lớp.</a:t>
            </a:r>
          </a:p>
          <a:p>
            <a:pPr marL="0" indent="0">
              <a:buNone/>
            </a:pPr>
            <a:endParaRPr lang="en-US" sz="32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162</a:t>
            </a:fld>
            <a:endParaRPr lang="en-US"/>
          </a:p>
        </p:txBody>
      </p:sp>
    </p:spTree>
    <p:extLst>
      <p:ext uri="{BB962C8B-B14F-4D97-AF65-F5344CB8AC3E}">
        <p14:creationId xmlns:p14="http://schemas.microsoft.com/office/powerpoint/2010/main" val="41476592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Cách khai báo hàm bạn </a:t>
            </a:r>
          </a:p>
        </p:txBody>
      </p:sp>
      <p:sp>
        <p:nvSpPr>
          <p:cNvPr id="3" name="Content Placeholder 2"/>
          <p:cNvSpPr>
            <a:spLocks noGrp="1"/>
          </p:cNvSpPr>
          <p:nvPr>
            <p:ph idx="1"/>
          </p:nvPr>
        </p:nvSpPr>
        <p:spPr>
          <a:xfrm>
            <a:off x="440879" y="1427835"/>
            <a:ext cx="11751121" cy="4351338"/>
          </a:xfrm>
        </p:spPr>
        <p:txBody>
          <a:bodyPr>
            <a:noAutofit/>
          </a:bodyPr>
          <a:lstStyle/>
          <a:p>
            <a:pPr marL="0" indent="0">
              <a:buNone/>
            </a:pPr>
            <a:r>
              <a:rPr lang="en-US" sz="2800">
                <a:sym typeface="Wingdings" panose="05000000000000000000" pitchFamily="2" charset="2"/>
              </a:rPr>
              <a:t>class Tenlop{</a:t>
            </a:r>
            <a:endParaRPr lang="en-US" sz="2800" dirty="0">
              <a:sym typeface="Wingdings" panose="05000000000000000000" pitchFamily="2" charset="2"/>
            </a:endParaRPr>
          </a:p>
          <a:p>
            <a:pPr marL="0" indent="0">
              <a:buNone/>
            </a:pPr>
            <a:r>
              <a:rPr lang="en-US" sz="2800" dirty="0">
                <a:sym typeface="Wingdings" panose="05000000000000000000" pitchFamily="2" charset="2"/>
              </a:rPr>
              <a:t>	các thuộc tính;</a:t>
            </a:r>
          </a:p>
          <a:p>
            <a:pPr marL="0" indent="0">
              <a:buNone/>
            </a:pPr>
            <a:r>
              <a:rPr lang="en-US" sz="2800" dirty="0">
                <a:sym typeface="Wingdings" panose="05000000000000000000" pitchFamily="2" charset="2"/>
              </a:rPr>
              <a:t>	các </a:t>
            </a:r>
            <a:r>
              <a:rPr lang="en-US" sz="2800">
                <a:sym typeface="Wingdings" panose="05000000000000000000" pitchFamily="2" charset="2"/>
              </a:rPr>
              <a:t>phương thức;</a:t>
            </a:r>
            <a:endParaRPr lang="en-US" sz="2800" dirty="0">
              <a:sym typeface="Wingdings" panose="05000000000000000000" pitchFamily="2" charset="2"/>
            </a:endParaRPr>
          </a:p>
          <a:p>
            <a:pPr marL="0" indent="0">
              <a:buNone/>
            </a:pPr>
            <a:r>
              <a:rPr lang="en-US" sz="2800">
                <a:sym typeface="Wingdings" panose="05000000000000000000" pitchFamily="2" charset="2"/>
              </a:rPr>
              <a:t>	</a:t>
            </a:r>
            <a:r>
              <a:rPr lang="en-US" sz="2800" b="1">
                <a:sym typeface="Wingdings" panose="05000000000000000000" pitchFamily="2" charset="2"/>
              </a:rPr>
              <a:t>friend </a:t>
            </a:r>
            <a:r>
              <a:rPr lang="en-US" sz="2800" b="1" u="sng">
                <a:sym typeface="Wingdings" panose="05000000000000000000" pitchFamily="2" charset="2"/>
              </a:rPr>
              <a:t>kiểu trả về</a:t>
            </a:r>
            <a:r>
              <a:rPr lang="en-US" sz="2800" b="1">
                <a:sym typeface="Wingdings" panose="05000000000000000000" pitchFamily="2" charset="2"/>
              </a:rPr>
              <a:t> tenham1</a:t>
            </a:r>
            <a:r>
              <a:rPr lang="en-US" sz="2800">
                <a:sym typeface="Wingdings" panose="05000000000000000000" pitchFamily="2" charset="2"/>
              </a:rPr>
              <a:t>(danh </a:t>
            </a:r>
            <a:r>
              <a:rPr lang="en-US" sz="2800" dirty="0">
                <a:sym typeface="Wingdings" panose="05000000000000000000" pitchFamily="2" charset="2"/>
              </a:rPr>
              <a:t>sách các tham số</a:t>
            </a:r>
            <a:r>
              <a:rPr lang="en-US" sz="2800">
                <a:sym typeface="Wingdings" panose="05000000000000000000" pitchFamily="2" charset="2"/>
              </a:rPr>
              <a:t>); </a:t>
            </a:r>
          </a:p>
          <a:p>
            <a:pPr marL="0" indent="0">
              <a:buNone/>
            </a:pPr>
            <a:r>
              <a:rPr lang="en-US" sz="2800">
                <a:solidFill>
                  <a:srgbClr val="04D6EC"/>
                </a:solidFill>
                <a:sym typeface="Wingdings" panose="05000000000000000000" pitchFamily="2" charset="2"/>
              </a:rPr>
              <a:t>	</a:t>
            </a:r>
            <a:r>
              <a:rPr lang="en-US" sz="2400">
                <a:solidFill>
                  <a:srgbClr val="04D6EC"/>
                </a:solidFill>
                <a:sym typeface="Wingdings" panose="05000000000000000000" pitchFamily="2" charset="2"/>
              </a:rPr>
              <a:t>// </a:t>
            </a:r>
            <a:r>
              <a:rPr lang="en-US" sz="2400" dirty="0">
                <a:solidFill>
                  <a:srgbClr val="04D6EC"/>
                </a:solidFill>
                <a:sym typeface="Wingdings" panose="05000000000000000000" pitchFamily="2" charset="2"/>
              </a:rPr>
              <a:t>khai báo trước, định nghĩa ngoài lớp</a:t>
            </a:r>
          </a:p>
          <a:p>
            <a:r>
              <a:rPr lang="en-US" sz="2800" dirty="0">
                <a:sym typeface="Wingdings" panose="05000000000000000000" pitchFamily="2" charset="2"/>
              </a:rPr>
              <a:t>	</a:t>
            </a:r>
            <a:r>
              <a:rPr lang="en-US" sz="2800" b="1">
                <a:sym typeface="Wingdings" panose="05000000000000000000" pitchFamily="2" charset="2"/>
              </a:rPr>
              <a:t>friend </a:t>
            </a:r>
            <a:r>
              <a:rPr lang="en-US" sz="2800" b="1" u="sng">
                <a:sym typeface="Wingdings" panose="05000000000000000000" pitchFamily="2" charset="2"/>
              </a:rPr>
              <a:t>kiểu trả về</a:t>
            </a:r>
            <a:r>
              <a:rPr lang="en-US" sz="2800" b="1">
                <a:sym typeface="Wingdings" panose="05000000000000000000" pitchFamily="2" charset="2"/>
              </a:rPr>
              <a:t>  tenham2</a:t>
            </a:r>
            <a:r>
              <a:rPr lang="en-US" sz="2800">
                <a:sym typeface="Wingdings" panose="05000000000000000000" pitchFamily="2" charset="2"/>
              </a:rPr>
              <a:t>(danh </a:t>
            </a:r>
            <a:r>
              <a:rPr lang="en-US" sz="2800" dirty="0">
                <a:sym typeface="Wingdings" panose="05000000000000000000" pitchFamily="2" charset="2"/>
              </a:rPr>
              <a:t>sách các tham số</a:t>
            </a:r>
            <a:r>
              <a:rPr lang="en-US" sz="2800">
                <a:sym typeface="Wingdings" panose="05000000000000000000" pitchFamily="2" charset="2"/>
              </a:rPr>
              <a:t>) </a:t>
            </a:r>
          </a:p>
          <a:p>
            <a:r>
              <a:rPr lang="en-US" sz="2800">
                <a:solidFill>
                  <a:srgbClr val="04D6EC"/>
                </a:solidFill>
                <a:sym typeface="Wingdings" panose="05000000000000000000" pitchFamily="2" charset="2"/>
              </a:rPr>
              <a:t>	</a:t>
            </a:r>
            <a:r>
              <a:rPr lang="en-US" sz="2800">
                <a:sym typeface="Wingdings" panose="05000000000000000000" pitchFamily="2" charset="2"/>
              </a:rPr>
              <a:t>{</a:t>
            </a:r>
            <a:endParaRPr lang="en-US" sz="2800" dirty="0">
              <a:sym typeface="Wingdings" panose="05000000000000000000" pitchFamily="2" charset="2"/>
            </a:endParaRPr>
          </a:p>
          <a:p>
            <a:pPr marL="0" indent="0">
              <a:buNone/>
            </a:pPr>
            <a:r>
              <a:rPr lang="en-US" sz="2800" dirty="0">
                <a:sym typeface="Wingdings" panose="05000000000000000000" pitchFamily="2" charset="2"/>
              </a:rPr>
              <a:t>		các lệnh của hàm bạn 2;</a:t>
            </a:r>
          </a:p>
          <a:p>
            <a:r>
              <a:rPr lang="en-US" sz="2800">
                <a:sym typeface="Wingdings" panose="05000000000000000000" pitchFamily="2" charset="2"/>
              </a:rPr>
              <a:t>	} </a:t>
            </a:r>
            <a:r>
              <a:rPr lang="en-US" sz="2800">
                <a:solidFill>
                  <a:srgbClr val="04D6EC"/>
                </a:solidFill>
                <a:sym typeface="Wingdings" panose="05000000000000000000" pitchFamily="2" charset="2"/>
              </a:rPr>
              <a:t>// định nghĩa hàm bạn trong lớp</a:t>
            </a:r>
          </a:p>
          <a:p>
            <a:r>
              <a:rPr lang="en-US" sz="2800">
                <a:sym typeface="Wingdings" panose="05000000000000000000" pitchFamily="2" charset="2"/>
              </a:rPr>
              <a:t>}</a:t>
            </a:r>
            <a:endParaRPr lang="en-US" sz="28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163</a:t>
            </a:fld>
            <a:endParaRPr lang="en-US"/>
          </a:p>
        </p:txBody>
      </p:sp>
    </p:spTree>
    <p:extLst>
      <p:ext uri="{BB962C8B-B14F-4D97-AF65-F5344CB8AC3E}">
        <p14:creationId xmlns:p14="http://schemas.microsoft.com/office/powerpoint/2010/main" val="4285839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Cách khai báo hàm bạn </a:t>
            </a:r>
          </a:p>
        </p:txBody>
      </p:sp>
      <p:sp>
        <p:nvSpPr>
          <p:cNvPr id="3" name="Content Placeholder 2"/>
          <p:cNvSpPr>
            <a:spLocks noGrp="1"/>
          </p:cNvSpPr>
          <p:nvPr>
            <p:ph idx="1"/>
          </p:nvPr>
        </p:nvSpPr>
        <p:spPr>
          <a:xfrm>
            <a:off x="748048" y="1539875"/>
            <a:ext cx="11127059" cy="4351338"/>
          </a:xfrm>
        </p:spPr>
        <p:txBody>
          <a:bodyPr>
            <a:noAutofit/>
          </a:bodyPr>
          <a:lstStyle/>
          <a:p>
            <a:pPr marL="0" indent="0">
              <a:buNone/>
            </a:pPr>
            <a:r>
              <a:rPr lang="en-US" sz="2400" dirty="0">
                <a:sym typeface="Wingdings" panose="05000000000000000000" pitchFamily="2" charset="2"/>
              </a:rPr>
              <a:t>class </a:t>
            </a:r>
            <a:r>
              <a:rPr lang="en-US" sz="2400" dirty="0" err="1">
                <a:sym typeface="Wingdings" panose="05000000000000000000" pitchFamily="2" charset="2"/>
              </a:rPr>
              <a:t>Dayso</a:t>
            </a:r>
            <a:r>
              <a:rPr lang="en-US" sz="2400" dirty="0">
                <a:sym typeface="Wingdings" panose="05000000000000000000" pitchFamily="2" charset="2"/>
              </a:rPr>
              <a:t> {</a:t>
            </a:r>
          </a:p>
          <a:p>
            <a:pPr marL="0" indent="0">
              <a:buNone/>
            </a:pPr>
            <a:r>
              <a:rPr lang="en-US" sz="2400" dirty="0">
                <a:sym typeface="Wingdings" panose="05000000000000000000" pitchFamily="2" charset="2"/>
              </a:rPr>
              <a:t>	private: </a:t>
            </a:r>
            <a:r>
              <a:rPr lang="en-US" sz="2400" dirty="0" err="1">
                <a:sym typeface="Wingdings" panose="05000000000000000000" pitchFamily="2" charset="2"/>
              </a:rPr>
              <a:t>int</a:t>
            </a:r>
            <a:r>
              <a:rPr lang="en-US" sz="2400" dirty="0">
                <a:sym typeface="Wingdings" panose="05000000000000000000" pitchFamily="2" charset="2"/>
              </a:rPr>
              <a:t> n, *a;</a:t>
            </a:r>
          </a:p>
          <a:p>
            <a:pPr marL="0" indent="0">
              <a:buNone/>
            </a:pPr>
            <a:r>
              <a:rPr lang="en-US" sz="2400" dirty="0">
                <a:sym typeface="Wingdings" panose="05000000000000000000" pitchFamily="2" charset="2"/>
              </a:rPr>
              <a:t>	public:  //……</a:t>
            </a:r>
          </a:p>
          <a:p>
            <a:pPr marL="0" indent="0">
              <a:buNone/>
            </a:pPr>
            <a:r>
              <a:rPr lang="en-US" sz="2400" dirty="0">
                <a:sym typeface="Wingdings" panose="05000000000000000000" pitchFamily="2" charset="2"/>
              </a:rPr>
              <a:t>		</a:t>
            </a:r>
            <a:r>
              <a:rPr lang="en-US" sz="2400" b="1" dirty="0">
                <a:solidFill>
                  <a:srgbClr val="FF0000"/>
                </a:solidFill>
                <a:sym typeface="Wingdings" panose="05000000000000000000" pitchFamily="2" charset="2"/>
              </a:rPr>
              <a:t>friend </a:t>
            </a:r>
            <a:r>
              <a:rPr lang="en-US" sz="2400" b="1" dirty="0" err="1">
                <a:solidFill>
                  <a:srgbClr val="FF0000"/>
                </a:solidFill>
                <a:sym typeface="Wingdings" panose="05000000000000000000" pitchFamily="2" charset="2"/>
              </a:rPr>
              <a:t>int</a:t>
            </a:r>
            <a:r>
              <a:rPr lang="en-US" sz="2400" b="1" dirty="0">
                <a:solidFill>
                  <a:srgbClr val="FF0000"/>
                </a:solidFill>
                <a:sym typeface="Wingdings" panose="05000000000000000000" pitchFamily="2" charset="2"/>
              </a:rPr>
              <a:t> </a:t>
            </a:r>
            <a:r>
              <a:rPr lang="en-US" sz="2400" b="1" dirty="0" err="1">
                <a:solidFill>
                  <a:srgbClr val="FF0000"/>
                </a:solidFill>
                <a:sym typeface="Wingdings" panose="05000000000000000000" pitchFamily="2" charset="2"/>
              </a:rPr>
              <a:t>gmax</a:t>
            </a:r>
            <a:r>
              <a:rPr lang="en-US" sz="2400" b="1" dirty="0">
                <a:solidFill>
                  <a:srgbClr val="FF0000"/>
                </a:solidFill>
                <a:sym typeface="Wingdings" panose="05000000000000000000" pitchFamily="2" charset="2"/>
              </a:rPr>
              <a:t>(</a:t>
            </a:r>
            <a:r>
              <a:rPr lang="en-US" sz="2400" b="1" dirty="0" err="1">
                <a:solidFill>
                  <a:srgbClr val="FF0000"/>
                </a:solidFill>
                <a:sym typeface="Wingdings" panose="05000000000000000000" pitchFamily="2" charset="2"/>
              </a:rPr>
              <a:t>Dayso</a:t>
            </a:r>
            <a:r>
              <a:rPr lang="en-US" sz="2400" b="1" dirty="0">
                <a:solidFill>
                  <a:srgbClr val="FF0000"/>
                </a:solidFill>
                <a:sym typeface="Wingdings" panose="05000000000000000000" pitchFamily="2" charset="2"/>
              </a:rPr>
              <a:t> b);</a:t>
            </a:r>
          </a:p>
          <a:p>
            <a:pPr marL="0" indent="0">
              <a:buNone/>
            </a:pPr>
            <a:r>
              <a:rPr lang="en-US" sz="2400" dirty="0">
                <a:sym typeface="Wingdings" panose="05000000000000000000" pitchFamily="2" charset="2"/>
              </a:rPr>
              <a:t>};</a:t>
            </a:r>
          </a:p>
          <a:p>
            <a:pPr marL="0" indent="0">
              <a:buNone/>
            </a:pPr>
            <a:r>
              <a:rPr lang="en-US" sz="2400" dirty="0" err="1">
                <a:sym typeface="Wingdings" panose="05000000000000000000" pitchFamily="2" charset="2"/>
              </a:rPr>
              <a:t>int</a:t>
            </a:r>
            <a:r>
              <a:rPr lang="en-US" sz="2400" dirty="0">
                <a:sym typeface="Wingdings" panose="05000000000000000000" pitchFamily="2" charset="2"/>
              </a:rPr>
              <a:t> </a:t>
            </a:r>
            <a:r>
              <a:rPr lang="en-US" sz="2400" dirty="0" err="1">
                <a:sym typeface="Wingdings" panose="05000000000000000000" pitchFamily="2" charset="2"/>
              </a:rPr>
              <a:t>gmax</a:t>
            </a:r>
            <a:r>
              <a:rPr lang="en-US" sz="2400" dirty="0">
                <a:sym typeface="Wingdings" panose="05000000000000000000" pitchFamily="2" charset="2"/>
              </a:rPr>
              <a:t>(</a:t>
            </a:r>
            <a:r>
              <a:rPr lang="en-US" sz="2400" dirty="0" err="1">
                <a:sym typeface="Wingdings" panose="05000000000000000000" pitchFamily="2" charset="2"/>
              </a:rPr>
              <a:t>Dayso</a:t>
            </a:r>
            <a:r>
              <a:rPr lang="en-US" sz="2400" dirty="0">
                <a:sym typeface="Wingdings" panose="05000000000000000000" pitchFamily="2" charset="2"/>
              </a:rPr>
              <a:t> b)</a:t>
            </a:r>
          </a:p>
          <a:p>
            <a:pPr marL="0" indent="0">
              <a:buNone/>
            </a:pPr>
            <a:r>
              <a:rPr lang="en-US" sz="2400" dirty="0">
                <a:sym typeface="Wingdings" panose="05000000000000000000" pitchFamily="2" charset="2"/>
              </a:rPr>
              <a:t>{</a:t>
            </a:r>
          </a:p>
          <a:p>
            <a:pPr marL="0" indent="0">
              <a:buNone/>
            </a:pPr>
            <a:r>
              <a:rPr lang="en-US" sz="2400" dirty="0">
                <a:sym typeface="Wingdings" panose="05000000000000000000" pitchFamily="2" charset="2"/>
              </a:rPr>
              <a:t>	</a:t>
            </a:r>
            <a:r>
              <a:rPr lang="en-US" sz="2400" dirty="0" err="1">
                <a:sym typeface="Wingdings" panose="05000000000000000000" pitchFamily="2" charset="2"/>
              </a:rPr>
              <a:t>int</a:t>
            </a:r>
            <a:r>
              <a:rPr lang="en-US" sz="2400" dirty="0">
                <a:sym typeface="Wingdings" panose="05000000000000000000" pitchFamily="2" charset="2"/>
              </a:rPr>
              <a:t> m=</a:t>
            </a:r>
            <a:r>
              <a:rPr lang="en-US" sz="2400" dirty="0" err="1">
                <a:sym typeface="Wingdings" panose="05000000000000000000" pitchFamily="2" charset="2"/>
              </a:rPr>
              <a:t>b.a</a:t>
            </a:r>
            <a:r>
              <a:rPr lang="en-US" sz="2400" dirty="0">
                <a:sym typeface="Wingdings" panose="05000000000000000000" pitchFamily="2" charset="2"/>
              </a:rPr>
              <a:t>[0];  	for(</a:t>
            </a:r>
            <a:r>
              <a:rPr lang="en-US" sz="2400" dirty="0" err="1">
                <a:sym typeface="Wingdings" panose="05000000000000000000" pitchFamily="2" charset="2"/>
              </a:rPr>
              <a:t>int</a:t>
            </a:r>
            <a:r>
              <a:rPr lang="en-US" sz="2400" dirty="0">
                <a:sym typeface="Wingdings" panose="05000000000000000000" pitchFamily="2" charset="2"/>
              </a:rPr>
              <a:t> i=0; i&lt;</a:t>
            </a:r>
            <a:r>
              <a:rPr lang="en-US" sz="2400" dirty="0" err="1">
                <a:sym typeface="Wingdings" panose="05000000000000000000" pitchFamily="2" charset="2"/>
              </a:rPr>
              <a:t>b.n</a:t>
            </a:r>
            <a:r>
              <a:rPr lang="en-US" sz="2400" dirty="0">
                <a:sym typeface="Wingdings" panose="05000000000000000000" pitchFamily="2" charset="2"/>
              </a:rPr>
              <a:t>; </a:t>
            </a:r>
            <a:r>
              <a:rPr lang="en-US" sz="2400">
                <a:sym typeface="Wingdings" panose="05000000000000000000" pitchFamily="2" charset="2"/>
              </a:rPr>
              <a:t>i++) </a:t>
            </a:r>
          </a:p>
          <a:p>
            <a:pPr marL="0" indent="0">
              <a:buNone/>
            </a:pPr>
            <a:r>
              <a:rPr lang="en-US" sz="2400">
                <a:sym typeface="Wingdings" panose="05000000000000000000" pitchFamily="2" charset="2"/>
              </a:rPr>
              <a:t>		if(b.a[i</a:t>
            </a:r>
            <a:r>
              <a:rPr lang="en-US" sz="2400" dirty="0">
                <a:sym typeface="Wingdings" panose="05000000000000000000" pitchFamily="2" charset="2"/>
              </a:rPr>
              <a:t>]&gt;m) m= </a:t>
            </a:r>
            <a:r>
              <a:rPr lang="en-US" sz="2400" dirty="0" err="1">
                <a:sym typeface="Wingdings" panose="05000000000000000000" pitchFamily="2" charset="2"/>
              </a:rPr>
              <a:t>b.a</a:t>
            </a:r>
            <a:r>
              <a:rPr lang="en-US" sz="2400" dirty="0">
                <a:sym typeface="Wingdings" panose="05000000000000000000" pitchFamily="2" charset="2"/>
              </a:rPr>
              <a:t>[i];</a:t>
            </a:r>
          </a:p>
          <a:p>
            <a:pPr marL="0" indent="0">
              <a:buNone/>
            </a:pPr>
            <a:r>
              <a:rPr lang="en-US" sz="2400" dirty="0">
                <a:sym typeface="Wingdings" panose="05000000000000000000" pitchFamily="2" charset="2"/>
              </a:rPr>
              <a:t>	return m;</a:t>
            </a:r>
          </a:p>
          <a:p>
            <a:pPr marL="0" indent="0">
              <a:buNone/>
            </a:pPr>
            <a:r>
              <a:rPr lang="en-US" sz="2400"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164</a:t>
            </a:fld>
            <a:endParaRPr lang="en-US"/>
          </a:p>
        </p:txBody>
      </p:sp>
    </p:spTree>
    <p:extLst>
      <p:ext uri="{BB962C8B-B14F-4D97-AF65-F5344CB8AC3E}">
        <p14:creationId xmlns:p14="http://schemas.microsoft.com/office/powerpoint/2010/main" val="8537203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Cách khai báo hàm bạn </a:t>
            </a:r>
          </a:p>
        </p:txBody>
      </p:sp>
      <p:sp>
        <p:nvSpPr>
          <p:cNvPr id="3" name="Content Placeholder 2"/>
          <p:cNvSpPr>
            <a:spLocks noGrp="1"/>
          </p:cNvSpPr>
          <p:nvPr>
            <p:ph idx="1"/>
          </p:nvPr>
        </p:nvSpPr>
        <p:spPr>
          <a:xfrm>
            <a:off x="748048" y="1520825"/>
            <a:ext cx="11127059" cy="4351338"/>
          </a:xfrm>
        </p:spPr>
        <p:txBody>
          <a:bodyPr>
            <a:noAutofit/>
          </a:bodyPr>
          <a:lstStyle/>
          <a:p>
            <a:pPr marL="0" indent="0">
              <a:buNone/>
            </a:pPr>
            <a:r>
              <a:rPr lang="en-US" sz="2800" dirty="0" err="1">
                <a:sym typeface="Wingdings" panose="05000000000000000000" pitchFamily="2" charset="2"/>
              </a:rPr>
              <a:t>int</a:t>
            </a:r>
            <a:r>
              <a:rPr lang="en-US" sz="2800" dirty="0">
                <a:sym typeface="Wingdings" panose="05000000000000000000" pitchFamily="2" charset="2"/>
              </a:rPr>
              <a:t> main(){</a:t>
            </a:r>
          </a:p>
          <a:p>
            <a:pPr marL="0" indent="0">
              <a:buNone/>
            </a:pPr>
            <a:r>
              <a:rPr lang="en-US" sz="2800" dirty="0" err="1">
                <a:sym typeface="Wingdings" panose="05000000000000000000" pitchFamily="2" charset="2"/>
              </a:rPr>
              <a:t>Dayso</a:t>
            </a:r>
            <a:r>
              <a:rPr lang="en-US" sz="2800" dirty="0">
                <a:sym typeface="Wingdings" panose="05000000000000000000" pitchFamily="2" charset="2"/>
              </a:rPr>
              <a:t> a;</a:t>
            </a:r>
          </a:p>
          <a:p>
            <a:pPr marL="0" indent="0">
              <a:buNone/>
            </a:pPr>
            <a:endParaRPr lang="en-US" sz="2800" dirty="0">
              <a:sym typeface="Wingdings" panose="05000000000000000000" pitchFamily="2" charset="2"/>
            </a:endParaRPr>
          </a:p>
          <a:p>
            <a:pPr marL="0" indent="0">
              <a:buNone/>
            </a:pPr>
            <a:endParaRPr lang="en-US" sz="2800" dirty="0">
              <a:sym typeface="Wingdings" panose="05000000000000000000" pitchFamily="2" charset="2"/>
            </a:endParaRPr>
          </a:p>
          <a:p>
            <a:pPr marL="0" indent="0">
              <a:buNone/>
            </a:pPr>
            <a:r>
              <a:rPr lang="en-US" sz="2800" dirty="0">
                <a:sym typeface="Wingdings" panose="05000000000000000000" pitchFamily="2" charset="2"/>
              </a:rPr>
              <a:t>  </a:t>
            </a:r>
            <a:r>
              <a:rPr lang="en-US" sz="2800" dirty="0" err="1">
                <a:sym typeface="Wingdings" panose="05000000000000000000" pitchFamily="2" charset="2"/>
              </a:rPr>
              <a:t>cout</a:t>
            </a:r>
            <a:r>
              <a:rPr lang="en-US" sz="2800" dirty="0">
                <a:sym typeface="Wingdings" panose="05000000000000000000" pitchFamily="2" charset="2"/>
              </a:rPr>
              <a:t>&lt;&lt;“ Gia tri max cua day a la :”&lt;&lt;</a:t>
            </a:r>
            <a:r>
              <a:rPr lang="en-US" sz="2800" dirty="0" err="1">
                <a:sym typeface="Wingdings" panose="05000000000000000000" pitchFamily="2" charset="2"/>
              </a:rPr>
              <a:t>gmax</a:t>
            </a:r>
            <a:r>
              <a:rPr lang="en-US" sz="2800" dirty="0">
                <a:sym typeface="Wingdings" panose="05000000000000000000" pitchFamily="2" charset="2"/>
              </a:rPr>
              <a:t>(a);	</a:t>
            </a:r>
          </a:p>
          <a:p>
            <a:pPr marL="0" indent="0">
              <a:buNone/>
            </a:pPr>
            <a:endParaRPr lang="en-US" sz="2800" dirty="0">
              <a:sym typeface="Wingdings" panose="05000000000000000000" pitchFamily="2" charset="2"/>
            </a:endParaRPr>
          </a:p>
          <a:p>
            <a:pPr marL="0" indent="0">
              <a:buNone/>
            </a:pPr>
            <a:r>
              <a:rPr lang="en-US" sz="2800" dirty="0">
                <a:sym typeface="Wingdings" panose="05000000000000000000" pitchFamily="2" charset="2"/>
              </a:rPr>
              <a:t>}</a:t>
            </a:r>
          </a:p>
          <a:p>
            <a:pPr marL="0" indent="0">
              <a:buNone/>
            </a:pPr>
            <a:endParaRPr lang="en-US" sz="28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165</a:t>
            </a:fld>
            <a:endParaRPr lang="en-US"/>
          </a:p>
        </p:txBody>
      </p:sp>
    </p:spTree>
    <p:extLst>
      <p:ext uri="{BB962C8B-B14F-4D97-AF65-F5344CB8AC3E}">
        <p14:creationId xmlns:p14="http://schemas.microsoft.com/office/powerpoint/2010/main" val="27244324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bạn của lớp</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dirty="0">
                <a:sym typeface="Wingdings" panose="05000000000000000000" pitchFamily="2" charset="2"/>
              </a:rPr>
              <a:t>Hàm bạn của lớp thường dùng để định nghĩa các toán tử cho lớp.</a:t>
            </a:r>
          </a:p>
          <a:p>
            <a:pPr marL="0" indent="0">
              <a:buNone/>
            </a:pPr>
            <a:r>
              <a:rPr lang="en-US" sz="2400" b="1" dirty="0">
                <a:sym typeface="Wingdings" panose="05000000000000000000" pitchFamily="2" charset="2"/>
              </a:rPr>
              <a:t>friend </a:t>
            </a:r>
            <a:r>
              <a:rPr lang="en-US" sz="2400" b="1" dirty="0" err="1">
                <a:sym typeface="Wingdings" panose="05000000000000000000" pitchFamily="2" charset="2"/>
              </a:rPr>
              <a:t>istream</a:t>
            </a:r>
            <a:r>
              <a:rPr lang="en-US" sz="2400" b="1" dirty="0">
                <a:sym typeface="Wingdings" panose="05000000000000000000" pitchFamily="2" charset="2"/>
              </a:rPr>
              <a:t> &amp; operator&gt;&gt;(</a:t>
            </a:r>
            <a:r>
              <a:rPr lang="en-US" sz="2400" b="1" dirty="0" err="1">
                <a:sym typeface="Wingdings" panose="05000000000000000000" pitchFamily="2" charset="2"/>
              </a:rPr>
              <a:t>istream</a:t>
            </a:r>
            <a:r>
              <a:rPr lang="en-US" sz="2400" b="1" dirty="0">
                <a:sym typeface="Wingdings" panose="05000000000000000000" pitchFamily="2" charset="2"/>
              </a:rPr>
              <a:t> &amp;is, </a:t>
            </a:r>
            <a:r>
              <a:rPr lang="en-US" sz="2400" b="1" dirty="0" err="1">
                <a:sym typeface="Wingdings" panose="05000000000000000000" pitchFamily="2" charset="2"/>
              </a:rPr>
              <a:t>Dayso</a:t>
            </a:r>
            <a:r>
              <a:rPr lang="en-US" sz="2400" b="1" dirty="0">
                <a:sym typeface="Wingdings" panose="05000000000000000000" pitchFamily="2" charset="2"/>
              </a:rPr>
              <a:t> &amp;b)</a:t>
            </a:r>
            <a:r>
              <a:rPr lang="en-US" sz="2400" dirty="0">
                <a:sym typeface="Wingdings" panose="05000000000000000000" pitchFamily="2" charset="2"/>
              </a:rPr>
              <a:t>{</a:t>
            </a:r>
          </a:p>
          <a:p>
            <a:pPr marL="0" indent="0">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a:t>
            </a:r>
            <a:r>
              <a:rPr lang="en-US" sz="2400" dirty="0" err="1">
                <a:sym typeface="Wingdings" panose="05000000000000000000" pitchFamily="2" charset="2"/>
              </a:rPr>
              <a:t>Nhap</a:t>
            </a:r>
            <a:r>
              <a:rPr lang="en-US" sz="2400" dirty="0">
                <a:sym typeface="Wingdings" panose="05000000000000000000" pitchFamily="2" charset="2"/>
              </a:rPr>
              <a:t> so </a:t>
            </a:r>
            <a:r>
              <a:rPr lang="en-US" sz="2400" dirty="0" err="1">
                <a:sym typeface="Wingdings" panose="05000000000000000000" pitchFamily="2" charset="2"/>
              </a:rPr>
              <a:t>phan</a:t>
            </a:r>
            <a:r>
              <a:rPr lang="en-US" sz="2400" dirty="0">
                <a:sym typeface="Wingdings" panose="05000000000000000000" pitchFamily="2" charset="2"/>
              </a:rPr>
              <a:t> tu:"; </a:t>
            </a:r>
            <a:r>
              <a:rPr lang="en-US" sz="2400" dirty="0" err="1">
                <a:sym typeface="Wingdings" panose="05000000000000000000" pitchFamily="2" charset="2"/>
              </a:rPr>
              <a:t>cin</a:t>
            </a:r>
            <a:r>
              <a:rPr lang="en-US" sz="2400" dirty="0">
                <a:sym typeface="Wingdings" panose="05000000000000000000" pitchFamily="2" charset="2"/>
              </a:rPr>
              <a:t>&gt;&gt;</a:t>
            </a:r>
            <a:r>
              <a:rPr lang="en-US" sz="2400" dirty="0" err="1">
                <a:sym typeface="Wingdings" panose="05000000000000000000" pitchFamily="2" charset="2"/>
              </a:rPr>
              <a:t>b.n</a:t>
            </a:r>
            <a:r>
              <a:rPr lang="en-US" sz="2400" dirty="0">
                <a:sym typeface="Wingdings" panose="05000000000000000000" pitchFamily="2" charset="2"/>
              </a:rPr>
              <a:t>;</a:t>
            </a:r>
          </a:p>
          <a:p>
            <a:pPr marL="0" indent="0">
              <a:buNone/>
            </a:pPr>
            <a:r>
              <a:rPr lang="en-US" sz="2400" dirty="0">
                <a:sym typeface="Wingdings" panose="05000000000000000000" pitchFamily="2" charset="2"/>
              </a:rPr>
              <a:t>	</a:t>
            </a:r>
            <a:r>
              <a:rPr lang="en-US" sz="2400" dirty="0" err="1">
                <a:sym typeface="Wingdings" panose="05000000000000000000" pitchFamily="2" charset="2"/>
              </a:rPr>
              <a:t>b.a</a:t>
            </a:r>
            <a:r>
              <a:rPr lang="en-US" sz="2400" dirty="0">
                <a:sym typeface="Wingdings" panose="05000000000000000000" pitchFamily="2" charset="2"/>
              </a:rPr>
              <a:t>= new </a:t>
            </a:r>
            <a:r>
              <a:rPr lang="en-US" sz="2400" dirty="0" err="1">
                <a:sym typeface="Wingdings" panose="05000000000000000000" pitchFamily="2" charset="2"/>
              </a:rPr>
              <a:t>int</a:t>
            </a:r>
            <a:r>
              <a:rPr lang="en-US" sz="2400" dirty="0">
                <a:sym typeface="Wingdings" panose="05000000000000000000" pitchFamily="2" charset="2"/>
              </a:rPr>
              <a:t>[</a:t>
            </a:r>
            <a:r>
              <a:rPr lang="en-US" sz="2400" dirty="0" err="1">
                <a:sym typeface="Wingdings" panose="05000000000000000000" pitchFamily="2" charset="2"/>
              </a:rPr>
              <a:t>b.n</a:t>
            </a:r>
            <a:r>
              <a:rPr lang="en-US" sz="2400" dirty="0">
                <a:sym typeface="Wingdings" panose="05000000000000000000" pitchFamily="2" charset="2"/>
              </a:rPr>
              <a:t>];</a:t>
            </a:r>
          </a:p>
          <a:p>
            <a:pPr marL="0" indent="0">
              <a:buNone/>
            </a:pPr>
            <a:r>
              <a:rPr lang="en-US" sz="2400" dirty="0">
                <a:sym typeface="Wingdings" panose="05000000000000000000" pitchFamily="2" charset="2"/>
              </a:rPr>
              <a:t>	for(</a:t>
            </a:r>
            <a:r>
              <a:rPr lang="en-US" sz="2400" dirty="0" err="1">
                <a:sym typeface="Wingdings" panose="05000000000000000000" pitchFamily="2" charset="2"/>
              </a:rPr>
              <a:t>int</a:t>
            </a:r>
            <a:r>
              <a:rPr lang="en-US" sz="2400" dirty="0">
                <a:sym typeface="Wingdings" panose="05000000000000000000" pitchFamily="2" charset="2"/>
              </a:rPr>
              <a:t> i=0; i&lt;</a:t>
            </a:r>
            <a:r>
              <a:rPr lang="en-US" sz="2400" dirty="0" err="1">
                <a:sym typeface="Wingdings" panose="05000000000000000000" pitchFamily="2" charset="2"/>
              </a:rPr>
              <a:t>b.n</a:t>
            </a:r>
            <a:r>
              <a:rPr lang="en-US" sz="2400" dirty="0">
                <a:sym typeface="Wingdings" panose="05000000000000000000" pitchFamily="2" charset="2"/>
              </a:rPr>
              <a:t>; i</a:t>
            </a:r>
            <a:r>
              <a:rPr lang="en-US" sz="2400">
                <a:sym typeface="Wingdings" panose="05000000000000000000" pitchFamily="2" charset="2"/>
              </a:rPr>
              <a:t>++) {</a:t>
            </a:r>
            <a:endParaRPr lang="en-US" sz="2400" dirty="0">
              <a:sym typeface="Wingdings" panose="05000000000000000000" pitchFamily="2" charset="2"/>
            </a:endParaRPr>
          </a:p>
          <a:p>
            <a:pPr marL="0" indent="0">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 </a:t>
            </a:r>
            <a:r>
              <a:rPr lang="en-US" sz="2400" dirty="0" err="1">
                <a:sym typeface="Wingdings" panose="05000000000000000000" pitchFamily="2" charset="2"/>
              </a:rPr>
              <a:t>nhap</a:t>
            </a:r>
            <a:r>
              <a:rPr lang="en-US" sz="2400" dirty="0">
                <a:sym typeface="Wingdings" panose="05000000000000000000" pitchFamily="2" charset="2"/>
              </a:rPr>
              <a:t> so thu "&lt;&lt;i+1&lt;&lt;":"; </a:t>
            </a:r>
            <a:r>
              <a:rPr lang="en-US" sz="2400" dirty="0" err="1">
                <a:sym typeface="Wingdings" panose="05000000000000000000" pitchFamily="2" charset="2"/>
              </a:rPr>
              <a:t>cin</a:t>
            </a:r>
            <a:r>
              <a:rPr lang="en-US" sz="2400" dirty="0">
                <a:sym typeface="Wingdings" panose="05000000000000000000" pitchFamily="2" charset="2"/>
              </a:rPr>
              <a:t>&gt;&gt;</a:t>
            </a:r>
            <a:r>
              <a:rPr lang="en-US" sz="2400" dirty="0" err="1">
                <a:sym typeface="Wingdings" panose="05000000000000000000" pitchFamily="2" charset="2"/>
              </a:rPr>
              <a:t>b.a</a:t>
            </a:r>
            <a:r>
              <a:rPr lang="en-US" sz="2400" dirty="0">
                <a:sym typeface="Wingdings" panose="05000000000000000000" pitchFamily="2" charset="2"/>
              </a:rPr>
              <a:t>[i]; </a:t>
            </a:r>
          </a:p>
          <a:p>
            <a:pPr marL="0" indent="0">
              <a:buNone/>
            </a:pPr>
            <a:r>
              <a:rPr lang="en-US" sz="2400" dirty="0">
                <a:sym typeface="Wingdings" panose="05000000000000000000" pitchFamily="2" charset="2"/>
              </a:rPr>
              <a:t>	}	</a:t>
            </a:r>
          </a:p>
          <a:p>
            <a:pPr marL="0" indent="0">
              <a:buNone/>
            </a:pPr>
            <a:r>
              <a:rPr lang="en-US" sz="2400" dirty="0">
                <a:sym typeface="Wingdings" panose="05000000000000000000" pitchFamily="2" charset="2"/>
              </a:rPr>
              <a:t>	return is;</a:t>
            </a:r>
          </a:p>
          <a:p>
            <a:pPr marL="0" indent="0">
              <a:buNone/>
            </a:pPr>
            <a:r>
              <a:rPr lang="en-US" sz="2400" dirty="0">
                <a:sym typeface="Wingdings" panose="05000000000000000000" pitchFamily="2" charset="2"/>
              </a:rPr>
              <a:t>}</a:t>
            </a:r>
          </a:p>
          <a:p>
            <a:pPr marL="0" indent="0">
              <a:buNone/>
            </a:pPr>
            <a:r>
              <a:rPr lang="en-US" sz="2400" b="1" dirty="0" err="1">
                <a:sym typeface="Wingdings" panose="05000000000000000000" pitchFamily="2" charset="2"/>
              </a:rPr>
              <a:t>Dayso</a:t>
            </a:r>
            <a:r>
              <a:rPr lang="en-US" sz="2400" b="1" dirty="0">
                <a:sym typeface="Wingdings" panose="05000000000000000000" pitchFamily="2" charset="2"/>
              </a:rPr>
              <a:t> a;   </a:t>
            </a:r>
            <a:r>
              <a:rPr lang="en-US" sz="2400" b="1" dirty="0" err="1">
                <a:solidFill>
                  <a:srgbClr val="FF0000"/>
                </a:solidFill>
                <a:sym typeface="Wingdings" panose="05000000000000000000" pitchFamily="2" charset="2"/>
              </a:rPr>
              <a:t>cin</a:t>
            </a:r>
            <a:r>
              <a:rPr lang="en-US" sz="2400" b="1" dirty="0">
                <a:solidFill>
                  <a:srgbClr val="FF0000"/>
                </a:solidFill>
                <a:sym typeface="Wingdings" panose="05000000000000000000" pitchFamily="2" charset="2"/>
              </a:rPr>
              <a:t>&gt;&gt;a; // bổ sung toán tử &lt;&lt;</a:t>
            </a:r>
          </a:p>
        </p:txBody>
      </p:sp>
      <p:sp>
        <p:nvSpPr>
          <p:cNvPr id="4" name="Slide Number Placeholder 3"/>
          <p:cNvSpPr>
            <a:spLocks noGrp="1"/>
          </p:cNvSpPr>
          <p:nvPr>
            <p:ph type="sldNum" sz="quarter" idx="12"/>
          </p:nvPr>
        </p:nvSpPr>
        <p:spPr/>
        <p:txBody>
          <a:bodyPr/>
          <a:lstStyle/>
          <a:p>
            <a:fld id="{06F855F6-99C9-4B18-88EC-1D73743D07FD}" type="slidenum">
              <a:rPr lang="en-US" smtClean="0"/>
              <a:t>166</a:t>
            </a:fld>
            <a:endParaRPr lang="en-US"/>
          </a:p>
        </p:txBody>
      </p:sp>
    </p:spTree>
    <p:extLst>
      <p:ext uri="{BB962C8B-B14F-4D97-AF65-F5344CB8AC3E}">
        <p14:creationId xmlns:p14="http://schemas.microsoft.com/office/powerpoint/2010/main" val="12404121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bạn của lớp</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b="1" dirty="0">
                <a:sym typeface="Wingdings" panose="05000000000000000000" pitchFamily="2" charset="2"/>
              </a:rPr>
              <a:t>Dùng hàm bạn, hãy định nghĩa  toán tử xuất để có thể viết:</a:t>
            </a:r>
          </a:p>
          <a:p>
            <a:pPr marL="0" indent="0">
              <a:buNone/>
            </a:pPr>
            <a:endParaRPr lang="en-US" sz="2400" dirty="0">
              <a:sym typeface="Wingdings" panose="05000000000000000000" pitchFamily="2" charset="2"/>
            </a:endParaRPr>
          </a:p>
          <a:p>
            <a:pPr marL="0" indent="0">
              <a:buNone/>
            </a:pPr>
            <a:r>
              <a:rPr lang="en-US" sz="2400" dirty="0" err="1">
                <a:sym typeface="Wingdings" panose="05000000000000000000" pitchFamily="2" charset="2"/>
              </a:rPr>
              <a:t>int</a:t>
            </a:r>
            <a:r>
              <a:rPr lang="en-US" sz="2400" dirty="0">
                <a:sym typeface="Wingdings" panose="05000000000000000000" pitchFamily="2" charset="2"/>
              </a:rPr>
              <a:t> main() {</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a;  </a:t>
            </a:r>
            <a:r>
              <a:rPr lang="en-US" sz="2400" dirty="0" err="1">
                <a:sym typeface="Wingdings" panose="05000000000000000000" pitchFamily="2" charset="2"/>
              </a:rPr>
              <a:t>cout</a:t>
            </a:r>
            <a:r>
              <a:rPr lang="en-US" sz="2400" dirty="0">
                <a:sym typeface="Wingdings" panose="05000000000000000000" pitchFamily="2" charset="2"/>
              </a:rPr>
              <a:t>&lt;&lt;“ </a:t>
            </a:r>
            <a:r>
              <a:rPr lang="en-US" sz="2400" dirty="0" err="1">
                <a:sym typeface="Wingdings" panose="05000000000000000000" pitchFamily="2" charset="2"/>
              </a:rPr>
              <a:t>nhap</a:t>
            </a:r>
            <a:r>
              <a:rPr lang="en-US" sz="2400" dirty="0">
                <a:sym typeface="Wingdings" panose="05000000000000000000" pitchFamily="2" charset="2"/>
              </a:rPr>
              <a:t> day a:”; </a:t>
            </a:r>
            <a:r>
              <a:rPr lang="en-US" sz="2400" dirty="0" err="1">
                <a:sym typeface="Wingdings" panose="05000000000000000000" pitchFamily="2" charset="2"/>
              </a:rPr>
              <a:t>cin</a:t>
            </a:r>
            <a:r>
              <a:rPr lang="en-US" sz="2400" dirty="0">
                <a:sym typeface="Wingdings" panose="05000000000000000000" pitchFamily="2" charset="2"/>
              </a:rPr>
              <a:t>&gt;&gt;a;</a:t>
            </a:r>
          </a:p>
          <a:p>
            <a:pPr marL="0" indent="0">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Day a: “ &lt;&lt;a;</a:t>
            </a:r>
          </a:p>
          <a:p>
            <a:pPr marL="0" indent="0">
              <a:buNone/>
            </a:pPr>
            <a:r>
              <a:rPr lang="en-US" sz="2400" dirty="0">
                <a:sym typeface="Wingdings" panose="05000000000000000000" pitchFamily="2" charset="2"/>
              </a:rPr>
              <a:t>}</a:t>
            </a:r>
          </a:p>
          <a:p>
            <a:pPr marL="0" indent="0">
              <a:buNone/>
            </a:pPr>
            <a:endParaRPr lang="en-US" sz="2400" dirty="0">
              <a:sym typeface="Wingdings" panose="05000000000000000000" pitchFamily="2" charset="2"/>
            </a:endParaRPr>
          </a:p>
          <a:p>
            <a:pPr marL="0" indent="0">
              <a:buNone/>
            </a:pPr>
            <a:endParaRPr lang="en-US" sz="24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167</a:t>
            </a:fld>
            <a:endParaRPr lang="en-US"/>
          </a:p>
        </p:txBody>
      </p:sp>
      <p:sp>
        <p:nvSpPr>
          <p:cNvPr id="5" name="Rectangle 4"/>
          <p:cNvSpPr/>
          <p:nvPr/>
        </p:nvSpPr>
        <p:spPr>
          <a:xfrm>
            <a:off x="3353727" y="4602024"/>
            <a:ext cx="8486175" cy="1938992"/>
          </a:xfrm>
          <a:prstGeom prst="rect">
            <a:avLst/>
          </a:prstGeom>
          <a:ln>
            <a:solidFill>
              <a:schemeClr val="accent1"/>
            </a:solidFill>
          </a:ln>
        </p:spPr>
        <p:txBody>
          <a:bodyPr wrap="square">
            <a:spAutoFit/>
          </a:bodyPr>
          <a:lstStyle/>
          <a:p>
            <a:r>
              <a:rPr lang="vi-VN" sz="2400" dirty="0">
                <a:latin typeface="Roboto"/>
              </a:rPr>
              <a:t>friend ostream &amp; operator &lt;&lt; (ostream &amp;os, Dayso &amp;b)</a:t>
            </a:r>
            <a:endParaRPr lang="en-US" sz="2400" dirty="0">
              <a:latin typeface="Roboto"/>
            </a:endParaRPr>
          </a:p>
          <a:p>
            <a:r>
              <a:rPr lang="vi-VN" sz="2400" dirty="0">
                <a:latin typeface="Roboto"/>
              </a:rPr>
              <a:t>{</a:t>
            </a:r>
            <a:br>
              <a:rPr lang="vi-VN" sz="2400" dirty="0"/>
            </a:br>
            <a:r>
              <a:rPr lang="en-US" sz="2400" dirty="0"/>
              <a:t>      </a:t>
            </a:r>
            <a:r>
              <a:rPr lang="vi-VN" sz="2400" dirty="0">
                <a:latin typeface="Roboto"/>
              </a:rPr>
              <a:t>for (int i = 0; i &lt; b.n; i++) cout &lt;&lt; " " &lt;&lt; b.a[i];</a:t>
            </a:r>
            <a:br>
              <a:rPr lang="vi-VN" sz="2400" dirty="0"/>
            </a:br>
            <a:r>
              <a:rPr lang="en-US" sz="2400" dirty="0"/>
              <a:t>     </a:t>
            </a:r>
            <a:r>
              <a:rPr lang="vi-VN" sz="2400" dirty="0">
                <a:latin typeface="Roboto"/>
              </a:rPr>
              <a:t>return os;</a:t>
            </a:r>
            <a:br>
              <a:rPr lang="vi-VN" sz="2400" dirty="0"/>
            </a:br>
            <a:r>
              <a:rPr lang="vi-VN" sz="2400" dirty="0">
                <a:latin typeface="Roboto"/>
              </a:rPr>
              <a:t>}</a:t>
            </a:r>
            <a:endParaRPr lang="vi-VN" sz="2400" dirty="0"/>
          </a:p>
        </p:txBody>
      </p:sp>
    </p:spTree>
    <p:extLst>
      <p:ext uri="{BB962C8B-B14F-4D97-AF65-F5344CB8AC3E}">
        <p14:creationId xmlns:p14="http://schemas.microsoft.com/office/powerpoint/2010/main" val="13031311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BẠN</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a:sym typeface="Wingdings" panose="05000000000000000000" pitchFamily="2" charset="2"/>
              </a:rPr>
              <a:t>Lớp ma trận: class MT {} </a:t>
            </a:r>
          </a:p>
          <a:p>
            <a:pPr marL="0" indent="0">
              <a:buNone/>
            </a:pPr>
            <a:r>
              <a:rPr lang="en-US" sz="2400">
                <a:sym typeface="Wingdings" panose="05000000000000000000" pitchFamily="2" charset="2"/>
              </a:rPr>
              <a:t>Lớp vector: VT{}</a:t>
            </a:r>
          </a:p>
          <a:p>
            <a:pPr marL="0" indent="0">
              <a:buNone/>
            </a:pPr>
            <a:r>
              <a:rPr lang="en-US" sz="2400">
                <a:sym typeface="Wingdings" panose="05000000000000000000" pitchFamily="2" charset="2"/>
              </a:rPr>
              <a:t>Phương thức nhân trong lớp VT thực hiện phép nhân vector với ma trận.</a:t>
            </a:r>
          </a:p>
          <a:p>
            <a:pPr marL="0" indent="0">
              <a:buNone/>
            </a:pPr>
            <a:endParaRPr lang="en-US" sz="2400">
              <a:sym typeface="Wingdings" panose="05000000000000000000" pitchFamily="2" charset="2"/>
            </a:endParaRPr>
          </a:p>
          <a:p>
            <a:pPr marL="0" indent="0">
              <a:buNone/>
            </a:pPr>
            <a:endParaRPr lang="en-US" sz="2400"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168</a:t>
            </a:fld>
            <a:endParaRPr lang="en-US"/>
          </a:p>
        </p:txBody>
      </p:sp>
    </p:spTree>
    <p:extLst>
      <p:ext uri="{BB962C8B-B14F-4D97-AF65-F5344CB8AC3E}">
        <p14:creationId xmlns:p14="http://schemas.microsoft.com/office/powerpoint/2010/main" val="14707381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Toán tử gán của lớp</a:t>
            </a:r>
          </a:p>
        </p:txBody>
      </p:sp>
      <p:sp>
        <p:nvSpPr>
          <p:cNvPr id="3" name="Content Placeholder 2"/>
          <p:cNvSpPr>
            <a:spLocks noGrp="1"/>
          </p:cNvSpPr>
          <p:nvPr>
            <p:ph idx="1"/>
          </p:nvPr>
        </p:nvSpPr>
        <p:spPr>
          <a:xfrm>
            <a:off x="838200" y="1542597"/>
            <a:ext cx="11127059" cy="4351338"/>
          </a:xfrm>
        </p:spPr>
        <p:txBody>
          <a:bodyPr>
            <a:noAutofit/>
          </a:bodyPr>
          <a:lstStyle/>
          <a:p>
            <a:pPr marL="0" indent="0">
              <a:buNone/>
            </a:pPr>
            <a:r>
              <a:rPr lang="en-US" sz="2400" dirty="0">
                <a:sym typeface="Wingdings" panose="05000000000000000000" pitchFamily="2" charset="2"/>
              </a:rPr>
              <a:t>class </a:t>
            </a:r>
            <a:r>
              <a:rPr lang="en-US" sz="2400" dirty="0" err="1">
                <a:sym typeface="Wingdings" panose="05000000000000000000" pitchFamily="2" charset="2"/>
              </a:rPr>
              <a:t>Dayso</a:t>
            </a:r>
            <a:r>
              <a:rPr lang="en-US" sz="2400" dirty="0">
                <a:sym typeface="Wingdings" panose="05000000000000000000" pitchFamily="2" charset="2"/>
              </a:rPr>
              <a:t> {	</a:t>
            </a:r>
          </a:p>
          <a:p>
            <a:pPr marL="0" indent="0">
              <a:buNone/>
            </a:pPr>
            <a:r>
              <a:rPr lang="en-US" sz="2400" dirty="0">
                <a:sym typeface="Wingdings" panose="05000000000000000000" pitchFamily="2" charset="2"/>
              </a:rPr>
              <a:t>	-------</a:t>
            </a:r>
          </a:p>
          <a:p>
            <a:pPr marL="0" indent="0">
              <a:buNone/>
            </a:pPr>
            <a:r>
              <a:rPr lang="en-US" sz="2400" dirty="0">
                <a:sym typeface="Wingdings" panose="05000000000000000000" pitchFamily="2" charset="2"/>
              </a:rPr>
              <a:t>	void </a:t>
            </a:r>
            <a:r>
              <a:rPr lang="en-US" sz="2400" dirty="0" err="1">
                <a:sym typeface="Wingdings" panose="05000000000000000000" pitchFamily="2" charset="2"/>
              </a:rPr>
              <a:t>thaydoi</a:t>
            </a:r>
            <a:r>
              <a:rPr lang="en-US" sz="2400" dirty="0">
                <a:sym typeface="Wingdings" panose="05000000000000000000" pitchFamily="2" charset="2"/>
              </a:rPr>
              <a:t>(</a:t>
            </a:r>
            <a:r>
              <a:rPr lang="en-US" sz="2400" dirty="0" err="1">
                <a:sym typeface="Wingdings" panose="05000000000000000000" pitchFamily="2" charset="2"/>
              </a:rPr>
              <a:t>int</a:t>
            </a:r>
            <a:r>
              <a:rPr lang="en-US" sz="2400" dirty="0">
                <a:sym typeface="Wingdings" panose="05000000000000000000" pitchFamily="2" charset="2"/>
              </a:rPr>
              <a:t> d=2)	{ for(</a:t>
            </a:r>
            <a:r>
              <a:rPr lang="en-US" sz="2400" dirty="0" err="1">
                <a:sym typeface="Wingdings" panose="05000000000000000000" pitchFamily="2" charset="2"/>
              </a:rPr>
              <a:t>int</a:t>
            </a:r>
            <a:r>
              <a:rPr lang="en-US" sz="2400" dirty="0">
                <a:sym typeface="Wingdings" panose="05000000000000000000" pitchFamily="2" charset="2"/>
              </a:rPr>
              <a:t> i=0; i&lt;n; i++) a[i]= a[i] +d; 	}</a:t>
            </a:r>
          </a:p>
          <a:p>
            <a:pPr marL="0" indent="0">
              <a:buNone/>
            </a:pPr>
            <a:r>
              <a:rPr lang="en-US" sz="2400" dirty="0">
                <a:sym typeface="Wingdings" panose="05000000000000000000" pitchFamily="2" charset="2"/>
              </a:rPr>
              <a:t>};</a:t>
            </a:r>
          </a:p>
          <a:p>
            <a:pPr marL="0" indent="0">
              <a:buNone/>
            </a:pPr>
            <a:r>
              <a:rPr lang="en-US" sz="2400" dirty="0" err="1">
                <a:sym typeface="Wingdings" panose="05000000000000000000" pitchFamily="2" charset="2"/>
              </a:rPr>
              <a:t>int</a:t>
            </a:r>
            <a:r>
              <a:rPr lang="en-US" sz="2400" dirty="0">
                <a:sym typeface="Wingdings" panose="05000000000000000000" pitchFamily="2" charset="2"/>
              </a:rPr>
              <a:t> main() {</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a;  </a:t>
            </a:r>
            <a:r>
              <a:rPr lang="en-US" sz="2400" dirty="0" err="1">
                <a:sym typeface="Wingdings" panose="05000000000000000000" pitchFamily="2" charset="2"/>
              </a:rPr>
              <a:t>a.sinh</a:t>
            </a:r>
            <a:r>
              <a:rPr lang="en-US" sz="2400" dirty="0">
                <a:sym typeface="Wingdings" panose="05000000000000000000" pitchFamily="2" charset="2"/>
              </a:rPr>
              <a:t>(10); 	</a:t>
            </a:r>
            <a:r>
              <a:rPr lang="en-US" sz="2400" dirty="0" err="1">
                <a:sym typeface="Wingdings" panose="05000000000000000000" pitchFamily="2" charset="2"/>
              </a:rPr>
              <a:t>cout</a:t>
            </a:r>
            <a:r>
              <a:rPr lang="en-US" sz="2400" dirty="0">
                <a:sym typeface="Wingdings" panose="05000000000000000000" pitchFamily="2" charset="2"/>
              </a:rPr>
              <a:t>&lt;&lt;"\n Day a: “&lt;&lt;a;</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b;   </a:t>
            </a:r>
            <a:r>
              <a:rPr lang="en-US" sz="4400" dirty="0">
                <a:solidFill>
                  <a:srgbClr val="FF0000"/>
                </a:solidFill>
                <a:sym typeface="Wingdings" panose="05000000000000000000" pitchFamily="2" charset="2"/>
              </a:rPr>
              <a:t>b=a;</a:t>
            </a: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Day b: “&lt;&lt;b;</a:t>
            </a:r>
          </a:p>
          <a:p>
            <a:pPr marL="0" indent="0">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Day a: “&lt;&lt;a;</a:t>
            </a:r>
          </a:p>
          <a:p>
            <a:pPr marL="0" indent="0">
              <a:buNone/>
            </a:pPr>
            <a:r>
              <a:rPr lang="en-US" sz="2400" dirty="0">
                <a:sym typeface="Wingdings" panose="05000000000000000000" pitchFamily="2" charset="2"/>
              </a:rPr>
              <a:t>}</a:t>
            </a:r>
          </a:p>
          <a:p>
            <a:pPr marL="0" indent="0">
              <a:buNone/>
            </a:pPr>
            <a:endParaRPr lang="en-US" sz="2400" dirty="0">
              <a:sym typeface="Wingdings" panose="05000000000000000000" pitchFamily="2" charset="2"/>
            </a:endParaRPr>
          </a:p>
          <a:p>
            <a:pPr marL="0" indent="0">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169</a:t>
            </a:fld>
            <a:endParaRPr lang="en-US"/>
          </a:p>
        </p:txBody>
      </p:sp>
    </p:spTree>
    <p:extLst>
      <p:ext uri="{BB962C8B-B14F-4D97-AF65-F5344CB8AC3E}">
        <p14:creationId xmlns:p14="http://schemas.microsoft.com/office/powerpoint/2010/main" val="354061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Hàm có đối ngầm định</a:t>
            </a:r>
          </a:p>
        </p:txBody>
      </p:sp>
      <p:sp>
        <p:nvSpPr>
          <p:cNvPr id="3" name="Content Placeholder 2"/>
          <p:cNvSpPr>
            <a:spLocks noGrp="1"/>
          </p:cNvSpPr>
          <p:nvPr>
            <p:ph idx="1"/>
          </p:nvPr>
        </p:nvSpPr>
        <p:spPr/>
        <p:txBody>
          <a:bodyPr>
            <a:normAutofit/>
          </a:bodyPr>
          <a:lstStyle/>
          <a:p>
            <a:pPr marL="0" indent="0">
              <a:buNone/>
            </a:pPr>
            <a:r>
              <a:rPr lang="nn-NO" b="1" dirty="0"/>
              <a:t>Nếu muốn hàm có nhiều đối số mặc định thì phải đảm bảo nguyên tắc đối số ngầm định từ bên phải sang bên trái.</a:t>
            </a:r>
          </a:p>
          <a:p>
            <a:pPr marL="0" indent="0">
              <a:buNone/>
            </a:pPr>
            <a:r>
              <a:rPr lang="nn-NO" b="1" dirty="0"/>
              <a:t>Ví dụ:</a:t>
            </a:r>
          </a:p>
          <a:p>
            <a:pPr marL="0" indent="0">
              <a:buNone/>
            </a:pPr>
            <a:r>
              <a:rPr lang="nn-NO" b="1" dirty="0"/>
              <a:t>int f(int a, int b=8, int c=7) // ok</a:t>
            </a:r>
          </a:p>
          <a:p>
            <a:pPr marL="0" indent="0">
              <a:buNone/>
            </a:pPr>
            <a:r>
              <a:rPr lang="nn-NO" b="1" dirty="0">
                <a:solidFill>
                  <a:srgbClr val="FF0000"/>
                </a:solidFill>
              </a:rPr>
              <a:t>int f(int a=2, </a:t>
            </a:r>
            <a:r>
              <a:rPr lang="nn-NO" b="1" dirty="0">
                <a:solidFill>
                  <a:srgbClr val="00B0F0"/>
                </a:solidFill>
              </a:rPr>
              <a:t>int b, </a:t>
            </a:r>
            <a:r>
              <a:rPr lang="nn-NO" b="1" dirty="0">
                <a:solidFill>
                  <a:srgbClr val="FF0000"/>
                </a:solidFill>
              </a:rPr>
              <a:t>int c=7) // not ok</a:t>
            </a:r>
          </a:p>
        </p:txBody>
      </p:sp>
      <p:sp>
        <p:nvSpPr>
          <p:cNvPr id="4" name="Slide Number Placeholder 3"/>
          <p:cNvSpPr>
            <a:spLocks noGrp="1"/>
          </p:cNvSpPr>
          <p:nvPr>
            <p:ph type="sldNum" sz="quarter" idx="12"/>
          </p:nvPr>
        </p:nvSpPr>
        <p:spPr/>
        <p:txBody>
          <a:bodyPr/>
          <a:lstStyle/>
          <a:p>
            <a:fld id="{06F855F6-99C9-4B18-88EC-1D73743D07FD}" type="slidenum">
              <a:rPr lang="en-US" smtClean="0"/>
              <a:t>17</a:t>
            </a:fld>
            <a:endParaRPr lang="en-US"/>
          </a:p>
        </p:txBody>
      </p:sp>
    </p:spTree>
    <p:extLst>
      <p:ext uri="{BB962C8B-B14F-4D97-AF65-F5344CB8AC3E}">
        <p14:creationId xmlns:p14="http://schemas.microsoft.com/office/powerpoint/2010/main" val="2851198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Toán tử gán của lớp</a:t>
            </a:r>
          </a:p>
        </p:txBody>
      </p:sp>
      <p:sp>
        <p:nvSpPr>
          <p:cNvPr id="3" name="Content Placeholder 2"/>
          <p:cNvSpPr>
            <a:spLocks noGrp="1"/>
          </p:cNvSpPr>
          <p:nvPr>
            <p:ph idx="1"/>
          </p:nvPr>
        </p:nvSpPr>
        <p:spPr>
          <a:xfrm>
            <a:off x="838200" y="1542597"/>
            <a:ext cx="11127059" cy="4351338"/>
          </a:xfrm>
        </p:spPr>
        <p:txBody>
          <a:bodyPr>
            <a:noAutofit/>
          </a:bodyPr>
          <a:lstStyle/>
          <a:p>
            <a:pPr marL="0" indent="0">
              <a:buNone/>
            </a:pPr>
            <a:r>
              <a:rPr lang="en-US" sz="2400" dirty="0">
                <a:sym typeface="Wingdings" panose="05000000000000000000" pitchFamily="2" charset="2"/>
              </a:rPr>
              <a:t>class </a:t>
            </a:r>
            <a:r>
              <a:rPr lang="en-US" sz="2400" dirty="0" err="1">
                <a:sym typeface="Wingdings" panose="05000000000000000000" pitchFamily="2" charset="2"/>
              </a:rPr>
              <a:t>Dayso</a:t>
            </a:r>
            <a:r>
              <a:rPr lang="en-US" sz="2400" dirty="0">
                <a:sym typeface="Wingdings" panose="05000000000000000000" pitchFamily="2" charset="2"/>
              </a:rPr>
              <a:t> {	</a:t>
            </a:r>
          </a:p>
          <a:p>
            <a:pPr marL="0" indent="0">
              <a:buNone/>
            </a:pPr>
            <a:r>
              <a:rPr lang="en-US" sz="2400" dirty="0">
                <a:sym typeface="Wingdings" panose="05000000000000000000" pitchFamily="2" charset="2"/>
              </a:rPr>
              <a:t>	-------</a:t>
            </a:r>
          </a:p>
          <a:p>
            <a:pPr marL="0" indent="0">
              <a:buNone/>
            </a:pPr>
            <a:r>
              <a:rPr lang="en-US" sz="2400" dirty="0">
                <a:sym typeface="Wingdings" panose="05000000000000000000" pitchFamily="2" charset="2"/>
              </a:rPr>
              <a:t>	void </a:t>
            </a:r>
            <a:r>
              <a:rPr lang="en-US" sz="2400" dirty="0" err="1">
                <a:sym typeface="Wingdings" panose="05000000000000000000" pitchFamily="2" charset="2"/>
              </a:rPr>
              <a:t>thaydoi</a:t>
            </a:r>
            <a:r>
              <a:rPr lang="en-US" sz="2400" dirty="0">
                <a:sym typeface="Wingdings" panose="05000000000000000000" pitchFamily="2" charset="2"/>
              </a:rPr>
              <a:t>(</a:t>
            </a:r>
            <a:r>
              <a:rPr lang="en-US" sz="2400" dirty="0" err="1">
                <a:sym typeface="Wingdings" panose="05000000000000000000" pitchFamily="2" charset="2"/>
              </a:rPr>
              <a:t>int</a:t>
            </a:r>
            <a:r>
              <a:rPr lang="en-US" sz="2400" dirty="0">
                <a:sym typeface="Wingdings" panose="05000000000000000000" pitchFamily="2" charset="2"/>
              </a:rPr>
              <a:t> d=2)	{ for(</a:t>
            </a:r>
            <a:r>
              <a:rPr lang="en-US" sz="2400" dirty="0" err="1">
                <a:sym typeface="Wingdings" panose="05000000000000000000" pitchFamily="2" charset="2"/>
              </a:rPr>
              <a:t>int</a:t>
            </a:r>
            <a:r>
              <a:rPr lang="en-US" sz="2400" dirty="0">
                <a:sym typeface="Wingdings" panose="05000000000000000000" pitchFamily="2" charset="2"/>
              </a:rPr>
              <a:t> i=0; i&lt;n; i++) a[i]= a[i] +d; 	}</a:t>
            </a:r>
          </a:p>
          <a:p>
            <a:pPr marL="0" indent="0">
              <a:buNone/>
            </a:pPr>
            <a:r>
              <a:rPr lang="en-US" sz="2400" dirty="0">
                <a:sym typeface="Wingdings" panose="05000000000000000000" pitchFamily="2" charset="2"/>
              </a:rPr>
              <a:t>};</a:t>
            </a:r>
          </a:p>
          <a:p>
            <a:pPr marL="0" indent="0">
              <a:buNone/>
            </a:pPr>
            <a:r>
              <a:rPr lang="en-US" sz="2400" dirty="0" err="1">
                <a:sym typeface="Wingdings" panose="05000000000000000000" pitchFamily="2" charset="2"/>
              </a:rPr>
              <a:t>int</a:t>
            </a:r>
            <a:r>
              <a:rPr lang="en-US" sz="2400" dirty="0">
                <a:sym typeface="Wingdings" panose="05000000000000000000" pitchFamily="2" charset="2"/>
              </a:rPr>
              <a:t> main() {</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a;  </a:t>
            </a:r>
            <a:r>
              <a:rPr lang="en-US" sz="2400" dirty="0" err="1">
                <a:sym typeface="Wingdings" panose="05000000000000000000" pitchFamily="2" charset="2"/>
              </a:rPr>
              <a:t>a.sinh</a:t>
            </a:r>
            <a:r>
              <a:rPr lang="en-US" sz="2400" dirty="0">
                <a:sym typeface="Wingdings" panose="05000000000000000000" pitchFamily="2" charset="2"/>
              </a:rPr>
              <a:t>(10); 	</a:t>
            </a:r>
            <a:r>
              <a:rPr lang="en-US" sz="2400" dirty="0" err="1">
                <a:sym typeface="Wingdings" panose="05000000000000000000" pitchFamily="2" charset="2"/>
              </a:rPr>
              <a:t>cout</a:t>
            </a:r>
            <a:r>
              <a:rPr lang="en-US" sz="2400" dirty="0">
                <a:sym typeface="Wingdings" panose="05000000000000000000" pitchFamily="2" charset="2"/>
              </a:rPr>
              <a:t>&lt;&lt;"\n Day a: “&lt;&lt;a;</a:t>
            </a:r>
          </a:p>
          <a:p>
            <a:pPr marL="0" indent="0">
              <a:buNone/>
            </a:pP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b; 	</a:t>
            </a:r>
            <a:r>
              <a:rPr lang="en-US" sz="3600" dirty="0">
                <a:solidFill>
                  <a:srgbClr val="FF0000"/>
                </a:solidFill>
                <a:sym typeface="Wingdings" panose="05000000000000000000" pitchFamily="2" charset="2"/>
              </a:rPr>
              <a:t>b=a;</a:t>
            </a:r>
            <a:r>
              <a:rPr lang="en-US" sz="2400" dirty="0">
                <a:solidFill>
                  <a:srgbClr val="FF0000"/>
                </a:solidFill>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Day b: “&lt;&lt;b;</a:t>
            </a:r>
          </a:p>
          <a:p>
            <a:pPr marL="0" indent="0">
              <a:buNone/>
            </a:pPr>
            <a:r>
              <a:rPr lang="en-US" sz="2400" dirty="0">
                <a:sym typeface="Wingdings" panose="05000000000000000000" pitchFamily="2" charset="2"/>
              </a:rPr>
              <a:t>	</a:t>
            </a:r>
            <a:r>
              <a:rPr lang="en-US" sz="2400" dirty="0" err="1">
                <a:sym typeface="Wingdings" panose="05000000000000000000" pitchFamily="2" charset="2"/>
              </a:rPr>
              <a:t>b.thaydoi</a:t>
            </a:r>
            <a:r>
              <a:rPr lang="en-US" sz="2400" dirty="0">
                <a:sym typeface="Wingdings" panose="05000000000000000000" pitchFamily="2" charset="2"/>
              </a:rPr>
              <a:t>(5); 		</a:t>
            </a:r>
            <a:r>
              <a:rPr lang="en-US" sz="2400" dirty="0" err="1">
                <a:sym typeface="Wingdings" panose="05000000000000000000" pitchFamily="2" charset="2"/>
              </a:rPr>
              <a:t>cout</a:t>
            </a:r>
            <a:r>
              <a:rPr lang="en-US" sz="2400" dirty="0">
                <a:sym typeface="Wingdings" panose="05000000000000000000" pitchFamily="2" charset="2"/>
              </a:rPr>
              <a:t>&lt;&lt;"\n Day b: “&lt;&lt;b;</a:t>
            </a:r>
          </a:p>
          <a:p>
            <a:pPr marL="0" indent="0">
              <a:buNone/>
            </a:pPr>
            <a:r>
              <a:rPr lang="en-US" sz="2400" dirty="0">
                <a:sym typeface="Wingdings" panose="05000000000000000000" pitchFamily="2" charset="2"/>
              </a:rPr>
              <a:t>				</a:t>
            </a:r>
            <a:r>
              <a:rPr lang="en-US" sz="2400" dirty="0" err="1">
                <a:sym typeface="Wingdings" panose="05000000000000000000" pitchFamily="2" charset="2"/>
              </a:rPr>
              <a:t>cout</a:t>
            </a:r>
            <a:r>
              <a:rPr lang="en-US" sz="2400" dirty="0">
                <a:sym typeface="Wingdings" panose="05000000000000000000" pitchFamily="2" charset="2"/>
              </a:rPr>
              <a:t>&lt;&lt;"\n Day a: “&lt;&lt;a;</a:t>
            </a:r>
          </a:p>
          <a:p>
            <a:pPr marL="0" indent="0">
              <a:buNone/>
            </a:pPr>
            <a:r>
              <a:rPr lang="en-US" sz="2400" dirty="0">
                <a:sym typeface="Wingdings" panose="05000000000000000000" pitchFamily="2" charset="2"/>
              </a:rPr>
              <a:t>}</a:t>
            </a:r>
          </a:p>
          <a:p>
            <a:pPr marL="0" indent="0">
              <a:buNone/>
            </a:pPr>
            <a:endParaRPr lang="en-US" sz="2400" dirty="0">
              <a:sym typeface="Wingdings" panose="05000000000000000000" pitchFamily="2" charset="2"/>
            </a:endParaRPr>
          </a:p>
          <a:p>
            <a:pPr marL="0" indent="0">
              <a:buNone/>
            </a:pPr>
            <a:endParaRPr lang="en-US" sz="2400" b="1" dirty="0">
              <a:sym typeface="Wingdings" panose="05000000000000000000" pitchFamily="2" charset="2"/>
            </a:endParaRPr>
          </a:p>
        </p:txBody>
      </p:sp>
      <p:sp>
        <p:nvSpPr>
          <p:cNvPr id="4" name="TextBox 3"/>
          <p:cNvSpPr txBox="1"/>
          <p:nvPr/>
        </p:nvSpPr>
        <p:spPr>
          <a:xfrm>
            <a:off x="8218714" y="5478436"/>
            <a:ext cx="3396343" cy="830997"/>
          </a:xfrm>
          <a:prstGeom prst="rect">
            <a:avLst/>
          </a:prstGeom>
          <a:noFill/>
        </p:spPr>
        <p:txBody>
          <a:bodyPr wrap="square" rtlCol="0">
            <a:spAutoFit/>
          </a:bodyPr>
          <a:lstStyle/>
          <a:p>
            <a:r>
              <a:rPr lang="en-US" sz="2400" dirty="0">
                <a:solidFill>
                  <a:srgbClr val="0000FF"/>
                </a:solidFill>
              </a:rPr>
              <a:t>Khi thay đổi dãy b, dãy a cũng thay đổi theo</a:t>
            </a:r>
            <a:endParaRPr lang="vi-VN" sz="2400" dirty="0">
              <a:solidFill>
                <a:srgbClr val="0000FF"/>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170</a:t>
            </a:fld>
            <a:endParaRPr lang="en-US"/>
          </a:p>
        </p:txBody>
      </p:sp>
    </p:spTree>
    <p:extLst>
      <p:ext uri="{BB962C8B-B14F-4D97-AF65-F5344CB8AC3E}">
        <p14:creationId xmlns:p14="http://schemas.microsoft.com/office/powerpoint/2010/main" val="3574994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Toán tử gán của lớp</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b="1" dirty="0">
                <a:sym typeface="Wingdings" panose="05000000000000000000" pitchFamily="2" charset="2"/>
              </a:rPr>
              <a:t>Toán tử gán  (=)</a:t>
            </a:r>
          </a:p>
          <a:p>
            <a:pPr marL="0" indent="0">
              <a:buNone/>
            </a:pPr>
            <a:r>
              <a:rPr lang="en-US" sz="2400" dirty="0">
                <a:sym typeface="Wingdings" panose="05000000000000000000" pitchFamily="2" charset="2"/>
              </a:rPr>
              <a:t>Trong lớp có toán tử gán mặc định. Khi thực hiện lệnh gán đối tượng nguồn cho đối tượng đích bằng toán tử gán mặc định, các thuộc tính con trỏ (nếu có) của hai đối tượng sẽ cùng chung một địa chỉ, dẫn đến thay đối trên đối tượng này sẽ ảnh hưởng đến đối tượng khác. </a:t>
            </a:r>
          </a:p>
          <a:p>
            <a:pPr marL="0" indent="0">
              <a:buNone/>
            </a:pPr>
            <a:r>
              <a:rPr lang="en-US" sz="2400" dirty="0">
                <a:sym typeface="Wingdings" panose="05000000000000000000" pitchFamily="2" charset="2"/>
              </a:rPr>
              <a:t>Nếu lớp có thuộc tính con trỏ thì cần phải định nghĩa lại toán tử gán (độc lập vùng nhớ)</a:t>
            </a:r>
          </a:p>
          <a:p>
            <a:pPr marL="0" indent="0">
              <a:buNone/>
            </a:pPr>
            <a:r>
              <a:rPr lang="en-US" sz="2400" b="1" dirty="0" err="1">
                <a:sym typeface="Wingdings" panose="05000000000000000000" pitchFamily="2" charset="2"/>
              </a:rPr>
              <a:t>Tenlop</a:t>
            </a:r>
            <a:r>
              <a:rPr lang="en-US" sz="2400" b="1" dirty="0">
                <a:sym typeface="Wingdings" panose="05000000000000000000" pitchFamily="2" charset="2"/>
              </a:rPr>
              <a:t> </a:t>
            </a:r>
            <a:r>
              <a:rPr lang="en-US" sz="2400" b="1" dirty="0">
                <a:solidFill>
                  <a:srgbClr val="FF0000"/>
                </a:solidFill>
                <a:sym typeface="Wingdings" panose="05000000000000000000" pitchFamily="2" charset="2"/>
              </a:rPr>
              <a:t>operator=</a:t>
            </a:r>
            <a:r>
              <a:rPr lang="en-US" sz="2400" b="1" dirty="0">
                <a:sym typeface="Wingdings" panose="05000000000000000000" pitchFamily="2" charset="2"/>
              </a:rPr>
              <a:t> (</a:t>
            </a:r>
            <a:r>
              <a:rPr lang="en-US" sz="2400" b="1" dirty="0">
                <a:solidFill>
                  <a:srgbClr val="0000FF"/>
                </a:solidFill>
                <a:sym typeface="Wingdings" panose="05000000000000000000" pitchFamily="2" charset="2"/>
              </a:rPr>
              <a:t>constant</a:t>
            </a:r>
            <a:r>
              <a:rPr lang="en-US" sz="2400" b="1" dirty="0">
                <a:sym typeface="Wingdings" panose="05000000000000000000" pitchFamily="2" charset="2"/>
              </a:rPr>
              <a:t> </a:t>
            </a:r>
            <a:r>
              <a:rPr lang="en-US" sz="2400" b="1" dirty="0" err="1">
                <a:sym typeface="Wingdings" panose="05000000000000000000" pitchFamily="2" charset="2"/>
              </a:rPr>
              <a:t>Tenlop</a:t>
            </a:r>
            <a:r>
              <a:rPr lang="en-US" sz="2400" b="1" dirty="0">
                <a:sym typeface="Wingdings" panose="05000000000000000000" pitchFamily="2" charset="2"/>
              </a:rPr>
              <a:t> </a:t>
            </a:r>
            <a:r>
              <a:rPr lang="en-US" sz="2400" b="1" dirty="0">
                <a:solidFill>
                  <a:srgbClr val="00B0F0"/>
                </a:solidFill>
                <a:sym typeface="Wingdings" panose="05000000000000000000" pitchFamily="2" charset="2"/>
              </a:rPr>
              <a:t>&amp;b</a:t>
            </a:r>
            <a:r>
              <a:rPr lang="en-US" sz="2400" b="1" dirty="0">
                <a:sym typeface="Wingdings" panose="05000000000000000000" pitchFamily="2" charset="2"/>
              </a:rPr>
              <a:t>)</a:t>
            </a: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cấp phát vùng nhớ, gán giá trị cho con trỏ this từ đối tượng b</a:t>
            </a:r>
          </a:p>
          <a:p>
            <a:pPr marL="0" indent="0">
              <a:buNone/>
            </a:pPr>
            <a:r>
              <a:rPr lang="en-US" sz="2400" b="1" dirty="0">
                <a:sym typeface="Wingdings" panose="05000000000000000000" pitchFamily="2" charset="2"/>
              </a:rPr>
              <a:t>	</a:t>
            </a:r>
            <a:r>
              <a:rPr lang="en-US" sz="2400" b="1" dirty="0">
                <a:solidFill>
                  <a:srgbClr val="FF0000"/>
                </a:solidFill>
                <a:sym typeface="Wingdings" panose="05000000000000000000" pitchFamily="2" charset="2"/>
              </a:rPr>
              <a:t>return *this;</a:t>
            </a:r>
          </a:p>
          <a:p>
            <a:pPr marL="0" indent="0">
              <a:buNone/>
            </a:pPr>
            <a:r>
              <a:rPr lang="en-US" sz="2400" b="1" dirty="0">
                <a:sym typeface="Wingdings" panose="05000000000000000000" pitchFamily="2" charset="2"/>
              </a:rPr>
              <a:t>}</a:t>
            </a:r>
          </a:p>
          <a:p>
            <a:pPr marL="0" indent="0">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171</a:t>
            </a:fld>
            <a:endParaRPr lang="en-US"/>
          </a:p>
        </p:txBody>
      </p:sp>
    </p:spTree>
    <p:extLst>
      <p:ext uri="{BB962C8B-B14F-4D97-AF65-F5344CB8AC3E}">
        <p14:creationId xmlns:p14="http://schemas.microsoft.com/office/powerpoint/2010/main" val="20022132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Toán tử gán của lớp</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b="1" dirty="0" err="1">
                <a:sym typeface="Wingdings" panose="05000000000000000000" pitchFamily="2" charset="2"/>
              </a:rPr>
              <a:t>Tenlop</a:t>
            </a:r>
            <a:r>
              <a:rPr lang="en-US" sz="2400" b="1" dirty="0">
                <a:sym typeface="Wingdings" panose="05000000000000000000" pitchFamily="2" charset="2"/>
              </a:rPr>
              <a:t> operator= (constant </a:t>
            </a:r>
            <a:r>
              <a:rPr lang="en-US" sz="2400" b="1" dirty="0" err="1">
                <a:sym typeface="Wingdings" panose="05000000000000000000" pitchFamily="2" charset="2"/>
              </a:rPr>
              <a:t>Tenlop</a:t>
            </a:r>
            <a:r>
              <a:rPr lang="en-US" sz="2400" b="1" dirty="0">
                <a:sym typeface="Wingdings" panose="05000000000000000000" pitchFamily="2" charset="2"/>
              </a:rPr>
              <a:t> b)</a:t>
            </a: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cấp phát vùng nhớ, gán giá trị cho con trỏ this từ đối tượng b</a:t>
            </a:r>
          </a:p>
          <a:p>
            <a:pPr marL="0" indent="0">
              <a:buNone/>
            </a:pPr>
            <a:r>
              <a:rPr lang="en-US" sz="2400" b="1" dirty="0">
                <a:sym typeface="Wingdings" panose="05000000000000000000" pitchFamily="2" charset="2"/>
              </a:rPr>
              <a:t>	return *this;</a:t>
            </a:r>
          </a:p>
          <a:p>
            <a:pPr marL="0" indent="0">
              <a:buNone/>
            </a:pPr>
            <a:r>
              <a:rPr lang="en-US" sz="2400" b="1" dirty="0">
                <a:sym typeface="Wingdings" panose="05000000000000000000" pitchFamily="2" charset="2"/>
              </a:rPr>
              <a:t>}</a:t>
            </a:r>
          </a:p>
          <a:p>
            <a:pPr marL="0" indent="0">
              <a:lnSpc>
                <a:spcPct val="100000"/>
              </a:lnSpc>
              <a:spcBef>
                <a:spcPts val="0"/>
              </a:spcBef>
              <a:buNone/>
            </a:pPr>
            <a:r>
              <a:rPr lang="en-US" sz="2400" dirty="0" err="1">
                <a:sym typeface="Wingdings" panose="05000000000000000000" pitchFamily="2" charset="2"/>
              </a:rPr>
              <a:t>Dayso</a:t>
            </a:r>
            <a:r>
              <a:rPr lang="en-US" sz="2400" dirty="0">
                <a:sym typeface="Wingdings" panose="05000000000000000000" pitchFamily="2" charset="2"/>
              </a:rPr>
              <a:t> </a:t>
            </a:r>
            <a:r>
              <a:rPr lang="en-US" sz="2400" b="1" dirty="0">
                <a:sym typeface="Wingdings" panose="05000000000000000000" pitchFamily="2" charset="2"/>
              </a:rPr>
              <a:t>operator= </a:t>
            </a:r>
            <a:r>
              <a:rPr lang="en-US" sz="2400" dirty="0">
                <a:sym typeface="Wingdings" panose="05000000000000000000" pitchFamily="2" charset="2"/>
              </a:rPr>
              <a:t>(</a:t>
            </a:r>
            <a:r>
              <a:rPr lang="en-US" sz="2400" dirty="0" err="1">
                <a:sym typeface="Wingdings" panose="05000000000000000000" pitchFamily="2" charset="2"/>
              </a:rPr>
              <a:t>const</a:t>
            </a:r>
            <a:r>
              <a:rPr lang="en-US" sz="2400" dirty="0">
                <a:sym typeface="Wingdings" panose="05000000000000000000" pitchFamily="2" charset="2"/>
              </a:rPr>
              <a:t> </a:t>
            </a:r>
            <a:r>
              <a:rPr lang="en-US" sz="2400" dirty="0" err="1">
                <a:sym typeface="Wingdings" panose="05000000000000000000" pitchFamily="2" charset="2"/>
              </a:rPr>
              <a:t>Dayso</a:t>
            </a:r>
            <a:r>
              <a:rPr lang="en-US" sz="2400" dirty="0">
                <a:sym typeface="Wingdings" panose="05000000000000000000" pitchFamily="2" charset="2"/>
              </a:rPr>
              <a:t> &amp;b) </a:t>
            </a:r>
          </a:p>
          <a:p>
            <a:pPr marL="0" indent="0">
              <a:lnSpc>
                <a:spcPct val="100000"/>
              </a:lnSpc>
              <a:spcBef>
                <a:spcPts val="0"/>
              </a:spcBef>
              <a:buNone/>
            </a:pPr>
            <a:r>
              <a:rPr lang="en-US" sz="2400" dirty="0">
                <a:sym typeface="Wingdings" panose="05000000000000000000" pitchFamily="2" charset="2"/>
              </a:rPr>
              <a:t>{</a:t>
            </a:r>
          </a:p>
          <a:p>
            <a:pPr marL="0" indent="0">
              <a:lnSpc>
                <a:spcPct val="100000"/>
              </a:lnSpc>
              <a:spcBef>
                <a:spcPts val="0"/>
              </a:spcBef>
              <a:buNone/>
            </a:pPr>
            <a:r>
              <a:rPr lang="en-US" sz="2400" dirty="0">
                <a:sym typeface="Wingdings" panose="05000000000000000000" pitchFamily="2" charset="2"/>
              </a:rPr>
              <a:t>	n=</a:t>
            </a:r>
            <a:r>
              <a:rPr lang="en-US" sz="2400" dirty="0" err="1">
                <a:sym typeface="Wingdings" panose="05000000000000000000" pitchFamily="2" charset="2"/>
              </a:rPr>
              <a:t>b.n</a:t>
            </a:r>
            <a:r>
              <a:rPr lang="en-US" sz="2400" dirty="0">
                <a:sym typeface="Wingdings" panose="05000000000000000000" pitchFamily="2" charset="2"/>
              </a:rPr>
              <a:t>; 	if(n&gt;0) a= new </a:t>
            </a:r>
            <a:r>
              <a:rPr lang="en-US" sz="2400" dirty="0" err="1">
                <a:sym typeface="Wingdings" panose="05000000000000000000" pitchFamily="2" charset="2"/>
              </a:rPr>
              <a:t>int</a:t>
            </a:r>
            <a:r>
              <a:rPr lang="en-US" sz="2400" dirty="0">
                <a:sym typeface="Wingdings" panose="05000000000000000000" pitchFamily="2" charset="2"/>
              </a:rPr>
              <a:t> [n];</a:t>
            </a:r>
          </a:p>
          <a:p>
            <a:pPr marL="0" indent="0">
              <a:lnSpc>
                <a:spcPct val="100000"/>
              </a:lnSpc>
              <a:spcBef>
                <a:spcPts val="0"/>
              </a:spcBef>
              <a:buNone/>
            </a:pPr>
            <a:r>
              <a:rPr lang="en-US" sz="2400" dirty="0">
                <a:sym typeface="Wingdings" panose="05000000000000000000" pitchFamily="2" charset="2"/>
              </a:rPr>
              <a:t>	for(</a:t>
            </a:r>
            <a:r>
              <a:rPr lang="en-US" sz="2400" dirty="0" err="1">
                <a:sym typeface="Wingdings" panose="05000000000000000000" pitchFamily="2" charset="2"/>
              </a:rPr>
              <a:t>int</a:t>
            </a:r>
            <a:r>
              <a:rPr lang="en-US" sz="2400" dirty="0">
                <a:sym typeface="Wingdings" panose="05000000000000000000" pitchFamily="2" charset="2"/>
              </a:rPr>
              <a:t> i=0; i&lt;n; i++) a[i]= </a:t>
            </a:r>
            <a:r>
              <a:rPr lang="en-US" sz="2400" dirty="0" err="1">
                <a:sym typeface="Wingdings" panose="05000000000000000000" pitchFamily="2" charset="2"/>
              </a:rPr>
              <a:t>b.a</a:t>
            </a:r>
            <a:r>
              <a:rPr lang="en-US" sz="2400" dirty="0">
                <a:sym typeface="Wingdings" panose="05000000000000000000" pitchFamily="2" charset="2"/>
              </a:rPr>
              <a:t>[i];</a:t>
            </a:r>
          </a:p>
          <a:p>
            <a:pPr marL="0" indent="0">
              <a:lnSpc>
                <a:spcPct val="100000"/>
              </a:lnSpc>
              <a:spcBef>
                <a:spcPts val="0"/>
              </a:spcBef>
              <a:buNone/>
            </a:pPr>
            <a:r>
              <a:rPr lang="en-US" sz="2400" dirty="0">
                <a:sym typeface="Wingdings" panose="05000000000000000000" pitchFamily="2" charset="2"/>
              </a:rPr>
              <a:t>	</a:t>
            </a:r>
            <a:r>
              <a:rPr lang="en-US" sz="2400" b="1" dirty="0">
                <a:sym typeface="Wingdings" panose="05000000000000000000" pitchFamily="2" charset="2"/>
              </a:rPr>
              <a:t>return *this;</a:t>
            </a:r>
          </a:p>
          <a:p>
            <a:pPr marL="0" indent="0">
              <a:lnSpc>
                <a:spcPct val="100000"/>
              </a:lnSpc>
              <a:spcBef>
                <a:spcPts val="0"/>
              </a:spcBef>
              <a:buNone/>
            </a:pPr>
            <a:r>
              <a:rPr lang="en-US" sz="2400" dirty="0">
                <a:sym typeface="Wingdings" panose="05000000000000000000" pitchFamily="2" charset="2"/>
              </a:rPr>
              <a:t>} </a:t>
            </a:r>
          </a:p>
          <a:p>
            <a:pPr marL="0" indent="0">
              <a:buNone/>
            </a:pPr>
            <a:endParaRPr lang="en-US" sz="2400" b="1" dirty="0">
              <a:sym typeface="Wingdings" panose="05000000000000000000" pitchFamily="2" charset="2"/>
            </a:endParaRPr>
          </a:p>
          <a:p>
            <a:pPr marL="0" indent="0">
              <a:buNone/>
            </a:pPr>
            <a:endParaRPr lang="en-US" sz="2400" b="1" dirty="0">
              <a:sym typeface="Wingdings" panose="05000000000000000000" pitchFamily="2" charset="2"/>
            </a:endParaRPr>
          </a:p>
        </p:txBody>
      </p:sp>
      <p:sp>
        <p:nvSpPr>
          <p:cNvPr id="4" name="TextBox 3"/>
          <p:cNvSpPr txBox="1"/>
          <p:nvPr/>
        </p:nvSpPr>
        <p:spPr>
          <a:xfrm>
            <a:off x="6401728" y="4001294"/>
            <a:ext cx="3914078" cy="954107"/>
          </a:xfrm>
          <a:prstGeom prst="rect">
            <a:avLst/>
          </a:prstGeom>
          <a:solidFill>
            <a:srgbClr val="FFFF00"/>
          </a:solidFill>
        </p:spPr>
        <p:txBody>
          <a:bodyPr wrap="square" rtlCol="0">
            <a:spAutoFit/>
          </a:bodyPr>
          <a:lstStyle/>
          <a:p>
            <a:r>
              <a:rPr lang="en-US" sz="2800" b="1" dirty="0">
                <a:solidFill>
                  <a:srgbClr val="FF0000"/>
                </a:solidFill>
              </a:rPr>
              <a:t>Sao chép dãy số b sang dãy số hiện tại</a:t>
            </a:r>
            <a:endParaRPr lang="vi-VN" sz="2800" b="1" dirty="0">
              <a:solidFill>
                <a:srgbClr val="FF0000"/>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172</a:t>
            </a:fld>
            <a:endParaRPr lang="en-US"/>
          </a:p>
        </p:txBody>
      </p:sp>
    </p:spTree>
    <p:extLst>
      <p:ext uri="{BB962C8B-B14F-4D97-AF65-F5344CB8AC3E}">
        <p14:creationId xmlns:p14="http://schemas.microsoft.com/office/powerpoint/2010/main" val="17463973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Bài tập</a:t>
            </a:r>
          </a:p>
        </p:txBody>
      </p:sp>
      <p:sp>
        <p:nvSpPr>
          <p:cNvPr id="3" name="Content Placeholder 2"/>
          <p:cNvSpPr>
            <a:spLocks noGrp="1"/>
          </p:cNvSpPr>
          <p:nvPr>
            <p:ph idx="1"/>
          </p:nvPr>
        </p:nvSpPr>
        <p:spPr>
          <a:xfrm>
            <a:off x="700039" y="1086747"/>
            <a:ext cx="11127059" cy="5770341"/>
          </a:xfrm>
        </p:spPr>
        <p:txBody>
          <a:bodyPr>
            <a:noAutofit/>
          </a:bodyPr>
          <a:lstStyle/>
          <a:p>
            <a:pPr marL="0" indent="0">
              <a:lnSpc>
                <a:spcPct val="100000"/>
              </a:lnSpc>
              <a:spcBef>
                <a:spcPts val="0"/>
              </a:spcBef>
              <a:buNone/>
            </a:pPr>
            <a:r>
              <a:rPr lang="en-US" sz="2400" b="1" dirty="0">
                <a:sym typeface="Wingdings" panose="05000000000000000000" pitchFamily="2" charset="2"/>
              </a:rPr>
              <a:t>class </a:t>
            </a:r>
            <a:r>
              <a:rPr lang="en-US" sz="2400" b="1">
                <a:sym typeface="Wingdings" panose="05000000000000000000" pitchFamily="2" charset="2"/>
              </a:rPr>
              <a:t>TH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vector &lt;</a:t>
            </a:r>
            <a:r>
              <a:rPr lang="en-US" sz="2400" b="1" dirty="0" err="1">
                <a:sym typeface="Wingdings" panose="05000000000000000000" pitchFamily="2" charset="2"/>
              </a:rPr>
              <a:t>int</a:t>
            </a:r>
            <a:r>
              <a:rPr lang="en-US" sz="2400" b="1" dirty="0">
                <a:sym typeface="Wingdings" panose="05000000000000000000" pitchFamily="2" charset="2"/>
              </a:rPr>
              <a:t>&gt; a;</a:t>
            </a:r>
          </a:p>
          <a:p>
            <a:pPr marL="0" indent="0">
              <a:lnSpc>
                <a:spcPct val="100000"/>
              </a:lnSpc>
              <a:spcBef>
                <a:spcPts val="0"/>
              </a:spcBef>
              <a:buNone/>
            </a:pPr>
            <a:r>
              <a:rPr lang="en-US" sz="2400" b="1" dirty="0">
                <a:sym typeface="Wingdings" panose="05000000000000000000" pitchFamily="2" charset="2"/>
              </a:rPr>
              <a:t>	public:</a:t>
            </a:r>
          </a:p>
          <a:p>
            <a:pPr>
              <a:lnSpc>
                <a:spcPct val="100000"/>
              </a:lnSpc>
              <a:spcBef>
                <a:spcPts val="0"/>
              </a:spcBef>
            </a:pPr>
            <a:r>
              <a:rPr lang="en-US" sz="2400" b="1" dirty="0">
                <a:sym typeface="Wingdings" panose="05000000000000000000" pitchFamily="2" charset="2"/>
              </a:rPr>
              <a:t>		friend </a:t>
            </a:r>
            <a:r>
              <a:rPr lang="en-US" sz="2400" b="1" dirty="0" err="1">
                <a:sym typeface="Wingdings" panose="05000000000000000000" pitchFamily="2" charset="2"/>
              </a:rPr>
              <a:t>istream</a:t>
            </a:r>
            <a:r>
              <a:rPr lang="en-US" sz="2400" b="1" dirty="0">
                <a:sym typeface="Wingdings" panose="05000000000000000000" pitchFamily="2" charset="2"/>
              </a:rPr>
              <a:t> &amp; operator&gt;&gt;(</a:t>
            </a:r>
            <a:r>
              <a:rPr lang="en-US" sz="2400" b="1" dirty="0" err="1">
                <a:sym typeface="Wingdings" panose="05000000000000000000" pitchFamily="2" charset="2"/>
              </a:rPr>
              <a:t>istream</a:t>
            </a:r>
            <a:r>
              <a:rPr lang="en-US" sz="2400" b="1" dirty="0">
                <a:sym typeface="Wingdings" panose="05000000000000000000" pitchFamily="2" charset="2"/>
              </a:rPr>
              <a:t> &amp;is, TH &amp;b</a:t>
            </a:r>
            <a:r>
              <a:rPr lang="en-US" sz="2400" b="1">
                <a:sym typeface="Wingdings" panose="05000000000000000000" pitchFamily="2" charset="2"/>
              </a:rPr>
              <a:t>){ return is;  }</a:t>
            </a:r>
            <a:endParaRPr lang="en-US" sz="2400" b="1" dirty="0">
              <a:sym typeface="Wingdings" panose="05000000000000000000" pitchFamily="2" charset="2"/>
            </a:endParaRPr>
          </a:p>
          <a:p>
            <a:pPr>
              <a:lnSpc>
                <a:spcPct val="100000"/>
              </a:lnSpc>
              <a:spcBef>
                <a:spcPts val="0"/>
              </a:spcBef>
            </a:pPr>
            <a:r>
              <a:rPr lang="en-US" sz="2400" b="1" dirty="0">
                <a:sym typeface="Wingdings" panose="05000000000000000000" pitchFamily="2" charset="2"/>
              </a:rPr>
              <a:t>		friend </a:t>
            </a:r>
            <a:r>
              <a:rPr lang="en-US" sz="2400" b="1" dirty="0" err="1">
                <a:sym typeface="Wingdings" panose="05000000000000000000" pitchFamily="2" charset="2"/>
              </a:rPr>
              <a:t>ostream</a:t>
            </a:r>
            <a:r>
              <a:rPr lang="en-US" sz="2400" b="1" dirty="0">
                <a:sym typeface="Wingdings" panose="05000000000000000000" pitchFamily="2" charset="2"/>
              </a:rPr>
              <a:t> &amp; operator&lt;&lt;(</a:t>
            </a:r>
            <a:r>
              <a:rPr lang="en-US" sz="2400" b="1" dirty="0" err="1">
                <a:sym typeface="Wingdings" panose="05000000000000000000" pitchFamily="2" charset="2"/>
              </a:rPr>
              <a:t>ostream</a:t>
            </a:r>
            <a:r>
              <a:rPr lang="en-US" sz="2400" b="1" dirty="0">
                <a:sym typeface="Wingdings" panose="05000000000000000000" pitchFamily="2" charset="2"/>
              </a:rPr>
              <a:t> &amp;</a:t>
            </a:r>
            <a:r>
              <a:rPr lang="en-US" sz="2400" b="1" dirty="0" err="1">
                <a:sym typeface="Wingdings" panose="05000000000000000000" pitchFamily="2" charset="2"/>
              </a:rPr>
              <a:t>os</a:t>
            </a:r>
            <a:r>
              <a:rPr lang="en-US" sz="2400" b="1" dirty="0">
                <a:sym typeface="Wingdings" panose="05000000000000000000" pitchFamily="2" charset="2"/>
              </a:rPr>
              <a:t>, TH </a:t>
            </a:r>
            <a:r>
              <a:rPr lang="en-US" sz="2400" b="1">
                <a:sym typeface="Wingdings" panose="05000000000000000000" pitchFamily="2" charset="2"/>
              </a:rPr>
              <a:t>b) { return os;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r>
              <a:rPr lang="en-US" sz="2400" b="1">
                <a:sym typeface="Wingdings" panose="05000000000000000000" pitchFamily="2" charset="2"/>
              </a:rPr>
              <a:t>TH operator</a:t>
            </a:r>
            <a:r>
              <a:rPr lang="en-US" sz="2400" b="1" dirty="0">
                <a:sym typeface="Wingdings" panose="05000000000000000000" pitchFamily="2" charset="2"/>
              </a:rPr>
              <a:t>+(TH b</a:t>
            </a:r>
            <a:r>
              <a:rPr lang="en-US" sz="2400" b="1">
                <a:sym typeface="Wingdings" panose="05000000000000000000" pitchFamily="2" charset="2"/>
              </a:rPr>
              <a:t>) {TH t;                return t;}</a:t>
            </a:r>
            <a:endParaRPr lang="en-US" sz="2400" b="1" dirty="0">
              <a:sym typeface="Wingdings" panose="05000000000000000000" pitchFamily="2" charset="2"/>
            </a:endParaRPr>
          </a:p>
          <a:p>
            <a:pPr>
              <a:lnSpc>
                <a:spcPct val="100000"/>
              </a:lnSpc>
              <a:spcBef>
                <a:spcPts val="0"/>
              </a:spcBef>
            </a:pPr>
            <a:r>
              <a:rPr lang="en-US" sz="2400" b="1" dirty="0">
                <a:sym typeface="Wingdings" panose="05000000000000000000" pitchFamily="2" charset="2"/>
              </a:rPr>
              <a:t>		</a:t>
            </a:r>
            <a:r>
              <a:rPr lang="en-US" sz="2400" b="1">
                <a:sym typeface="Wingdings" panose="05000000000000000000" pitchFamily="2" charset="2"/>
              </a:rPr>
              <a:t>TH operator-</a:t>
            </a:r>
            <a:r>
              <a:rPr lang="en-US" sz="2400" b="1" dirty="0">
                <a:sym typeface="Wingdings" panose="05000000000000000000" pitchFamily="2" charset="2"/>
              </a:rPr>
              <a:t>(TH b</a:t>
            </a:r>
            <a:r>
              <a:rPr lang="en-US" sz="2400" b="1">
                <a:sym typeface="Wingdings" panose="05000000000000000000" pitchFamily="2" charset="2"/>
              </a:rPr>
              <a:t>) {TH t;                 return t;}</a:t>
            </a:r>
            <a:endParaRPr lang="en-US" sz="2400" b="1" dirty="0">
              <a:sym typeface="Wingdings" panose="05000000000000000000" pitchFamily="2" charset="2"/>
            </a:endParaRPr>
          </a:p>
          <a:p>
            <a:pPr>
              <a:lnSpc>
                <a:spcPct val="100000"/>
              </a:lnSpc>
              <a:spcBef>
                <a:spcPts val="0"/>
              </a:spcBef>
            </a:pPr>
            <a:r>
              <a:rPr lang="en-US" sz="2400" b="1" dirty="0">
                <a:sym typeface="Wingdings" panose="05000000000000000000" pitchFamily="2" charset="2"/>
              </a:rPr>
              <a:t>		</a:t>
            </a:r>
            <a:r>
              <a:rPr lang="en-US" sz="2400" b="1">
                <a:sym typeface="Wingdings" panose="05000000000000000000" pitchFamily="2" charset="2"/>
              </a:rPr>
              <a:t>TH operator</a:t>
            </a:r>
            <a:r>
              <a:rPr lang="en-US" sz="2400" b="1" dirty="0">
                <a:sym typeface="Wingdings" panose="05000000000000000000" pitchFamily="2" charset="2"/>
              </a:rPr>
              <a:t>*(TH b</a:t>
            </a:r>
            <a:r>
              <a:rPr lang="en-US" sz="2400" b="1">
                <a:sym typeface="Wingdings" panose="05000000000000000000" pitchFamily="2" charset="2"/>
              </a:rPr>
              <a:t>) {TH t;                return t;}</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 {</a:t>
            </a:r>
          </a:p>
          <a:p>
            <a:pPr marL="0" indent="0">
              <a:lnSpc>
                <a:spcPct val="100000"/>
              </a:lnSpc>
              <a:spcBef>
                <a:spcPts val="0"/>
              </a:spcBef>
              <a:buNone/>
            </a:pPr>
            <a:r>
              <a:rPr lang="en-US" sz="2400" b="1" dirty="0">
                <a:sym typeface="Wingdings" panose="05000000000000000000" pitchFamily="2" charset="2"/>
              </a:rPr>
              <a:t>	TH a, </a:t>
            </a:r>
            <a:r>
              <a:rPr lang="en-US" sz="2400" b="1" dirty="0" err="1">
                <a:sym typeface="Wingdings" panose="05000000000000000000" pitchFamily="2" charset="2"/>
              </a:rPr>
              <a:t>b,c</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t>
            </a:r>
            <a:r>
              <a:rPr lang="en-US" sz="2400" b="1" dirty="0" err="1">
                <a:sym typeface="Wingdings" panose="05000000000000000000" pitchFamily="2" charset="2"/>
              </a:rPr>
              <a:t>nhap</a:t>
            </a:r>
            <a:r>
              <a:rPr lang="en-US" sz="2400" b="1" dirty="0">
                <a:sym typeface="Wingdings" panose="05000000000000000000" pitchFamily="2" charset="2"/>
              </a:rPr>
              <a:t> tap hop </a:t>
            </a:r>
            <a:r>
              <a:rPr lang="en-US" sz="2400" b="1">
                <a:sym typeface="Wingdings" panose="05000000000000000000" pitchFamily="2" charset="2"/>
              </a:rPr>
              <a:t>a:”;  cin</a:t>
            </a:r>
            <a:r>
              <a:rPr lang="en-US" sz="2400" b="1" dirty="0">
                <a:sym typeface="Wingdings" panose="05000000000000000000" pitchFamily="2" charset="2"/>
              </a:rPr>
              <a:t>&gt;&gt;a;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t>
            </a:r>
            <a:r>
              <a:rPr lang="en-US" sz="2400" b="1" dirty="0" err="1">
                <a:sym typeface="Wingdings" panose="05000000000000000000" pitchFamily="2" charset="2"/>
              </a:rPr>
              <a:t>nhap</a:t>
            </a:r>
            <a:r>
              <a:rPr lang="en-US" sz="2400" b="1" dirty="0">
                <a:sym typeface="Wingdings" panose="05000000000000000000" pitchFamily="2" charset="2"/>
              </a:rPr>
              <a:t> tap hop </a:t>
            </a:r>
            <a:r>
              <a:rPr lang="en-US" sz="2400" b="1">
                <a:sym typeface="Wingdings" panose="05000000000000000000" pitchFamily="2" charset="2"/>
              </a:rPr>
              <a:t>b:”;  </a:t>
            </a:r>
            <a:r>
              <a:rPr lang="en-US" sz="2400" b="1" dirty="0" err="1">
                <a:sym typeface="Wingdings" panose="05000000000000000000" pitchFamily="2" charset="2"/>
              </a:rPr>
              <a:t>cin</a:t>
            </a:r>
            <a:r>
              <a:rPr lang="en-US" sz="2400" b="1" dirty="0">
                <a:sym typeface="Wingdings" panose="05000000000000000000" pitchFamily="2" charset="2"/>
              </a:rPr>
              <a:t>&gt;&gt;b;</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&lt;&lt;a&lt;&lt;b; c= </a:t>
            </a:r>
            <a:r>
              <a:rPr lang="en-US" sz="2400" b="1" dirty="0" err="1">
                <a:sym typeface="Wingdings" panose="05000000000000000000" pitchFamily="2" charset="2"/>
              </a:rPr>
              <a:t>a+b</a:t>
            </a: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Hop tap a va b la “&lt;&lt;c;</a:t>
            </a:r>
          </a:p>
          <a:p>
            <a:pPr marL="0" indent="0">
              <a:lnSpc>
                <a:spcPct val="100000"/>
              </a:lnSpc>
              <a:spcBef>
                <a:spcPts val="0"/>
              </a:spcBef>
              <a:buNone/>
            </a:pPr>
            <a:r>
              <a:rPr lang="en-US" sz="2400" b="1">
                <a:sym typeface="Wingdings" panose="05000000000000000000" pitchFamily="2" charset="2"/>
              </a:rPr>
              <a:t>}</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173</a:t>
            </a:fld>
            <a:endParaRPr lang="en-US"/>
          </a:p>
        </p:txBody>
      </p:sp>
    </p:spTree>
    <p:extLst>
      <p:ext uri="{BB962C8B-B14F-4D97-AF65-F5344CB8AC3E}">
        <p14:creationId xmlns:p14="http://schemas.microsoft.com/office/powerpoint/2010/main" val="6746588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Bài tập</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b="1" dirty="0">
                <a:sym typeface="Wingdings" panose="05000000000000000000" pitchFamily="2" charset="2"/>
              </a:rPr>
              <a:t>Định nghĩa kiểu </a:t>
            </a:r>
            <a:r>
              <a:rPr lang="en-US" sz="2400" b="1" dirty="0" err="1">
                <a:sym typeface="Wingdings" panose="05000000000000000000" pitchFamily="2" charset="2"/>
              </a:rPr>
              <a:t>Taphop</a:t>
            </a:r>
            <a:r>
              <a:rPr lang="en-US" sz="2400" b="1" dirty="0">
                <a:sym typeface="Wingdings" panose="05000000000000000000" pitchFamily="2" charset="2"/>
              </a:rPr>
              <a:t> các số nguyên dương và các phép toán union, - trên tập hợp, </a:t>
            </a:r>
            <a:r>
              <a:rPr lang="en-US" sz="2400" b="1" dirty="0" err="1">
                <a:sym typeface="Wingdings" panose="05000000000000000000" pitchFamily="2" charset="2"/>
              </a:rPr>
              <a:t>intersec</a:t>
            </a:r>
            <a:endParaRPr lang="en-US" sz="2400" dirty="0">
              <a:sym typeface="Wingdings" panose="05000000000000000000" pitchFamily="2" charset="2"/>
            </a:endParaRPr>
          </a:p>
          <a:p>
            <a:pPr marL="0" indent="0">
              <a:buNone/>
            </a:pPr>
            <a:r>
              <a:rPr lang="en-US" sz="2400" b="1" dirty="0">
                <a:sym typeface="Wingdings" panose="05000000000000000000" pitchFamily="2" charset="2"/>
              </a:rPr>
              <a:t>A= {1, 2,7, 8, 9}</a:t>
            </a:r>
          </a:p>
          <a:p>
            <a:pPr marL="0" indent="0">
              <a:buNone/>
            </a:pPr>
            <a:r>
              <a:rPr lang="en-US" sz="2400" b="1" dirty="0">
                <a:sym typeface="Wingdings" panose="05000000000000000000" pitchFamily="2" charset="2"/>
              </a:rPr>
              <a:t>B= {2, 3, 4, 6, 8, 11}</a:t>
            </a:r>
          </a:p>
          <a:p>
            <a:pPr marL="0" indent="0">
              <a:buNone/>
            </a:pPr>
            <a:r>
              <a:rPr lang="en-US" sz="2400" b="1" dirty="0">
                <a:sym typeface="Wingdings" panose="05000000000000000000" pitchFamily="2" charset="2"/>
              </a:rPr>
              <a:t>C= A + B = {1, 2, 3, 4, 6, 7, 8, 9, 11}</a:t>
            </a:r>
          </a:p>
          <a:p>
            <a:pPr marL="0" indent="0">
              <a:buNone/>
            </a:pPr>
            <a:r>
              <a:rPr lang="en-US" sz="2400" b="1" dirty="0">
                <a:sym typeface="Wingdings" panose="05000000000000000000" pitchFamily="2" charset="2"/>
              </a:rPr>
              <a:t>C= A*B = {2, 8}</a:t>
            </a:r>
          </a:p>
          <a:p>
            <a:pPr marL="0" indent="0">
              <a:buNone/>
            </a:pPr>
            <a:r>
              <a:rPr lang="en-US" sz="2400" b="1" dirty="0">
                <a:sym typeface="Wingdings" panose="05000000000000000000" pitchFamily="2" charset="2"/>
              </a:rPr>
              <a:t>C= A- B = {1, 7, 9}</a:t>
            </a:r>
          </a:p>
          <a:p>
            <a:pPr marL="0" indent="0">
              <a:buNone/>
            </a:pPr>
            <a:r>
              <a:rPr lang="en-US" sz="2400" b="1" dirty="0">
                <a:sym typeface="Wingdings" panose="05000000000000000000" pitchFamily="2" charset="2"/>
              </a:rPr>
              <a:t>C= B-A = { 3, 4, 6, 11}</a:t>
            </a:r>
          </a:p>
        </p:txBody>
      </p:sp>
      <p:sp>
        <p:nvSpPr>
          <p:cNvPr id="4" name="Slide Number Placeholder 3"/>
          <p:cNvSpPr>
            <a:spLocks noGrp="1"/>
          </p:cNvSpPr>
          <p:nvPr>
            <p:ph type="sldNum" sz="quarter" idx="12"/>
          </p:nvPr>
        </p:nvSpPr>
        <p:spPr/>
        <p:txBody>
          <a:bodyPr/>
          <a:lstStyle/>
          <a:p>
            <a:fld id="{06F855F6-99C9-4B18-88EC-1D73743D07FD}" type="slidenum">
              <a:rPr lang="en-US" smtClean="0"/>
              <a:t>174</a:t>
            </a:fld>
            <a:endParaRPr lang="en-US"/>
          </a:p>
        </p:txBody>
      </p:sp>
    </p:spTree>
    <p:extLst>
      <p:ext uri="{BB962C8B-B14F-4D97-AF65-F5344CB8AC3E}">
        <p14:creationId xmlns:p14="http://schemas.microsoft.com/office/powerpoint/2010/main" val="16605628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Bài tập</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b="1" dirty="0">
                <a:sym typeface="Wingdings" panose="05000000000000000000" pitchFamily="2" charset="2"/>
              </a:rPr>
              <a:t>class TH </a:t>
            </a: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private: </a:t>
            </a:r>
          </a:p>
          <a:p>
            <a:pPr marL="0" indent="0">
              <a:buNone/>
            </a:pPr>
            <a:r>
              <a:rPr lang="en-US" sz="2400" b="1" dirty="0">
                <a:sym typeface="Wingdings" panose="05000000000000000000" pitchFamily="2" charset="2"/>
              </a:rPr>
              <a:t>		vector &lt;</a:t>
            </a:r>
            <a:r>
              <a:rPr lang="en-US" sz="2400" b="1" dirty="0" err="1">
                <a:sym typeface="Wingdings" panose="05000000000000000000" pitchFamily="2" charset="2"/>
              </a:rPr>
              <a:t>int</a:t>
            </a:r>
            <a:r>
              <a:rPr lang="en-US" sz="2400" b="1" dirty="0">
                <a:sym typeface="Wingdings" panose="05000000000000000000" pitchFamily="2" charset="2"/>
              </a:rPr>
              <a:t>&gt; a;</a:t>
            </a:r>
          </a:p>
          <a:p>
            <a:pPr marL="0" indent="0">
              <a:buNone/>
            </a:pPr>
            <a:r>
              <a:rPr lang="en-US" sz="2400" b="1" dirty="0">
                <a:sym typeface="Wingdings" panose="05000000000000000000" pitchFamily="2" charset="2"/>
              </a:rPr>
              <a:t>	public:</a:t>
            </a:r>
          </a:p>
          <a:p>
            <a:pPr marL="0" indent="0">
              <a:buNone/>
            </a:pPr>
            <a:r>
              <a:rPr lang="en-US" sz="2400" b="1" dirty="0">
                <a:sym typeface="Wingdings" panose="05000000000000000000" pitchFamily="2" charset="2"/>
              </a:rPr>
              <a:t>		friend </a:t>
            </a:r>
            <a:r>
              <a:rPr lang="en-US" sz="2400" b="1" dirty="0" err="1">
                <a:sym typeface="Wingdings" panose="05000000000000000000" pitchFamily="2" charset="2"/>
              </a:rPr>
              <a:t>istream</a:t>
            </a:r>
            <a:r>
              <a:rPr lang="en-US" sz="2400" b="1" dirty="0">
                <a:sym typeface="Wingdings" panose="05000000000000000000" pitchFamily="2" charset="2"/>
              </a:rPr>
              <a:t> &amp; operator&gt;&gt;(</a:t>
            </a:r>
            <a:r>
              <a:rPr lang="en-US" sz="2400" b="1" dirty="0" err="1">
                <a:sym typeface="Wingdings" panose="05000000000000000000" pitchFamily="2" charset="2"/>
              </a:rPr>
              <a:t>istream</a:t>
            </a:r>
            <a:r>
              <a:rPr lang="en-US" sz="2400" b="1" dirty="0">
                <a:sym typeface="Wingdings" panose="05000000000000000000" pitchFamily="2" charset="2"/>
              </a:rPr>
              <a:t> &amp;is, TH &amp;b)</a:t>
            </a:r>
          </a:p>
          <a:p>
            <a:pPr marL="0" indent="0">
              <a:buNone/>
            </a:pPr>
            <a:r>
              <a:rPr lang="en-US" sz="2400" b="1" dirty="0">
                <a:sym typeface="Wingdings" panose="05000000000000000000" pitchFamily="2" charset="2"/>
              </a:rPr>
              <a:t>		{</a:t>
            </a:r>
          </a:p>
          <a:p>
            <a:pPr marL="0" indent="0">
              <a:buNone/>
            </a:pPr>
            <a:r>
              <a:rPr lang="en-US" sz="2400" b="1" dirty="0">
                <a:sym typeface="Wingdings" panose="05000000000000000000" pitchFamily="2" charset="2"/>
              </a:rPr>
              <a:t>		</a:t>
            </a:r>
          </a:p>
          <a:p>
            <a:pPr marL="0" indent="0">
              <a:buNone/>
            </a:pPr>
            <a:r>
              <a:rPr lang="en-US" sz="2400" b="1" dirty="0">
                <a:sym typeface="Wingdings" panose="05000000000000000000" pitchFamily="2" charset="2"/>
              </a:rPr>
              <a:t>		}</a:t>
            </a:r>
          </a:p>
          <a:p>
            <a:pPr marL="0" indent="0">
              <a:buNone/>
            </a:pPr>
            <a:endParaRPr lang="en-US" sz="2400" b="1" dirty="0">
              <a:sym typeface="Wingdings" panose="05000000000000000000" pitchFamily="2" charset="2"/>
            </a:endParaRPr>
          </a:p>
          <a:p>
            <a:pPr marL="0" indent="0">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175</a:t>
            </a:fld>
            <a:endParaRPr lang="en-US"/>
          </a:p>
        </p:txBody>
      </p:sp>
    </p:spTree>
    <p:extLst>
      <p:ext uri="{BB962C8B-B14F-4D97-AF65-F5344CB8AC3E}">
        <p14:creationId xmlns:p14="http://schemas.microsoft.com/office/powerpoint/2010/main" val="31385111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huỷ của lớp (destructor)</a:t>
            </a:r>
          </a:p>
        </p:txBody>
      </p:sp>
      <p:sp>
        <p:nvSpPr>
          <p:cNvPr id="3" name="Content Placeholder 2"/>
          <p:cNvSpPr>
            <a:spLocks noGrp="1"/>
          </p:cNvSpPr>
          <p:nvPr>
            <p:ph idx="1"/>
          </p:nvPr>
        </p:nvSpPr>
        <p:spPr>
          <a:xfrm>
            <a:off x="838199" y="1825625"/>
            <a:ext cx="11127059" cy="4351338"/>
          </a:xfrm>
        </p:spPr>
        <p:txBody>
          <a:bodyPr>
            <a:noAutofit/>
          </a:bodyPr>
          <a:lstStyle/>
          <a:p>
            <a:pPr marL="0" indent="0">
              <a:buNone/>
            </a:pPr>
            <a:r>
              <a:rPr lang="en-US" sz="2400" b="1" dirty="0">
                <a:sym typeface="Wingdings" panose="05000000000000000000" pitchFamily="2" charset="2"/>
              </a:rPr>
              <a:t>Hàm tạo của lớp nhằm mục đích cấp phát bộ nhớ và khởi gán giá trị cho các thuộc tính của đối tượng.</a:t>
            </a:r>
          </a:p>
          <a:p>
            <a:pPr marL="0" indent="0">
              <a:buNone/>
            </a:pPr>
            <a:r>
              <a:rPr lang="en-US" sz="2400" b="1" dirty="0">
                <a:sym typeface="Wingdings" panose="05000000000000000000" pitchFamily="2" charset="2"/>
              </a:rPr>
              <a:t>Một lớp có thể có nhiều hàm tạo.</a:t>
            </a:r>
          </a:p>
          <a:p>
            <a:pPr marL="0" indent="0">
              <a:buNone/>
            </a:pPr>
            <a:r>
              <a:rPr lang="en-US" sz="2400" b="1" dirty="0">
                <a:sym typeface="Wingdings" panose="05000000000000000000" pitchFamily="2" charset="2"/>
              </a:rPr>
              <a:t>Hàm huỷ nhằm mục đích giải phóng vùng nhớ đã cấp phát cho đối tượng.</a:t>
            </a:r>
          </a:p>
          <a:p>
            <a:pPr marL="0" indent="0">
              <a:buNone/>
            </a:pPr>
            <a:r>
              <a:rPr lang="en-US" sz="2400" b="1" dirty="0">
                <a:sym typeface="Wingdings" panose="05000000000000000000" pitchFamily="2" charset="2"/>
              </a:rPr>
              <a:t>Mỗi lớp chỉ có 1 hàm huỷ.</a:t>
            </a:r>
          </a:p>
          <a:p>
            <a:pPr marL="0" indent="0">
              <a:buNone/>
            </a:pPr>
            <a:r>
              <a:rPr lang="en-US" sz="2400" b="1" dirty="0">
                <a:sym typeface="Wingdings" panose="05000000000000000000" pitchFamily="2" charset="2"/>
              </a:rPr>
              <a:t>Hàm huỷ được gọi tự động khi một đối tượng được giải phóng bởi chương trình.</a:t>
            </a:r>
          </a:p>
          <a:p>
            <a:pPr marL="0" indent="0">
              <a:buNone/>
            </a:pPr>
            <a:r>
              <a:rPr lang="en-US" sz="2400" b="1" dirty="0">
                <a:sym typeface="Wingdings" panose="05000000000000000000" pitchFamily="2" charset="2"/>
              </a:rPr>
              <a:t>Cú pháp hàm huỷ</a:t>
            </a:r>
          </a:p>
          <a:p>
            <a:pPr marL="0" indent="0">
              <a:buNone/>
            </a:pPr>
            <a:r>
              <a:rPr lang="en-US" sz="3200" b="1" u="dbl" dirty="0">
                <a:solidFill>
                  <a:srgbClr val="FF0000"/>
                </a:solidFill>
                <a:uFill>
                  <a:solidFill>
                    <a:srgbClr val="00B050"/>
                  </a:solidFill>
                </a:uFill>
                <a:sym typeface="Wingdings" panose="05000000000000000000" pitchFamily="2" charset="2"/>
              </a:rPr>
              <a:t>~</a:t>
            </a:r>
            <a:r>
              <a:rPr lang="en-US" sz="3200" b="1" u="dbl" dirty="0" err="1">
                <a:solidFill>
                  <a:srgbClr val="FF0000"/>
                </a:solidFill>
                <a:uFill>
                  <a:solidFill>
                    <a:srgbClr val="00B050"/>
                  </a:solidFill>
                </a:uFill>
                <a:sym typeface="Wingdings" panose="05000000000000000000" pitchFamily="2" charset="2"/>
              </a:rPr>
              <a:t>TenLop</a:t>
            </a:r>
            <a:r>
              <a:rPr lang="en-US" sz="3200" b="1" u="dbl" dirty="0">
                <a:solidFill>
                  <a:srgbClr val="FF0000"/>
                </a:solidFill>
                <a:uFill>
                  <a:solidFill>
                    <a:srgbClr val="00B050"/>
                  </a:solidFill>
                </a:uFill>
                <a:sym typeface="Wingdings" panose="05000000000000000000" pitchFamily="2" charset="2"/>
              </a:rPr>
              <a:t>() {  các lệnh giải phóng vùng nhớ; }</a:t>
            </a:r>
          </a:p>
          <a:p>
            <a:pPr marL="0" indent="0">
              <a:buNone/>
            </a:pPr>
            <a:r>
              <a:rPr lang="en-US" sz="2400" b="1" dirty="0">
                <a:sym typeface="Wingdings" panose="05000000000000000000" pitchFamily="2" charset="2"/>
              </a:rPr>
              <a:t>// delete , free()    new, </a:t>
            </a:r>
            <a:r>
              <a:rPr lang="en-US" sz="2400" b="1" dirty="0" err="1">
                <a:sym typeface="Wingdings" panose="05000000000000000000" pitchFamily="2" charset="2"/>
              </a:rPr>
              <a:t>malloc</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176</a:t>
            </a:fld>
            <a:endParaRPr lang="en-US"/>
          </a:p>
        </p:txBody>
      </p:sp>
    </p:spTree>
    <p:extLst>
      <p:ext uri="{BB962C8B-B14F-4D97-AF65-F5344CB8AC3E}">
        <p14:creationId xmlns:p14="http://schemas.microsoft.com/office/powerpoint/2010/main" val="11077550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huỷ của lớp (destructor)</a:t>
            </a:r>
          </a:p>
        </p:txBody>
      </p:sp>
      <p:sp>
        <p:nvSpPr>
          <p:cNvPr id="3" name="Content Placeholder 2"/>
          <p:cNvSpPr>
            <a:spLocks noGrp="1"/>
          </p:cNvSpPr>
          <p:nvPr>
            <p:ph idx="1"/>
          </p:nvPr>
        </p:nvSpPr>
        <p:spPr>
          <a:xfrm>
            <a:off x="838200" y="1312669"/>
            <a:ext cx="11127059" cy="4351338"/>
          </a:xfrm>
        </p:spPr>
        <p:txBody>
          <a:bodyPr>
            <a:noAutofit/>
          </a:bodyPr>
          <a:lstStyle/>
          <a:p>
            <a:pPr marL="0" indent="0">
              <a:buNone/>
            </a:pPr>
            <a:r>
              <a:rPr lang="en-US" sz="2400" b="1" dirty="0">
                <a:sym typeface="Wingdings" panose="05000000000000000000" pitchFamily="2" charset="2"/>
              </a:rPr>
              <a:t>Ví dụ hàm huỷ lớp </a:t>
            </a:r>
            <a:r>
              <a:rPr lang="en-US" sz="2400" b="1" dirty="0" err="1">
                <a:sym typeface="Wingdings" panose="05000000000000000000" pitchFamily="2" charset="2"/>
              </a:rPr>
              <a:t>MyVector</a:t>
            </a:r>
            <a:endParaRPr lang="en-US" sz="2400" b="1" dirty="0">
              <a:sym typeface="Wingdings" panose="05000000000000000000" pitchFamily="2" charset="2"/>
            </a:endParaRPr>
          </a:p>
          <a:p>
            <a:pPr marL="0" indent="0">
              <a:lnSpc>
                <a:spcPct val="100000"/>
              </a:lnSpc>
              <a:spcBef>
                <a:spcPts val="0"/>
              </a:spcBef>
              <a:buNone/>
            </a:pPr>
            <a:r>
              <a:rPr lang="en-US" b="1" dirty="0">
                <a:sym typeface="Wingdings" panose="05000000000000000000" pitchFamily="2" charset="2"/>
              </a:rPr>
              <a:t>class </a:t>
            </a:r>
            <a:r>
              <a:rPr lang="en-US" b="1" dirty="0" err="1">
                <a:sym typeface="Wingdings" panose="05000000000000000000" pitchFamily="2" charset="2"/>
              </a:rPr>
              <a:t>MyVector</a:t>
            </a:r>
            <a:endParaRPr lang="en-US" b="1" dirty="0">
              <a:sym typeface="Wingdings" panose="05000000000000000000" pitchFamily="2" charset="2"/>
            </a:endParaRPr>
          </a:p>
          <a:p>
            <a:pPr marL="0" indent="0">
              <a:lnSpc>
                <a:spcPct val="100000"/>
              </a:lnSpc>
              <a:spcBef>
                <a:spcPts val="0"/>
              </a:spcBef>
              <a:buNone/>
            </a:pPr>
            <a:r>
              <a:rPr lang="en-US" b="1" dirty="0">
                <a:sym typeface="Wingdings" panose="05000000000000000000" pitchFamily="2" charset="2"/>
              </a:rPr>
              <a:t>{</a:t>
            </a:r>
          </a:p>
          <a:p>
            <a:pPr marL="0" indent="0">
              <a:lnSpc>
                <a:spcPct val="100000"/>
              </a:lnSpc>
              <a:spcBef>
                <a:spcPts val="0"/>
              </a:spcBef>
              <a:buNone/>
            </a:pPr>
            <a:r>
              <a:rPr lang="en-US" b="1" dirty="0">
                <a:sym typeface="Wingdings" panose="05000000000000000000" pitchFamily="2" charset="2"/>
              </a:rPr>
              <a:t>	private:</a:t>
            </a:r>
          </a:p>
          <a:p>
            <a:pPr marL="0" indent="0">
              <a:lnSpc>
                <a:spcPct val="100000"/>
              </a:lnSpc>
              <a:spcBef>
                <a:spcPts val="0"/>
              </a:spcBef>
              <a:buNone/>
            </a:pPr>
            <a:r>
              <a:rPr lang="en-US" b="1" dirty="0">
                <a:sym typeface="Wingdings" panose="05000000000000000000" pitchFamily="2" charset="2"/>
              </a:rPr>
              <a:t>		</a:t>
            </a:r>
            <a:r>
              <a:rPr lang="en-US" b="1" dirty="0" err="1">
                <a:sym typeface="Wingdings" panose="05000000000000000000" pitchFamily="2" charset="2"/>
              </a:rPr>
              <a:t>int</a:t>
            </a:r>
            <a:r>
              <a:rPr lang="en-US" b="1" dirty="0">
                <a:sym typeface="Wingdings" panose="05000000000000000000" pitchFamily="2" charset="2"/>
              </a:rPr>
              <a:t> size;</a:t>
            </a:r>
          </a:p>
          <a:p>
            <a:pPr marL="0" indent="0">
              <a:lnSpc>
                <a:spcPct val="100000"/>
              </a:lnSpc>
              <a:spcBef>
                <a:spcPts val="0"/>
              </a:spcBef>
              <a:buNone/>
            </a:pPr>
            <a:r>
              <a:rPr lang="en-US" b="1" dirty="0">
                <a:sym typeface="Wingdings" panose="05000000000000000000" pitchFamily="2" charset="2"/>
              </a:rPr>
              <a:t>		</a:t>
            </a:r>
            <a:r>
              <a:rPr lang="en-US" b="1" dirty="0" err="1">
                <a:sym typeface="Wingdings" panose="05000000000000000000" pitchFamily="2" charset="2"/>
              </a:rPr>
              <a:t>int</a:t>
            </a:r>
            <a:r>
              <a:rPr lang="en-US" b="1" dirty="0">
                <a:sym typeface="Wingdings" panose="05000000000000000000" pitchFamily="2" charset="2"/>
              </a:rPr>
              <a:t> *a;</a:t>
            </a:r>
          </a:p>
          <a:p>
            <a:pPr marL="0" indent="0">
              <a:lnSpc>
                <a:spcPct val="100000"/>
              </a:lnSpc>
              <a:spcBef>
                <a:spcPts val="0"/>
              </a:spcBef>
              <a:buNone/>
            </a:pPr>
            <a:r>
              <a:rPr lang="en-US" b="1" dirty="0">
                <a:sym typeface="Wingdings" panose="05000000000000000000" pitchFamily="2" charset="2"/>
              </a:rPr>
              <a:t>	public:</a:t>
            </a:r>
          </a:p>
          <a:p>
            <a:pPr marL="0" indent="0">
              <a:lnSpc>
                <a:spcPct val="100000"/>
              </a:lnSpc>
              <a:spcBef>
                <a:spcPts val="0"/>
              </a:spcBef>
              <a:buNone/>
            </a:pPr>
            <a:r>
              <a:rPr lang="en-US" b="1" dirty="0">
                <a:sym typeface="Wingdings" panose="05000000000000000000" pitchFamily="2" charset="2"/>
              </a:rPr>
              <a:t>		void </a:t>
            </a:r>
            <a:r>
              <a:rPr lang="en-US" b="1" dirty="0" err="1">
                <a:sym typeface="Wingdings" panose="05000000000000000000" pitchFamily="2" charset="2"/>
              </a:rPr>
              <a:t>nhap</a:t>
            </a:r>
            <a:r>
              <a:rPr lang="en-US" b="1" dirty="0">
                <a:sym typeface="Wingdings" panose="05000000000000000000" pitchFamily="2" charset="2"/>
              </a:rPr>
              <a:t>() {} </a:t>
            </a:r>
          </a:p>
          <a:p>
            <a:pPr marL="0" indent="0">
              <a:lnSpc>
                <a:spcPct val="100000"/>
              </a:lnSpc>
              <a:spcBef>
                <a:spcPts val="0"/>
              </a:spcBef>
              <a:buNone/>
            </a:pPr>
            <a:r>
              <a:rPr lang="en-US" b="1" dirty="0">
                <a:sym typeface="Wingdings" panose="05000000000000000000" pitchFamily="2" charset="2"/>
              </a:rPr>
              <a:t>		void in(){}</a:t>
            </a:r>
          </a:p>
          <a:p>
            <a:pPr marL="0" indent="0">
              <a:lnSpc>
                <a:spcPct val="100000"/>
              </a:lnSpc>
              <a:spcBef>
                <a:spcPts val="0"/>
              </a:spcBef>
              <a:buNone/>
            </a:pPr>
            <a:r>
              <a:rPr lang="en-US" b="1" dirty="0">
                <a:sym typeface="Wingdings" panose="05000000000000000000" pitchFamily="2" charset="2"/>
              </a:rPr>
              <a:t>		</a:t>
            </a:r>
            <a:r>
              <a:rPr lang="en-US" b="1" dirty="0">
                <a:solidFill>
                  <a:srgbClr val="FF0000"/>
                </a:solidFill>
                <a:sym typeface="Wingdings" panose="05000000000000000000" pitchFamily="2" charset="2"/>
              </a:rPr>
              <a:t>~</a:t>
            </a:r>
            <a:r>
              <a:rPr lang="en-US" b="1" dirty="0" err="1">
                <a:solidFill>
                  <a:srgbClr val="FF0000"/>
                </a:solidFill>
                <a:sym typeface="Wingdings" panose="05000000000000000000" pitchFamily="2" charset="2"/>
              </a:rPr>
              <a:t>MyVector</a:t>
            </a:r>
            <a:r>
              <a:rPr lang="en-US" b="1" dirty="0">
                <a:solidFill>
                  <a:srgbClr val="FF0000"/>
                </a:solidFill>
                <a:sym typeface="Wingdings" panose="05000000000000000000" pitchFamily="2" charset="2"/>
              </a:rPr>
              <a:t>() {  if (a!=NULL) delete </a:t>
            </a:r>
            <a:r>
              <a:rPr lang="en-US" b="1" dirty="0">
                <a:solidFill>
                  <a:srgbClr val="002060"/>
                </a:solidFill>
                <a:sym typeface="Wingdings" panose="05000000000000000000" pitchFamily="2" charset="2"/>
              </a:rPr>
              <a:t>[]</a:t>
            </a:r>
            <a:r>
              <a:rPr lang="en-US" b="1" dirty="0">
                <a:solidFill>
                  <a:srgbClr val="FF0000"/>
                </a:solidFill>
                <a:sym typeface="Wingdings" panose="05000000000000000000" pitchFamily="2" charset="2"/>
              </a:rPr>
              <a:t>a; }</a:t>
            </a:r>
          </a:p>
          <a:p>
            <a:pPr marL="0" indent="0">
              <a:lnSpc>
                <a:spcPct val="100000"/>
              </a:lnSpc>
              <a:spcBef>
                <a:spcPts val="0"/>
              </a:spcBef>
              <a:buNone/>
            </a:pPr>
            <a:r>
              <a:rPr lang="en-US"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177</a:t>
            </a:fld>
            <a:endParaRPr lang="en-US"/>
          </a:p>
        </p:txBody>
      </p:sp>
    </p:spTree>
    <p:extLst>
      <p:ext uri="{BB962C8B-B14F-4D97-AF65-F5344CB8AC3E}">
        <p14:creationId xmlns:p14="http://schemas.microsoft.com/office/powerpoint/2010/main" val="31251629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huỷ của lớp (destructor)</a:t>
            </a:r>
          </a:p>
        </p:txBody>
      </p:sp>
      <p:sp>
        <p:nvSpPr>
          <p:cNvPr id="4" name="TextBox 3"/>
          <p:cNvSpPr txBox="1"/>
          <p:nvPr/>
        </p:nvSpPr>
        <p:spPr>
          <a:xfrm>
            <a:off x="464457" y="6019512"/>
            <a:ext cx="10675379" cy="584775"/>
          </a:xfrm>
          <a:prstGeom prst="rect">
            <a:avLst/>
          </a:prstGeom>
          <a:solidFill>
            <a:srgbClr val="FFFF00"/>
          </a:solidFill>
        </p:spPr>
        <p:txBody>
          <a:bodyPr wrap="square" rtlCol="0">
            <a:spAutoFit/>
          </a:bodyPr>
          <a:lstStyle/>
          <a:p>
            <a:r>
              <a:rPr lang="en-US" sz="3200">
                <a:solidFill>
                  <a:srgbClr val="FF0000"/>
                </a:solidFill>
              </a:rPr>
              <a:t>Nếu để lệnh </a:t>
            </a:r>
            <a:r>
              <a:rPr lang="en-US" sz="3200" b="1" i="1">
                <a:solidFill>
                  <a:srgbClr val="00B0F0"/>
                </a:solidFill>
                <a:latin typeface="Times New Roman" panose="02020603050405020304" pitchFamily="18" charset="0"/>
                <a:cs typeface="Times New Roman" panose="02020603050405020304" pitchFamily="18" charset="0"/>
              </a:rPr>
              <a:t>màu xanh</a:t>
            </a:r>
            <a:r>
              <a:rPr lang="en-US" sz="3200">
                <a:solidFill>
                  <a:srgbClr val="FF0000"/>
                </a:solidFill>
              </a:rPr>
              <a:t>, </a:t>
            </a:r>
            <a:r>
              <a:rPr lang="vi-VN" sz="3200">
                <a:solidFill>
                  <a:srgbClr val="FF0000"/>
                </a:solidFill>
              </a:rPr>
              <a:t>chương </a:t>
            </a:r>
            <a:r>
              <a:rPr lang="vi-VN" sz="3200" dirty="0">
                <a:solidFill>
                  <a:srgbClr val="FF0000"/>
                </a:solidFill>
              </a:rPr>
              <a:t>trình bị lỗi gì? Vì sao?</a:t>
            </a:r>
          </a:p>
        </p:txBody>
      </p:sp>
      <p:sp>
        <p:nvSpPr>
          <p:cNvPr id="5" name="Slide Number Placeholder 4"/>
          <p:cNvSpPr>
            <a:spLocks noGrp="1"/>
          </p:cNvSpPr>
          <p:nvPr>
            <p:ph type="sldNum" sz="quarter" idx="12"/>
          </p:nvPr>
        </p:nvSpPr>
        <p:spPr/>
        <p:txBody>
          <a:bodyPr/>
          <a:lstStyle/>
          <a:p>
            <a:fld id="{06F855F6-99C9-4B18-88EC-1D73743D07FD}" type="slidenum">
              <a:rPr lang="en-US" smtClean="0"/>
              <a:t>178</a:t>
            </a:fld>
            <a:endParaRPr lang="en-US"/>
          </a:p>
        </p:txBody>
      </p:sp>
      <p:sp>
        <p:nvSpPr>
          <p:cNvPr id="3" name="Content Placeholder 2"/>
          <p:cNvSpPr>
            <a:spLocks noGrp="1"/>
          </p:cNvSpPr>
          <p:nvPr>
            <p:ph idx="1"/>
          </p:nvPr>
        </p:nvSpPr>
        <p:spPr>
          <a:xfrm>
            <a:off x="696686" y="1312669"/>
            <a:ext cx="11268573" cy="4351338"/>
          </a:xfrm>
        </p:spPr>
        <p:txBody>
          <a:bodyPr>
            <a:noAutofit/>
          </a:bodyPr>
          <a:lstStyle/>
          <a:p>
            <a:pPr marL="0" indent="0">
              <a:buNone/>
            </a:pPr>
            <a:r>
              <a:rPr lang="en-US" sz="2400" b="1" dirty="0">
                <a:sym typeface="Wingdings" panose="05000000000000000000" pitchFamily="2" charset="2"/>
              </a:rPr>
              <a:t>Hàm huỷ đ</a:t>
            </a:r>
            <a:r>
              <a:rPr lang="vi-VN" sz="2400" b="1" dirty="0">
                <a:sym typeface="Wingdings" panose="05000000000000000000" pitchFamily="2" charset="2"/>
              </a:rPr>
              <a:t>ược gọi tự động mỗi khi một đối tượng của lớp được giải phóng</a:t>
            </a:r>
            <a:endParaRPr lang="en-US" sz="2400" b="1" dirty="0">
              <a:sym typeface="Wingdings" panose="05000000000000000000" pitchFamily="2" charset="2"/>
            </a:endParaRPr>
          </a:p>
          <a:p>
            <a:pPr marL="0" indent="0">
              <a:buNone/>
            </a:pPr>
            <a:r>
              <a:rPr lang="en-US" sz="2400" b="1">
                <a:sym typeface="Wingdings" panose="05000000000000000000" pitchFamily="2" charset="2"/>
              </a:rPr>
              <a:t>class MyTest {</a:t>
            </a:r>
            <a:endParaRPr lang="en-US" sz="2400" b="1" dirty="0">
              <a:sym typeface="Wingdings" panose="05000000000000000000" pitchFamily="2" charset="2"/>
            </a:endParaRPr>
          </a:p>
          <a:p>
            <a:pPr marL="0" indent="0">
              <a:buNone/>
            </a:pPr>
            <a:r>
              <a:rPr lang="en-US" sz="2400" b="1">
                <a:sym typeface="Wingdings" panose="05000000000000000000" pitchFamily="2" charset="2"/>
              </a:rPr>
              <a:t>	int </a:t>
            </a:r>
            <a:r>
              <a:rPr lang="en-US" sz="2400" b="1" dirty="0">
                <a:sym typeface="Wingdings" panose="05000000000000000000" pitchFamily="2" charset="2"/>
              </a:rPr>
              <a:t>size, *a;</a:t>
            </a:r>
          </a:p>
          <a:p>
            <a:pPr marL="0" indent="0">
              <a:buNone/>
            </a:pPr>
            <a:r>
              <a:rPr lang="en-US" sz="2400" b="1" dirty="0">
                <a:sym typeface="Wingdings" panose="05000000000000000000" pitchFamily="2" charset="2"/>
              </a:rPr>
              <a:t>	public:</a:t>
            </a:r>
          </a:p>
          <a:p>
            <a:pPr marL="0" indent="0">
              <a:buNone/>
            </a:pPr>
            <a:r>
              <a:rPr lang="en-US" sz="2400" b="1">
                <a:sym typeface="Wingdings" panose="05000000000000000000" pitchFamily="2" charset="2"/>
              </a:rPr>
              <a:t>	  void </a:t>
            </a:r>
            <a:r>
              <a:rPr lang="en-US" sz="2400" b="1" dirty="0">
                <a:sym typeface="Wingdings" panose="05000000000000000000" pitchFamily="2" charset="2"/>
              </a:rPr>
              <a:t>sinh(</a:t>
            </a:r>
            <a:r>
              <a:rPr lang="en-US" sz="2400" b="1" dirty="0" err="1">
                <a:sym typeface="Wingdings" panose="05000000000000000000" pitchFamily="2" charset="2"/>
              </a:rPr>
              <a:t>int</a:t>
            </a:r>
            <a:r>
              <a:rPr lang="en-US" sz="2400" b="1" dirty="0">
                <a:sym typeface="Wingdings" panose="05000000000000000000" pitchFamily="2" charset="2"/>
              </a:rPr>
              <a:t> n) { size=n;  a= new </a:t>
            </a:r>
            <a:r>
              <a:rPr lang="en-US" sz="2400" b="1" dirty="0" err="1">
                <a:sym typeface="Wingdings" panose="05000000000000000000" pitchFamily="2" charset="2"/>
              </a:rPr>
              <a:t>int</a:t>
            </a:r>
            <a:r>
              <a:rPr lang="en-US" sz="2400" b="1" dirty="0">
                <a:sym typeface="Wingdings" panose="05000000000000000000" pitchFamily="2" charset="2"/>
              </a:rPr>
              <a:t> [n]; for(</a:t>
            </a:r>
            <a:r>
              <a:rPr lang="en-US" sz="2400" b="1" dirty="0" err="1">
                <a:sym typeface="Wingdings" panose="05000000000000000000" pitchFamily="2" charset="2"/>
              </a:rPr>
              <a:t>int</a:t>
            </a:r>
            <a:r>
              <a:rPr lang="en-US" sz="2400" b="1" dirty="0">
                <a:sym typeface="Wingdings" panose="05000000000000000000" pitchFamily="2" charset="2"/>
              </a:rPr>
              <a:t> i=0; i&lt;n; i++) a[i]=i;} </a:t>
            </a:r>
          </a:p>
          <a:p>
            <a:pPr marL="0" indent="0">
              <a:buNone/>
            </a:pPr>
            <a:r>
              <a:rPr lang="en-US" sz="2400" b="1">
                <a:sym typeface="Wingdings" panose="05000000000000000000" pitchFamily="2" charset="2"/>
              </a:rPr>
              <a:t>	  </a:t>
            </a:r>
            <a:r>
              <a:rPr lang="en-US" sz="2400" b="1">
                <a:solidFill>
                  <a:srgbClr val="0000FF"/>
                </a:solidFill>
                <a:sym typeface="Wingdings" panose="05000000000000000000" pitchFamily="2" charset="2"/>
              </a:rPr>
              <a:t>~</a:t>
            </a:r>
            <a:r>
              <a:rPr lang="en-US" sz="2400" b="1" dirty="0" err="1">
                <a:solidFill>
                  <a:srgbClr val="0000FF"/>
                </a:solidFill>
                <a:sym typeface="Wingdings" panose="05000000000000000000" pitchFamily="2" charset="2"/>
              </a:rPr>
              <a:t>MyTest</a:t>
            </a:r>
            <a:r>
              <a:rPr lang="en-US" sz="2400" b="1" dirty="0">
                <a:solidFill>
                  <a:srgbClr val="0000FF"/>
                </a:solidFill>
                <a:sym typeface="Wingdings" panose="05000000000000000000" pitchFamily="2" charset="2"/>
              </a:rPr>
              <a:t>()</a:t>
            </a:r>
            <a:r>
              <a:rPr lang="en-US" sz="2400" b="1" dirty="0">
                <a:sym typeface="Wingdings" panose="05000000000000000000" pitchFamily="2" charset="2"/>
              </a:rPr>
              <a:t> {  if (a!=NULL) delete []a;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Goi</a:t>
            </a:r>
            <a:r>
              <a:rPr lang="en-US" sz="2400" b="1" dirty="0">
                <a:sym typeface="Wingdings" panose="05000000000000000000" pitchFamily="2" charset="2"/>
              </a:rPr>
              <a:t> ham huy”; }</a:t>
            </a:r>
          </a:p>
          <a:p>
            <a:pPr marL="0" indent="0">
              <a:buNone/>
            </a:pPr>
            <a:r>
              <a:rPr lang="en-US" sz="2400" b="1" i="1">
                <a:solidFill>
                  <a:srgbClr val="00B0F0"/>
                </a:solidFill>
                <a:sym typeface="Wingdings" panose="05000000000000000000" pitchFamily="2" charset="2"/>
              </a:rPr>
              <a:t>//</a:t>
            </a:r>
            <a:r>
              <a:rPr lang="en-US" sz="2400" b="1" i="1" dirty="0" err="1">
                <a:solidFill>
                  <a:srgbClr val="00B0F0"/>
                </a:solidFill>
                <a:sym typeface="Wingdings" panose="05000000000000000000" pitchFamily="2" charset="2"/>
              </a:rPr>
              <a:t>MyTest</a:t>
            </a:r>
            <a:r>
              <a:rPr lang="en-US" sz="2400" b="1" i="1" dirty="0">
                <a:solidFill>
                  <a:srgbClr val="00B0F0"/>
                </a:solidFill>
                <a:sym typeface="Wingdings" panose="05000000000000000000" pitchFamily="2" charset="2"/>
              </a:rPr>
              <a:t>(</a:t>
            </a:r>
            <a:r>
              <a:rPr lang="en-US" sz="2400" b="1" i="1" dirty="0" err="1">
                <a:solidFill>
                  <a:srgbClr val="00B0F0"/>
                </a:solidFill>
                <a:sym typeface="Wingdings" panose="05000000000000000000" pitchFamily="2" charset="2"/>
              </a:rPr>
              <a:t>const</a:t>
            </a:r>
            <a:r>
              <a:rPr lang="en-US" sz="2400" b="1" i="1" dirty="0">
                <a:solidFill>
                  <a:srgbClr val="00B0F0"/>
                </a:solidFill>
                <a:sym typeface="Wingdings" panose="05000000000000000000" pitchFamily="2" charset="2"/>
              </a:rPr>
              <a:t> </a:t>
            </a:r>
            <a:r>
              <a:rPr lang="en-US" sz="2400" b="1" i="1" dirty="0" err="1">
                <a:solidFill>
                  <a:srgbClr val="00B0F0"/>
                </a:solidFill>
                <a:sym typeface="Wingdings" panose="05000000000000000000" pitchFamily="2" charset="2"/>
              </a:rPr>
              <a:t>MyTest</a:t>
            </a:r>
            <a:r>
              <a:rPr lang="en-US" sz="2400" b="1" i="1" dirty="0">
                <a:solidFill>
                  <a:srgbClr val="00B0F0"/>
                </a:solidFill>
                <a:sym typeface="Wingdings" panose="05000000000000000000" pitchFamily="2" charset="2"/>
              </a:rPr>
              <a:t> &amp;b) { size=</a:t>
            </a:r>
            <a:r>
              <a:rPr lang="en-US" sz="2400" b="1" i="1" dirty="0" err="1">
                <a:solidFill>
                  <a:srgbClr val="00B0F0"/>
                </a:solidFill>
                <a:sym typeface="Wingdings" panose="05000000000000000000" pitchFamily="2" charset="2"/>
              </a:rPr>
              <a:t>b.size</a:t>
            </a:r>
            <a:r>
              <a:rPr lang="en-US" sz="2400" b="1" i="1" dirty="0">
                <a:solidFill>
                  <a:srgbClr val="00B0F0"/>
                </a:solidFill>
                <a:sym typeface="Wingdings" panose="05000000000000000000" pitchFamily="2" charset="2"/>
              </a:rPr>
              <a:t>;  a= new </a:t>
            </a:r>
            <a:r>
              <a:rPr lang="en-US" sz="2400" b="1" i="1" dirty="0" err="1">
                <a:solidFill>
                  <a:srgbClr val="00B0F0"/>
                </a:solidFill>
                <a:sym typeface="Wingdings" panose="05000000000000000000" pitchFamily="2" charset="2"/>
              </a:rPr>
              <a:t>int</a:t>
            </a:r>
            <a:r>
              <a:rPr lang="en-US" sz="2400" b="1" i="1" dirty="0">
                <a:solidFill>
                  <a:srgbClr val="00B0F0"/>
                </a:solidFill>
                <a:sym typeface="Wingdings" panose="05000000000000000000" pitchFamily="2" charset="2"/>
              </a:rPr>
              <a:t> [size]; for(</a:t>
            </a:r>
            <a:r>
              <a:rPr lang="en-US" sz="2400" b="1" i="1" dirty="0" err="1">
                <a:solidFill>
                  <a:srgbClr val="00B0F0"/>
                </a:solidFill>
                <a:sym typeface="Wingdings" panose="05000000000000000000" pitchFamily="2" charset="2"/>
              </a:rPr>
              <a:t>int</a:t>
            </a:r>
            <a:r>
              <a:rPr lang="en-US" sz="2400" b="1" i="1" dirty="0">
                <a:solidFill>
                  <a:srgbClr val="00B0F0"/>
                </a:solidFill>
                <a:sym typeface="Wingdings" panose="05000000000000000000" pitchFamily="2" charset="2"/>
              </a:rPr>
              <a:t> i=0; i&lt;size; i++) a[i]=</a:t>
            </a:r>
            <a:r>
              <a:rPr lang="en-US" sz="2400" b="1" i="1" dirty="0" err="1">
                <a:solidFill>
                  <a:srgbClr val="00B0F0"/>
                </a:solidFill>
                <a:sym typeface="Wingdings" panose="05000000000000000000" pitchFamily="2" charset="2"/>
              </a:rPr>
              <a:t>b.a</a:t>
            </a:r>
            <a:r>
              <a:rPr lang="en-US" sz="2400" b="1" i="1" dirty="0">
                <a:solidFill>
                  <a:srgbClr val="00B0F0"/>
                </a:solidFill>
                <a:sym typeface="Wingdings" panose="05000000000000000000" pitchFamily="2" charset="2"/>
              </a:rPr>
              <a:t>[i];} </a:t>
            </a:r>
          </a:p>
          <a:p>
            <a:pPr marL="0" indent="0">
              <a:buNone/>
            </a:pPr>
            <a:r>
              <a:rPr lang="en-US" sz="2400" b="1" dirty="0">
                <a:sym typeface="Wingdings" panose="05000000000000000000" pitchFamily="2" charset="2"/>
              </a:rPr>
              <a:t>};</a:t>
            </a:r>
          </a:p>
          <a:p>
            <a:pPr marL="0" indent="0">
              <a:buNone/>
            </a:pPr>
            <a:r>
              <a:rPr lang="en-US" sz="2400" b="1" dirty="0" err="1">
                <a:sym typeface="Wingdings" panose="05000000000000000000" pitchFamily="2" charset="2"/>
              </a:rPr>
              <a:t>int</a:t>
            </a:r>
            <a:r>
              <a:rPr lang="en-US" sz="2400" b="1" dirty="0">
                <a:sym typeface="Wingdings" panose="05000000000000000000" pitchFamily="2" charset="2"/>
              </a:rPr>
              <a:t> main() {  </a:t>
            </a:r>
            <a:r>
              <a:rPr lang="en-US" sz="2400" b="1" u="sng" dirty="0" err="1">
                <a:solidFill>
                  <a:srgbClr val="FF0000"/>
                </a:solidFill>
                <a:sym typeface="Wingdings" panose="05000000000000000000" pitchFamily="2" charset="2"/>
              </a:rPr>
              <a:t>MyTest</a:t>
            </a:r>
            <a:r>
              <a:rPr lang="en-US" sz="2400" b="1" u="sng" dirty="0">
                <a:solidFill>
                  <a:srgbClr val="FF0000"/>
                </a:solidFill>
                <a:sym typeface="Wingdings" panose="05000000000000000000" pitchFamily="2" charset="2"/>
              </a:rPr>
              <a:t> a;</a:t>
            </a:r>
            <a:r>
              <a:rPr lang="en-US" sz="2400" b="1" dirty="0">
                <a:sym typeface="Wingdings" panose="05000000000000000000" pitchFamily="2" charset="2"/>
              </a:rPr>
              <a:t> </a:t>
            </a:r>
            <a:r>
              <a:rPr lang="en-US" sz="2400" b="1" dirty="0" err="1">
                <a:sym typeface="Wingdings" panose="05000000000000000000" pitchFamily="2" charset="2"/>
              </a:rPr>
              <a:t>a.sinh</a:t>
            </a:r>
            <a:r>
              <a:rPr lang="en-US" sz="2400" b="1" dirty="0">
                <a:sym typeface="Wingdings" panose="05000000000000000000" pitchFamily="2" charset="2"/>
              </a:rPr>
              <a:t>(5);</a:t>
            </a:r>
            <a:r>
              <a:rPr lang="en-US" sz="2400" b="1" dirty="0" err="1">
                <a:sym typeface="Wingdings" panose="05000000000000000000" pitchFamily="2" charset="2"/>
              </a:rPr>
              <a:t>MyTest</a:t>
            </a:r>
            <a:r>
              <a:rPr lang="en-US" sz="2400" b="1" dirty="0">
                <a:sym typeface="Wingdings" panose="05000000000000000000" pitchFamily="2" charset="2"/>
              </a:rPr>
              <a:t> c(a); }</a:t>
            </a:r>
          </a:p>
        </p:txBody>
      </p:sp>
    </p:spTree>
    <p:extLst>
      <p:ext uri="{BB962C8B-B14F-4D97-AF65-F5344CB8AC3E}">
        <p14:creationId xmlns:p14="http://schemas.microsoft.com/office/powerpoint/2010/main" val="38495846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huỷ của lớp (destructor)</a:t>
            </a:r>
          </a:p>
        </p:txBody>
      </p:sp>
      <p:sp>
        <p:nvSpPr>
          <p:cNvPr id="3" name="Content Placeholder 2"/>
          <p:cNvSpPr>
            <a:spLocks noGrp="1"/>
          </p:cNvSpPr>
          <p:nvPr>
            <p:ph idx="1"/>
          </p:nvPr>
        </p:nvSpPr>
        <p:spPr>
          <a:xfrm>
            <a:off x="696686" y="1312669"/>
            <a:ext cx="11268573" cy="4351338"/>
          </a:xfrm>
        </p:spPr>
        <p:txBody>
          <a:bodyPr>
            <a:noAutofit/>
          </a:bodyPr>
          <a:lstStyle/>
          <a:p>
            <a:pPr marL="0" indent="0">
              <a:buNone/>
            </a:pPr>
            <a:r>
              <a:rPr lang="en-US" sz="2400" b="1" dirty="0">
                <a:sym typeface="Wingdings" panose="05000000000000000000" pitchFamily="2" charset="2"/>
              </a:rPr>
              <a:t>Hàm huỷ đ</a:t>
            </a:r>
            <a:r>
              <a:rPr lang="vi-VN" sz="2400" b="1" dirty="0">
                <a:sym typeface="Wingdings" panose="05000000000000000000" pitchFamily="2" charset="2"/>
              </a:rPr>
              <a:t>ược gọi tự động mỗi khi một đối tượng của lớp được giải phóng</a:t>
            </a:r>
            <a:endParaRPr lang="en-US" sz="2400" b="1" dirty="0">
              <a:sym typeface="Wingdings" panose="05000000000000000000" pitchFamily="2" charset="2"/>
            </a:endParaRPr>
          </a:p>
          <a:p>
            <a:pPr marL="0" indent="0">
              <a:buNone/>
            </a:pPr>
            <a:r>
              <a:rPr lang="en-US" sz="2400" b="1" dirty="0">
                <a:sym typeface="Wingdings" panose="05000000000000000000" pitchFamily="2" charset="2"/>
              </a:rPr>
              <a:t>class </a:t>
            </a:r>
            <a:r>
              <a:rPr lang="en-US" sz="2400" b="1" dirty="0" err="1">
                <a:sym typeface="Wingdings" panose="05000000000000000000" pitchFamily="2" charset="2"/>
              </a:rPr>
              <a:t>MyTest</a:t>
            </a:r>
            <a:endParaRPr lang="en-US" sz="2400" b="1" dirty="0">
              <a:sym typeface="Wingdings" panose="05000000000000000000" pitchFamily="2" charset="2"/>
            </a:endParaRP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size, *a;</a:t>
            </a:r>
          </a:p>
          <a:p>
            <a:pPr marL="0" indent="0">
              <a:buNone/>
            </a:pPr>
            <a:r>
              <a:rPr lang="en-US" sz="2400" b="1" dirty="0">
                <a:sym typeface="Wingdings" panose="05000000000000000000" pitchFamily="2" charset="2"/>
              </a:rPr>
              <a:t>	public:</a:t>
            </a:r>
          </a:p>
          <a:p>
            <a:pPr marL="0" indent="0">
              <a:buNone/>
            </a:pPr>
            <a:r>
              <a:rPr lang="en-US" sz="2400" b="1" dirty="0">
                <a:sym typeface="Wingdings" panose="05000000000000000000" pitchFamily="2" charset="2"/>
              </a:rPr>
              <a:t>	</a:t>
            </a:r>
            <a:r>
              <a:rPr lang="en-US" sz="2400" b="1" dirty="0" err="1">
                <a:solidFill>
                  <a:srgbClr val="FF0000"/>
                </a:solidFill>
                <a:sym typeface="Wingdings" panose="05000000000000000000" pitchFamily="2" charset="2"/>
              </a:rPr>
              <a:t>MyTest</a:t>
            </a:r>
            <a:r>
              <a:rPr lang="en-US" sz="2400" b="1" dirty="0">
                <a:solidFill>
                  <a:srgbClr val="FF0000"/>
                </a:solidFill>
                <a:sym typeface="Wingdings" panose="05000000000000000000" pitchFamily="2" charset="2"/>
              </a:rPr>
              <a:t>() { size=0; a=NULL;} // them dinh </a:t>
            </a:r>
            <a:r>
              <a:rPr lang="en-US" sz="2400" b="1" dirty="0" err="1">
                <a:solidFill>
                  <a:srgbClr val="FF0000"/>
                </a:solidFill>
                <a:sym typeface="Wingdings" panose="05000000000000000000" pitchFamily="2" charset="2"/>
              </a:rPr>
              <a:t>nghia</a:t>
            </a:r>
            <a:r>
              <a:rPr lang="en-US" sz="2400" b="1" dirty="0">
                <a:solidFill>
                  <a:srgbClr val="FF0000"/>
                </a:solidFill>
                <a:sym typeface="Wingdings" panose="05000000000000000000" pitchFamily="2" charset="2"/>
              </a:rPr>
              <a:t> ham tao </a:t>
            </a:r>
            <a:r>
              <a:rPr lang="en-US" sz="2400" b="1" dirty="0" err="1">
                <a:solidFill>
                  <a:srgbClr val="FF0000"/>
                </a:solidFill>
                <a:sym typeface="Wingdings" panose="05000000000000000000" pitchFamily="2" charset="2"/>
              </a:rPr>
              <a:t>ko</a:t>
            </a:r>
            <a:r>
              <a:rPr lang="en-US" sz="2400" b="1" dirty="0">
                <a:solidFill>
                  <a:srgbClr val="FF0000"/>
                </a:solidFill>
                <a:sym typeface="Wingdings" panose="05000000000000000000" pitchFamily="2" charset="2"/>
              </a:rPr>
              <a:t> co doi so</a:t>
            </a:r>
          </a:p>
          <a:p>
            <a:pPr marL="0" indent="0">
              <a:buNone/>
            </a:pPr>
            <a:r>
              <a:rPr lang="en-US" sz="2400" b="1" dirty="0">
                <a:sym typeface="Wingdings" panose="05000000000000000000" pitchFamily="2" charset="2"/>
              </a:rPr>
              <a:t>	----------------------------</a:t>
            </a:r>
          </a:p>
          <a:p>
            <a:pPr marL="0" indent="0">
              <a:buNone/>
            </a:pPr>
            <a:r>
              <a:rPr lang="en-US" sz="2400" b="1" dirty="0">
                <a:sym typeface="Wingdings" panose="05000000000000000000" pitchFamily="2" charset="2"/>
              </a:rPr>
              <a:t>	</a:t>
            </a:r>
            <a:r>
              <a:rPr lang="en-US" sz="2400" b="1" dirty="0" err="1">
                <a:sym typeface="Wingdings" panose="05000000000000000000" pitchFamily="2" charset="2"/>
              </a:rPr>
              <a:t>MyTest</a:t>
            </a:r>
            <a:r>
              <a:rPr lang="en-US" sz="2400" b="1" dirty="0">
                <a:sym typeface="Wingdings" panose="05000000000000000000" pitchFamily="2" charset="2"/>
              </a:rPr>
              <a:t>(</a:t>
            </a:r>
            <a:r>
              <a:rPr lang="en-US" sz="2400" b="1" dirty="0" err="1">
                <a:sym typeface="Wingdings" panose="05000000000000000000" pitchFamily="2" charset="2"/>
              </a:rPr>
              <a:t>const</a:t>
            </a:r>
            <a:r>
              <a:rPr lang="en-US" sz="2400" b="1" dirty="0">
                <a:sym typeface="Wingdings" panose="05000000000000000000" pitchFamily="2" charset="2"/>
              </a:rPr>
              <a:t> </a:t>
            </a:r>
            <a:r>
              <a:rPr lang="en-US" sz="2400" b="1" dirty="0" err="1">
                <a:sym typeface="Wingdings" panose="05000000000000000000" pitchFamily="2" charset="2"/>
              </a:rPr>
              <a:t>MyTest</a:t>
            </a:r>
            <a:r>
              <a:rPr lang="en-US" sz="2400" b="1" dirty="0">
                <a:sym typeface="Wingdings" panose="05000000000000000000" pitchFamily="2" charset="2"/>
              </a:rPr>
              <a:t> &amp;b) { size=</a:t>
            </a:r>
            <a:r>
              <a:rPr lang="en-US" sz="2400" b="1" dirty="0" err="1">
                <a:sym typeface="Wingdings" panose="05000000000000000000" pitchFamily="2" charset="2"/>
              </a:rPr>
              <a:t>b.size</a:t>
            </a:r>
            <a:r>
              <a:rPr lang="en-US" sz="2400" b="1" dirty="0">
                <a:sym typeface="Wingdings" panose="05000000000000000000" pitchFamily="2" charset="2"/>
              </a:rPr>
              <a:t>;  a= new </a:t>
            </a:r>
            <a:r>
              <a:rPr lang="en-US" sz="2400" b="1" dirty="0" err="1">
                <a:sym typeface="Wingdings" panose="05000000000000000000" pitchFamily="2" charset="2"/>
              </a:rPr>
              <a:t>int</a:t>
            </a:r>
            <a:r>
              <a:rPr lang="en-US" sz="2400" b="1" dirty="0">
                <a:sym typeface="Wingdings" panose="05000000000000000000" pitchFamily="2" charset="2"/>
              </a:rPr>
              <a:t> [size]; for(</a:t>
            </a:r>
            <a:r>
              <a:rPr lang="en-US" sz="2400" b="1" dirty="0" err="1">
                <a:sym typeface="Wingdings" panose="05000000000000000000" pitchFamily="2" charset="2"/>
              </a:rPr>
              <a:t>int</a:t>
            </a:r>
            <a:r>
              <a:rPr lang="en-US" sz="2400" b="1" dirty="0">
                <a:sym typeface="Wingdings" panose="05000000000000000000" pitchFamily="2" charset="2"/>
              </a:rPr>
              <a:t> i=0; i&lt;size; i++) a[i]=</a:t>
            </a:r>
            <a:r>
              <a:rPr lang="en-US" sz="2400" b="1" dirty="0" err="1">
                <a:sym typeface="Wingdings" panose="05000000000000000000" pitchFamily="2" charset="2"/>
              </a:rPr>
              <a:t>b.a</a:t>
            </a:r>
            <a:r>
              <a:rPr lang="en-US" sz="2400" b="1" dirty="0">
                <a:sym typeface="Wingdings" panose="05000000000000000000" pitchFamily="2" charset="2"/>
              </a:rPr>
              <a:t>[i];} </a:t>
            </a:r>
          </a:p>
          <a:p>
            <a:pPr marL="0" indent="0">
              <a:buNone/>
            </a:pPr>
            <a:r>
              <a:rPr lang="en-US" sz="2400" b="1" dirty="0">
                <a:sym typeface="Wingdings" panose="05000000000000000000" pitchFamily="2" charset="2"/>
              </a:rPr>
              <a:t>};</a:t>
            </a:r>
          </a:p>
          <a:p>
            <a:pPr marL="0" indent="0">
              <a:buNone/>
            </a:pPr>
            <a:r>
              <a:rPr lang="en-US" sz="2400" b="1" dirty="0" err="1">
                <a:sym typeface="Wingdings" panose="05000000000000000000" pitchFamily="2" charset="2"/>
              </a:rPr>
              <a:t>int</a:t>
            </a:r>
            <a:r>
              <a:rPr lang="en-US" sz="2400" b="1" dirty="0">
                <a:sym typeface="Wingdings" panose="05000000000000000000" pitchFamily="2" charset="2"/>
              </a:rPr>
              <a:t> main() {  </a:t>
            </a:r>
            <a:r>
              <a:rPr lang="en-US" sz="2400" b="1" u="sng" dirty="0" err="1">
                <a:solidFill>
                  <a:srgbClr val="FF0000"/>
                </a:solidFill>
                <a:sym typeface="Wingdings" panose="05000000000000000000" pitchFamily="2" charset="2"/>
              </a:rPr>
              <a:t>MyTest</a:t>
            </a:r>
            <a:r>
              <a:rPr lang="en-US" sz="2400" b="1" u="sng" dirty="0">
                <a:solidFill>
                  <a:srgbClr val="FF0000"/>
                </a:solidFill>
                <a:sym typeface="Wingdings" panose="05000000000000000000" pitchFamily="2" charset="2"/>
              </a:rPr>
              <a:t> a;</a:t>
            </a:r>
            <a:r>
              <a:rPr lang="en-US" sz="2400" b="1" dirty="0">
                <a:sym typeface="Wingdings" panose="05000000000000000000" pitchFamily="2" charset="2"/>
              </a:rPr>
              <a:t> </a:t>
            </a:r>
            <a:r>
              <a:rPr lang="en-US" sz="2400" b="1" dirty="0" err="1">
                <a:sym typeface="Wingdings" panose="05000000000000000000" pitchFamily="2" charset="2"/>
              </a:rPr>
              <a:t>a.sinh</a:t>
            </a:r>
            <a:r>
              <a:rPr lang="en-US" sz="2400" b="1" dirty="0">
                <a:sym typeface="Wingdings" panose="05000000000000000000" pitchFamily="2" charset="2"/>
              </a:rPr>
              <a:t>(5);</a:t>
            </a:r>
            <a:r>
              <a:rPr lang="en-US" sz="2400" b="1" dirty="0" err="1">
                <a:sym typeface="Wingdings" panose="05000000000000000000" pitchFamily="2" charset="2"/>
              </a:rPr>
              <a:t>MyTest</a:t>
            </a:r>
            <a:r>
              <a:rPr lang="en-US" sz="2400" b="1" dirty="0">
                <a:sym typeface="Wingdings" panose="05000000000000000000" pitchFamily="2" charset="2"/>
              </a:rPr>
              <a:t> c(a); }</a:t>
            </a:r>
          </a:p>
        </p:txBody>
      </p:sp>
      <p:sp>
        <p:nvSpPr>
          <p:cNvPr id="4" name="Slide Number Placeholder 3"/>
          <p:cNvSpPr>
            <a:spLocks noGrp="1"/>
          </p:cNvSpPr>
          <p:nvPr>
            <p:ph type="sldNum" sz="quarter" idx="12"/>
          </p:nvPr>
        </p:nvSpPr>
        <p:spPr/>
        <p:txBody>
          <a:bodyPr/>
          <a:lstStyle/>
          <a:p>
            <a:fld id="{06F855F6-99C9-4B18-88EC-1D73743D07FD}" type="slidenum">
              <a:rPr lang="en-US" smtClean="0"/>
              <a:t>179</a:t>
            </a:fld>
            <a:endParaRPr lang="en-US"/>
          </a:p>
        </p:txBody>
      </p:sp>
    </p:spTree>
    <p:extLst>
      <p:ext uri="{BB962C8B-B14F-4D97-AF65-F5344CB8AC3E}">
        <p14:creationId xmlns:p14="http://schemas.microsoft.com/office/powerpoint/2010/main" val="385401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mở rộng của C++</a:t>
            </a:r>
          </a:p>
        </p:txBody>
      </p:sp>
      <p:sp>
        <p:nvSpPr>
          <p:cNvPr id="3" name="Content Placeholder 2"/>
          <p:cNvSpPr>
            <a:spLocks noGrp="1"/>
          </p:cNvSpPr>
          <p:nvPr>
            <p:ph idx="1"/>
          </p:nvPr>
        </p:nvSpPr>
        <p:spPr/>
        <p:txBody>
          <a:bodyPr>
            <a:normAutofit/>
          </a:bodyPr>
          <a:lstStyle/>
          <a:p>
            <a:pPr marL="0" indent="0">
              <a:buNone/>
            </a:pPr>
            <a:r>
              <a:rPr lang="nn-NO" b="1"/>
              <a:t>Nếu muốn hàm có nhiều đối số mặc định thì phải đảm bảo nguyên tắc đối số ngầm định từ bên phải sang.</a:t>
            </a:r>
          </a:p>
          <a:p>
            <a:pPr marL="0" indent="0">
              <a:buNone/>
            </a:pPr>
            <a:r>
              <a:rPr lang="nn-NO" b="1"/>
              <a:t>Ví dụ:</a:t>
            </a:r>
          </a:p>
          <a:p>
            <a:pPr marL="0" indent="0">
              <a:buNone/>
            </a:pPr>
            <a:r>
              <a:rPr lang="nn-NO" b="1"/>
              <a:t>int f(int a, int b=8, int c=7) // ok</a:t>
            </a:r>
          </a:p>
          <a:p>
            <a:pPr marL="0" indent="0">
              <a:buNone/>
            </a:pPr>
            <a:r>
              <a:rPr lang="nn-NO" b="1">
                <a:solidFill>
                  <a:srgbClr val="FF0000"/>
                </a:solidFill>
              </a:rPr>
              <a:t>int f(int a=2, int b, int c=7) // not ok</a:t>
            </a:r>
          </a:p>
        </p:txBody>
      </p:sp>
      <p:pic>
        <p:nvPicPr>
          <p:cNvPr id="4" name="Picture 3"/>
          <p:cNvPicPr>
            <a:picLocks noChangeAspect="1"/>
          </p:cNvPicPr>
          <p:nvPr/>
        </p:nvPicPr>
        <p:blipFill>
          <a:blip r:embed="rId2"/>
          <a:stretch>
            <a:fillRect/>
          </a:stretch>
        </p:blipFill>
        <p:spPr>
          <a:xfrm>
            <a:off x="838200" y="327935"/>
            <a:ext cx="10487025" cy="653006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18</a:t>
            </a:fld>
            <a:endParaRPr lang="en-US"/>
          </a:p>
        </p:txBody>
      </p:sp>
      <p:sp>
        <p:nvSpPr>
          <p:cNvPr id="6" name="TextBox 7"/>
          <p:cNvSpPr txBox="1"/>
          <p:nvPr/>
        </p:nvSpPr>
        <p:spPr>
          <a:xfrm>
            <a:off x="4637704" y="3960019"/>
            <a:ext cx="7149484" cy="584775"/>
          </a:xfrm>
          <a:prstGeom prst="rect">
            <a:avLst/>
          </a:prstGeom>
          <a:solidFill>
            <a:srgbClr val="FFFF00"/>
          </a:solidFill>
          <a:ln>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FF0000"/>
                </a:solidFill>
                <a:latin typeface="Times New Roman" panose="02020603050405020304" pitchFamily="18" charset="0"/>
                <a:cs typeface="Times New Roman" panose="02020603050405020304" pitchFamily="18" charset="0"/>
              </a:rPr>
              <a:t>Cho biết kết quả của chương trình???</a:t>
            </a:r>
            <a:endParaRPr lang="en-US" sz="3200">
              <a:solidFill>
                <a:srgbClr val="FF0000"/>
              </a:solidFill>
            </a:endParaRPr>
          </a:p>
        </p:txBody>
      </p:sp>
    </p:spTree>
    <p:extLst>
      <p:ext uri="{BB962C8B-B14F-4D97-AF65-F5344CB8AC3E}">
        <p14:creationId xmlns:p14="http://schemas.microsoft.com/office/powerpoint/2010/main" val="26108186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048" y="295320"/>
            <a:ext cx="10515600" cy="806853"/>
          </a:xfrm>
        </p:spPr>
        <p:txBody>
          <a:bodyPr>
            <a:normAutofit/>
          </a:bodyPr>
          <a:lstStyle/>
          <a:p>
            <a:r>
              <a:rPr lang="en-US"/>
              <a:t>Hàm huỷ của lớp (destructor)</a:t>
            </a:r>
          </a:p>
        </p:txBody>
      </p:sp>
      <p:sp>
        <p:nvSpPr>
          <p:cNvPr id="3" name="Content Placeholder 2"/>
          <p:cNvSpPr>
            <a:spLocks noGrp="1"/>
          </p:cNvSpPr>
          <p:nvPr>
            <p:ph idx="1"/>
          </p:nvPr>
        </p:nvSpPr>
        <p:spPr>
          <a:xfrm>
            <a:off x="696686" y="1327183"/>
            <a:ext cx="11268573" cy="4351338"/>
          </a:xfrm>
        </p:spPr>
        <p:txBody>
          <a:bodyPr>
            <a:noAutofit/>
          </a:bodyPr>
          <a:lstStyle/>
          <a:p>
            <a:pPr marL="0" indent="0">
              <a:buNone/>
            </a:pPr>
            <a:r>
              <a:rPr lang="en-US" sz="2400" b="1" dirty="0">
                <a:sym typeface="Wingdings" panose="05000000000000000000" pitchFamily="2" charset="2"/>
              </a:rPr>
              <a:t>Phân biệt đối số hàm (</a:t>
            </a:r>
            <a:r>
              <a:rPr lang="en-US" sz="2400" b="1" dirty="0" err="1">
                <a:sym typeface="Wingdings" panose="05000000000000000000" pitchFamily="2" charset="2"/>
              </a:rPr>
              <a:t>ph</a:t>
            </a:r>
            <a:r>
              <a:rPr lang="vi-VN" sz="2400" b="1" dirty="0">
                <a:sym typeface="Wingdings" panose="05000000000000000000" pitchFamily="2" charset="2"/>
              </a:rPr>
              <a:t>ươ</a:t>
            </a:r>
            <a:r>
              <a:rPr lang="en-US" sz="2400" b="1" dirty="0" err="1">
                <a:sym typeface="Wingdings" panose="05000000000000000000" pitchFamily="2" charset="2"/>
              </a:rPr>
              <a:t>ng</a:t>
            </a:r>
            <a:r>
              <a:rPr lang="en-US" sz="2400" b="1" dirty="0">
                <a:sym typeface="Wingdings" panose="05000000000000000000" pitchFamily="2" charset="2"/>
              </a:rPr>
              <a:t> thức) </a:t>
            </a:r>
            <a:r>
              <a:rPr lang="en-US" b="1" u="sng" dirty="0">
                <a:sym typeface="Wingdings" panose="05000000000000000000" pitchFamily="2" charset="2"/>
              </a:rPr>
              <a:t>kiểu tham trị và tham biến</a:t>
            </a:r>
            <a:endParaRPr lang="en-US" sz="2400" b="1" u="sng" dirty="0">
              <a:sym typeface="Wingdings" panose="05000000000000000000" pitchFamily="2" charset="2"/>
            </a:endParaRPr>
          </a:p>
          <a:p>
            <a:pPr marL="0" indent="0">
              <a:buNone/>
            </a:pPr>
            <a:r>
              <a:rPr lang="en-US" sz="2400" b="1" dirty="0">
                <a:sym typeface="Wingdings" panose="05000000000000000000" pitchFamily="2" charset="2"/>
              </a:rPr>
              <a:t>Bổ sung thêm </a:t>
            </a:r>
            <a:r>
              <a:rPr lang="en-US" sz="2400" b="1" dirty="0" err="1">
                <a:sym typeface="Wingdings" panose="05000000000000000000" pitchFamily="2" charset="2"/>
              </a:rPr>
              <a:t>ph</a:t>
            </a:r>
            <a:r>
              <a:rPr lang="vi-VN" sz="2400" b="1" dirty="0">
                <a:sym typeface="Wingdings" panose="05000000000000000000" pitchFamily="2" charset="2"/>
              </a:rPr>
              <a:t>ương thức ss (so sánh size) vào lớp</a:t>
            </a:r>
            <a:endParaRPr lang="en-US" sz="2400" b="1" dirty="0">
              <a:sym typeface="Wingdings" panose="05000000000000000000" pitchFamily="2" charset="2"/>
            </a:endParaRPr>
          </a:p>
          <a:p>
            <a:pPr marL="0" indent="0">
              <a:buNone/>
            </a:pPr>
            <a:r>
              <a:rPr lang="en-US" sz="2400" b="1" dirty="0">
                <a:sym typeface="Wingdings" panose="05000000000000000000" pitchFamily="2" charset="2"/>
              </a:rPr>
              <a:t>class </a:t>
            </a:r>
            <a:r>
              <a:rPr lang="en-US" sz="2400" b="1" dirty="0" err="1">
                <a:sym typeface="Wingdings" panose="05000000000000000000" pitchFamily="2" charset="2"/>
              </a:rPr>
              <a:t>MyTest</a:t>
            </a:r>
            <a:endParaRPr lang="en-US" sz="2400" b="1" dirty="0">
              <a:sym typeface="Wingdings" panose="05000000000000000000" pitchFamily="2" charset="2"/>
            </a:endParaRP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void </a:t>
            </a:r>
            <a:r>
              <a:rPr lang="en-US" sz="2400" b="1" dirty="0" err="1">
                <a:sym typeface="Wingdings" panose="05000000000000000000" pitchFamily="2" charset="2"/>
              </a:rPr>
              <a:t>ss</a:t>
            </a:r>
            <a:r>
              <a:rPr lang="en-US" sz="2400" b="1" dirty="0">
                <a:sym typeface="Wingdings" panose="05000000000000000000" pitchFamily="2" charset="2"/>
              </a:rPr>
              <a:t>(</a:t>
            </a:r>
            <a:r>
              <a:rPr lang="en-US" sz="2400" b="1" dirty="0" err="1">
                <a:sym typeface="Wingdings" panose="05000000000000000000" pitchFamily="2" charset="2"/>
              </a:rPr>
              <a:t>MyTest</a:t>
            </a:r>
            <a:r>
              <a:rPr lang="en-US" sz="2400" b="1" dirty="0">
                <a:sym typeface="Wingdings" panose="05000000000000000000" pitchFamily="2" charset="2"/>
              </a:rPr>
              <a:t> </a:t>
            </a:r>
            <a:r>
              <a:rPr lang="en-US" sz="4400" b="1" u="sng" dirty="0">
                <a:solidFill>
                  <a:srgbClr val="FF0000"/>
                </a:solidFill>
                <a:sym typeface="Wingdings" panose="05000000000000000000" pitchFamily="2" charset="2"/>
              </a:rPr>
              <a:t>&amp;</a:t>
            </a:r>
            <a:r>
              <a:rPr lang="en-US" sz="2400" b="1" dirty="0">
                <a:sym typeface="Wingdings" panose="05000000000000000000" pitchFamily="2" charset="2"/>
              </a:rPr>
              <a:t>b) </a:t>
            </a:r>
          </a:p>
          <a:p>
            <a:pPr marL="0" indent="0">
              <a:buNone/>
            </a:pPr>
            <a:r>
              <a:rPr lang="en-US" sz="2400" b="1" dirty="0">
                <a:sym typeface="Wingdings" panose="05000000000000000000" pitchFamily="2" charset="2"/>
              </a:rPr>
              <a:t>	{	</a:t>
            </a:r>
          </a:p>
          <a:p>
            <a:pPr marL="0" indent="0">
              <a:buNone/>
            </a:pPr>
            <a:r>
              <a:rPr lang="en-US" sz="2400" b="1" dirty="0">
                <a:sym typeface="Wingdings" panose="05000000000000000000" pitchFamily="2" charset="2"/>
              </a:rPr>
              <a:t>		if(size!= </a:t>
            </a:r>
            <a:r>
              <a:rPr lang="en-US" sz="2400" b="1" dirty="0" err="1">
                <a:sym typeface="Wingdings" panose="05000000000000000000" pitchFamily="2" charset="2"/>
              </a:rPr>
              <a:t>b.size</a:t>
            </a: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Hai </a:t>
            </a:r>
            <a:r>
              <a:rPr lang="en-US" sz="2400" b="1" dirty="0" err="1">
                <a:sym typeface="Wingdings" panose="05000000000000000000" pitchFamily="2" charset="2"/>
              </a:rPr>
              <a:t>dt</a:t>
            </a:r>
            <a:r>
              <a:rPr lang="en-US" sz="2400" b="1" dirty="0">
                <a:sym typeface="Wingdings" panose="05000000000000000000" pitchFamily="2" charset="2"/>
              </a:rPr>
              <a:t> </a:t>
            </a:r>
            <a:r>
              <a:rPr lang="en-US" sz="2400" b="1" dirty="0" err="1">
                <a:sym typeface="Wingdings" panose="05000000000000000000" pitchFamily="2" charset="2"/>
              </a:rPr>
              <a:t>khac</a:t>
            </a:r>
            <a:r>
              <a:rPr lang="en-US" sz="2400" b="1" dirty="0">
                <a:sym typeface="Wingdings" panose="05000000000000000000" pitchFamily="2" charset="2"/>
              </a:rPr>
              <a:t> size nhau"; </a:t>
            </a:r>
          </a:p>
          <a:p>
            <a:pPr marL="0" indent="0">
              <a:buNone/>
            </a:pPr>
            <a:r>
              <a:rPr lang="en-US" sz="2400" b="1" dirty="0">
                <a:sym typeface="Wingdings" panose="05000000000000000000" pitchFamily="2" charset="2"/>
              </a:rPr>
              <a:t>                           else </a:t>
            </a:r>
            <a:r>
              <a:rPr lang="en-US" sz="2400" b="1" dirty="0" err="1">
                <a:sym typeface="Wingdings" panose="05000000000000000000" pitchFamily="2" charset="2"/>
              </a:rPr>
              <a:t>cout</a:t>
            </a:r>
            <a:r>
              <a:rPr lang="en-US" sz="2400" b="1" dirty="0">
                <a:sym typeface="Wingdings" panose="05000000000000000000" pitchFamily="2" charset="2"/>
              </a:rPr>
              <a:t>&lt;&lt;"\n Hai </a:t>
            </a:r>
            <a:r>
              <a:rPr lang="en-US" sz="2400" b="1" dirty="0" err="1">
                <a:sym typeface="Wingdings" panose="05000000000000000000" pitchFamily="2" charset="2"/>
              </a:rPr>
              <a:t>dt</a:t>
            </a:r>
            <a:r>
              <a:rPr lang="en-US" sz="2400" b="1" dirty="0">
                <a:sym typeface="Wingdings" panose="05000000000000000000" pitchFamily="2" charset="2"/>
              </a:rPr>
              <a:t> giong size nhau";	</a:t>
            </a:r>
          </a:p>
          <a:p>
            <a:pPr marL="0" indent="0">
              <a:buNone/>
            </a:pPr>
            <a:r>
              <a:rPr lang="en-US" sz="2400" b="1" dirty="0">
                <a:sym typeface="Wingdings" panose="05000000000000000000" pitchFamily="2" charset="2"/>
              </a:rPr>
              <a:t>	}</a:t>
            </a:r>
          </a:p>
          <a:p>
            <a:pPr marL="0" indent="0">
              <a:buNone/>
            </a:pPr>
            <a:r>
              <a:rPr lang="en-US" sz="2400" b="1" dirty="0">
                <a:sym typeface="Wingdings" panose="05000000000000000000" pitchFamily="2" charset="2"/>
              </a:rPr>
              <a:t>};</a:t>
            </a:r>
          </a:p>
          <a:p>
            <a:pPr marL="0" indent="0">
              <a:buNone/>
            </a:pPr>
            <a:r>
              <a:rPr lang="en-US" sz="2400" b="1" dirty="0" err="1">
                <a:sym typeface="Wingdings" panose="05000000000000000000" pitchFamily="2" charset="2"/>
              </a:rPr>
              <a:t>int</a:t>
            </a:r>
            <a:r>
              <a:rPr lang="en-US" sz="2400" b="1" dirty="0">
                <a:sym typeface="Wingdings" panose="05000000000000000000" pitchFamily="2" charset="2"/>
              </a:rPr>
              <a:t> main() {  </a:t>
            </a:r>
            <a:r>
              <a:rPr lang="en-US" sz="2400" b="1" dirty="0" err="1">
                <a:sym typeface="Wingdings" panose="05000000000000000000" pitchFamily="2" charset="2"/>
              </a:rPr>
              <a:t>MyTest</a:t>
            </a:r>
            <a:r>
              <a:rPr lang="en-US" sz="2400" b="1" dirty="0">
                <a:sym typeface="Wingdings" panose="05000000000000000000" pitchFamily="2" charset="2"/>
              </a:rPr>
              <a:t> a; </a:t>
            </a:r>
            <a:r>
              <a:rPr lang="en-US" sz="2400" b="1" dirty="0" err="1">
                <a:sym typeface="Wingdings" panose="05000000000000000000" pitchFamily="2" charset="2"/>
              </a:rPr>
              <a:t>a.sinh</a:t>
            </a:r>
            <a:r>
              <a:rPr lang="en-US" sz="2400" b="1" dirty="0">
                <a:sym typeface="Wingdings" panose="05000000000000000000" pitchFamily="2" charset="2"/>
              </a:rPr>
              <a:t>(5);</a:t>
            </a:r>
            <a:r>
              <a:rPr lang="en-US" sz="2400" b="1" dirty="0" err="1">
                <a:sym typeface="Wingdings" panose="05000000000000000000" pitchFamily="2" charset="2"/>
              </a:rPr>
              <a:t>MyTest</a:t>
            </a:r>
            <a:r>
              <a:rPr lang="en-US" sz="2400" b="1" dirty="0">
                <a:sym typeface="Wingdings" panose="05000000000000000000" pitchFamily="2" charset="2"/>
              </a:rPr>
              <a:t>  c(a);  </a:t>
            </a:r>
            <a:r>
              <a:rPr lang="en-US" sz="2400" b="1" dirty="0" err="1">
                <a:solidFill>
                  <a:srgbClr val="FF0000"/>
                </a:solidFill>
                <a:sym typeface="Wingdings" panose="05000000000000000000" pitchFamily="2" charset="2"/>
              </a:rPr>
              <a:t>a.ss</a:t>
            </a:r>
            <a:r>
              <a:rPr lang="en-US" sz="2400" b="1" dirty="0">
                <a:solidFill>
                  <a:srgbClr val="FF0000"/>
                </a:solidFill>
                <a:sym typeface="Wingdings" panose="05000000000000000000" pitchFamily="2" charset="2"/>
              </a:rPr>
              <a:t>(c); </a:t>
            </a:r>
            <a:r>
              <a:rPr lang="en-US" sz="2400" b="1" dirty="0">
                <a:sym typeface="Wingdings" panose="05000000000000000000" pitchFamily="2" charset="2"/>
              </a:rPr>
              <a:t>}</a:t>
            </a:r>
          </a:p>
        </p:txBody>
      </p:sp>
      <p:sp>
        <p:nvSpPr>
          <p:cNvPr id="4" name="TextBox 3"/>
          <p:cNvSpPr txBox="1"/>
          <p:nvPr/>
        </p:nvSpPr>
        <p:spPr>
          <a:xfrm>
            <a:off x="7630885" y="2489200"/>
            <a:ext cx="3995057" cy="1200329"/>
          </a:xfrm>
          <a:prstGeom prst="rect">
            <a:avLst/>
          </a:prstGeom>
          <a:solidFill>
            <a:srgbClr val="FFFF00"/>
          </a:solidFill>
        </p:spPr>
        <p:txBody>
          <a:bodyPr wrap="square" rtlCol="0">
            <a:spAutoFit/>
          </a:bodyPr>
          <a:lstStyle/>
          <a:p>
            <a:r>
              <a:rPr lang="en-US" sz="3600" dirty="0">
                <a:solidFill>
                  <a:srgbClr val="FF0000"/>
                </a:solidFill>
              </a:rPr>
              <a:t>Hàm huỷ đ</a:t>
            </a:r>
            <a:r>
              <a:rPr lang="vi-VN" sz="3600" dirty="0">
                <a:solidFill>
                  <a:srgbClr val="FF0000"/>
                </a:solidFill>
              </a:rPr>
              <a:t>ược gọi bao nhiêu lần? </a:t>
            </a:r>
          </a:p>
        </p:txBody>
      </p:sp>
      <p:sp>
        <p:nvSpPr>
          <p:cNvPr id="5" name="Slide Number Placeholder 4"/>
          <p:cNvSpPr>
            <a:spLocks noGrp="1"/>
          </p:cNvSpPr>
          <p:nvPr>
            <p:ph type="sldNum" sz="quarter" idx="12"/>
          </p:nvPr>
        </p:nvSpPr>
        <p:spPr>
          <a:xfrm>
            <a:off x="11462197" y="6326414"/>
            <a:ext cx="729803" cy="365125"/>
          </a:xfrm>
        </p:spPr>
        <p:txBody>
          <a:bodyPr/>
          <a:lstStyle/>
          <a:p>
            <a:fld id="{06F855F6-99C9-4B18-88EC-1D73743D07FD}" type="slidenum">
              <a:rPr lang="en-US" smtClean="0"/>
              <a:t>180</a:t>
            </a:fld>
            <a:endParaRPr lang="en-US"/>
          </a:p>
        </p:txBody>
      </p:sp>
    </p:spTree>
    <p:extLst>
      <p:ext uri="{BB962C8B-B14F-4D97-AF65-F5344CB8AC3E}">
        <p14:creationId xmlns:p14="http://schemas.microsoft.com/office/powerpoint/2010/main" val="6084152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Hàm huỷ của lớp (destructor)</a:t>
            </a:r>
          </a:p>
        </p:txBody>
      </p:sp>
      <p:sp>
        <p:nvSpPr>
          <p:cNvPr id="3" name="Content Placeholder 2"/>
          <p:cNvSpPr>
            <a:spLocks noGrp="1"/>
          </p:cNvSpPr>
          <p:nvPr>
            <p:ph idx="1"/>
          </p:nvPr>
        </p:nvSpPr>
        <p:spPr>
          <a:xfrm>
            <a:off x="696686" y="1312669"/>
            <a:ext cx="11268573" cy="4351338"/>
          </a:xfrm>
        </p:spPr>
        <p:txBody>
          <a:bodyPr>
            <a:noAutofit/>
          </a:bodyPr>
          <a:lstStyle/>
          <a:p>
            <a:pPr marL="0" indent="0">
              <a:buNone/>
            </a:pPr>
            <a:r>
              <a:rPr lang="en-US" sz="2400" b="1" dirty="0">
                <a:sym typeface="Wingdings" panose="05000000000000000000" pitchFamily="2" charset="2"/>
              </a:rPr>
              <a:t>Phân biệt đối số hàm (</a:t>
            </a:r>
            <a:r>
              <a:rPr lang="en-US" sz="2400" b="1" dirty="0" err="1">
                <a:sym typeface="Wingdings" panose="05000000000000000000" pitchFamily="2" charset="2"/>
              </a:rPr>
              <a:t>ph</a:t>
            </a:r>
            <a:r>
              <a:rPr lang="vi-VN" sz="2400" b="1" dirty="0">
                <a:sym typeface="Wingdings" panose="05000000000000000000" pitchFamily="2" charset="2"/>
              </a:rPr>
              <a:t>ươ</a:t>
            </a:r>
            <a:r>
              <a:rPr lang="en-US" sz="2400" b="1" dirty="0" err="1">
                <a:sym typeface="Wingdings" panose="05000000000000000000" pitchFamily="2" charset="2"/>
              </a:rPr>
              <a:t>ng</a:t>
            </a:r>
            <a:r>
              <a:rPr lang="en-US" sz="2400" b="1" dirty="0">
                <a:sym typeface="Wingdings" panose="05000000000000000000" pitchFamily="2" charset="2"/>
              </a:rPr>
              <a:t> thức) kiểu tham trị và tham biến</a:t>
            </a:r>
          </a:p>
          <a:p>
            <a:pPr marL="0" indent="0">
              <a:buNone/>
            </a:pPr>
            <a:r>
              <a:rPr lang="en-US" sz="2400" b="1" dirty="0">
                <a:sym typeface="Wingdings" panose="05000000000000000000" pitchFamily="2" charset="2"/>
              </a:rPr>
              <a:t>Bổ sung thêm </a:t>
            </a:r>
            <a:r>
              <a:rPr lang="en-US" sz="2400" b="1" dirty="0" err="1">
                <a:sym typeface="Wingdings" panose="05000000000000000000" pitchFamily="2" charset="2"/>
              </a:rPr>
              <a:t>ph</a:t>
            </a:r>
            <a:r>
              <a:rPr lang="vi-VN" sz="2400" b="1" dirty="0">
                <a:sym typeface="Wingdings" panose="05000000000000000000" pitchFamily="2" charset="2"/>
              </a:rPr>
              <a:t>ương thức ss (so sánh size) vào lớp</a:t>
            </a:r>
            <a:endParaRPr lang="en-US" sz="2400" b="1" dirty="0">
              <a:sym typeface="Wingdings" panose="05000000000000000000" pitchFamily="2" charset="2"/>
            </a:endParaRPr>
          </a:p>
          <a:p>
            <a:pPr marL="0" indent="0">
              <a:buNone/>
            </a:pPr>
            <a:r>
              <a:rPr lang="en-US" sz="2400" b="1" dirty="0">
                <a:sym typeface="Wingdings" panose="05000000000000000000" pitchFamily="2" charset="2"/>
              </a:rPr>
              <a:t>class </a:t>
            </a:r>
            <a:r>
              <a:rPr lang="en-US" sz="2400" b="1" dirty="0" err="1">
                <a:sym typeface="Wingdings" panose="05000000000000000000" pitchFamily="2" charset="2"/>
              </a:rPr>
              <a:t>MyTest</a:t>
            </a:r>
            <a:endParaRPr lang="en-US" sz="2400" b="1" dirty="0">
              <a:sym typeface="Wingdings" panose="05000000000000000000" pitchFamily="2" charset="2"/>
            </a:endParaRP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void </a:t>
            </a:r>
            <a:r>
              <a:rPr lang="en-US" sz="2400" b="1" dirty="0" err="1">
                <a:sym typeface="Wingdings" panose="05000000000000000000" pitchFamily="2" charset="2"/>
              </a:rPr>
              <a:t>ss</a:t>
            </a:r>
            <a:r>
              <a:rPr lang="en-US" sz="2400" b="1" dirty="0">
                <a:sym typeface="Wingdings" panose="05000000000000000000" pitchFamily="2" charset="2"/>
              </a:rPr>
              <a:t>(</a:t>
            </a:r>
            <a:r>
              <a:rPr lang="en-US" sz="2400" b="1" dirty="0" err="1">
                <a:sym typeface="Wingdings" panose="05000000000000000000" pitchFamily="2" charset="2"/>
              </a:rPr>
              <a:t>MyTest</a:t>
            </a:r>
            <a:r>
              <a:rPr lang="en-US" sz="2400" b="1" dirty="0">
                <a:sym typeface="Wingdings" panose="05000000000000000000" pitchFamily="2" charset="2"/>
              </a:rPr>
              <a:t> b) </a:t>
            </a:r>
          </a:p>
          <a:p>
            <a:pPr marL="0" indent="0">
              <a:buNone/>
            </a:pPr>
            <a:r>
              <a:rPr lang="en-US" sz="2400" b="1" dirty="0">
                <a:sym typeface="Wingdings" panose="05000000000000000000" pitchFamily="2" charset="2"/>
              </a:rPr>
              <a:t>	{	</a:t>
            </a:r>
          </a:p>
          <a:p>
            <a:pPr marL="0" indent="0">
              <a:buNone/>
            </a:pPr>
            <a:r>
              <a:rPr lang="en-US" sz="2400" b="1" dirty="0">
                <a:sym typeface="Wingdings" panose="05000000000000000000" pitchFamily="2" charset="2"/>
              </a:rPr>
              <a:t>		if(size!= </a:t>
            </a:r>
            <a:r>
              <a:rPr lang="en-US" sz="2400" b="1" dirty="0" err="1">
                <a:sym typeface="Wingdings" panose="05000000000000000000" pitchFamily="2" charset="2"/>
              </a:rPr>
              <a:t>b.size</a:t>
            </a: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Hai </a:t>
            </a:r>
            <a:r>
              <a:rPr lang="en-US" sz="2400" b="1" dirty="0" err="1">
                <a:sym typeface="Wingdings" panose="05000000000000000000" pitchFamily="2" charset="2"/>
              </a:rPr>
              <a:t>dt</a:t>
            </a:r>
            <a:r>
              <a:rPr lang="en-US" sz="2400" b="1" dirty="0">
                <a:sym typeface="Wingdings" panose="05000000000000000000" pitchFamily="2" charset="2"/>
              </a:rPr>
              <a:t> </a:t>
            </a:r>
            <a:r>
              <a:rPr lang="en-US" sz="2400" b="1" dirty="0" err="1">
                <a:sym typeface="Wingdings" panose="05000000000000000000" pitchFamily="2" charset="2"/>
              </a:rPr>
              <a:t>khac</a:t>
            </a:r>
            <a:r>
              <a:rPr lang="en-US" sz="2400" b="1" dirty="0">
                <a:sym typeface="Wingdings" panose="05000000000000000000" pitchFamily="2" charset="2"/>
              </a:rPr>
              <a:t> size nhau"; </a:t>
            </a:r>
          </a:p>
          <a:p>
            <a:pPr marL="0" indent="0">
              <a:buNone/>
            </a:pPr>
            <a:r>
              <a:rPr lang="en-US" sz="2400" b="1" dirty="0">
                <a:sym typeface="Wingdings" panose="05000000000000000000" pitchFamily="2" charset="2"/>
              </a:rPr>
              <a:t>                           else </a:t>
            </a:r>
            <a:r>
              <a:rPr lang="en-US" sz="2400" b="1" dirty="0" err="1">
                <a:sym typeface="Wingdings" panose="05000000000000000000" pitchFamily="2" charset="2"/>
              </a:rPr>
              <a:t>cout</a:t>
            </a:r>
            <a:r>
              <a:rPr lang="en-US" sz="2400" b="1" dirty="0">
                <a:sym typeface="Wingdings" panose="05000000000000000000" pitchFamily="2" charset="2"/>
              </a:rPr>
              <a:t>&lt;&lt;"\n Hai </a:t>
            </a:r>
            <a:r>
              <a:rPr lang="en-US" sz="2400" b="1" dirty="0" err="1">
                <a:sym typeface="Wingdings" panose="05000000000000000000" pitchFamily="2" charset="2"/>
              </a:rPr>
              <a:t>dt</a:t>
            </a:r>
            <a:r>
              <a:rPr lang="en-US" sz="2400" b="1" dirty="0">
                <a:sym typeface="Wingdings" panose="05000000000000000000" pitchFamily="2" charset="2"/>
              </a:rPr>
              <a:t> giong size nhau";	</a:t>
            </a:r>
          </a:p>
          <a:p>
            <a:pPr marL="0" indent="0">
              <a:buNone/>
            </a:pPr>
            <a:r>
              <a:rPr lang="en-US" sz="2400" b="1" dirty="0">
                <a:sym typeface="Wingdings" panose="05000000000000000000" pitchFamily="2" charset="2"/>
              </a:rPr>
              <a:t>	}</a:t>
            </a:r>
          </a:p>
          <a:p>
            <a:pPr marL="0" indent="0">
              <a:buNone/>
            </a:pPr>
            <a:r>
              <a:rPr lang="en-US" sz="2400" b="1" dirty="0">
                <a:sym typeface="Wingdings" panose="05000000000000000000" pitchFamily="2" charset="2"/>
              </a:rPr>
              <a:t>};</a:t>
            </a:r>
          </a:p>
          <a:p>
            <a:pPr marL="0" indent="0">
              <a:buNone/>
            </a:pPr>
            <a:r>
              <a:rPr lang="en-US" sz="2400" b="1" dirty="0" err="1">
                <a:sym typeface="Wingdings" panose="05000000000000000000" pitchFamily="2" charset="2"/>
              </a:rPr>
              <a:t>int</a:t>
            </a:r>
            <a:r>
              <a:rPr lang="en-US" sz="2400" b="1" dirty="0">
                <a:sym typeface="Wingdings" panose="05000000000000000000" pitchFamily="2" charset="2"/>
              </a:rPr>
              <a:t> main() {  </a:t>
            </a:r>
            <a:r>
              <a:rPr lang="en-US" sz="2400" b="1" dirty="0" err="1">
                <a:sym typeface="Wingdings" panose="05000000000000000000" pitchFamily="2" charset="2"/>
              </a:rPr>
              <a:t>MyTest</a:t>
            </a:r>
            <a:r>
              <a:rPr lang="en-US" sz="2400" b="1" dirty="0">
                <a:sym typeface="Wingdings" panose="05000000000000000000" pitchFamily="2" charset="2"/>
              </a:rPr>
              <a:t> a; </a:t>
            </a:r>
            <a:r>
              <a:rPr lang="en-US" sz="2400" b="1" dirty="0" err="1">
                <a:sym typeface="Wingdings" panose="05000000000000000000" pitchFamily="2" charset="2"/>
              </a:rPr>
              <a:t>a.sinh</a:t>
            </a:r>
            <a:r>
              <a:rPr lang="en-US" sz="2400" b="1" dirty="0">
                <a:sym typeface="Wingdings" panose="05000000000000000000" pitchFamily="2" charset="2"/>
              </a:rPr>
              <a:t>(5);</a:t>
            </a:r>
            <a:r>
              <a:rPr lang="en-US" sz="2400" b="1" dirty="0" err="1">
                <a:sym typeface="Wingdings" panose="05000000000000000000" pitchFamily="2" charset="2"/>
              </a:rPr>
              <a:t>MyTest</a:t>
            </a:r>
            <a:r>
              <a:rPr lang="en-US" sz="2400" b="1" dirty="0">
                <a:sym typeface="Wingdings" panose="05000000000000000000" pitchFamily="2" charset="2"/>
              </a:rPr>
              <a:t>  c(a);  </a:t>
            </a:r>
            <a:r>
              <a:rPr lang="en-US" sz="2400" b="1" dirty="0" err="1">
                <a:solidFill>
                  <a:srgbClr val="FF0000"/>
                </a:solidFill>
                <a:sym typeface="Wingdings" panose="05000000000000000000" pitchFamily="2" charset="2"/>
              </a:rPr>
              <a:t>a.ss</a:t>
            </a:r>
            <a:r>
              <a:rPr lang="en-US" sz="2400" b="1" dirty="0">
                <a:solidFill>
                  <a:srgbClr val="FF0000"/>
                </a:solidFill>
                <a:sym typeface="Wingdings" panose="05000000000000000000" pitchFamily="2" charset="2"/>
              </a:rPr>
              <a:t>(c); </a:t>
            </a:r>
            <a:r>
              <a:rPr lang="en-US" sz="2400" b="1" dirty="0">
                <a:sym typeface="Wingdings" panose="05000000000000000000" pitchFamily="2" charset="2"/>
              </a:rPr>
              <a:t>}</a:t>
            </a:r>
          </a:p>
        </p:txBody>
      </p:sp>
      <p:sp>
        <p:nvSpPr>
          <p:cNvPr id="4" name="TextBox 3"/>
          <p:cNvSpPr txBox="1"/>
          <p:nvPr/>
        </p:nvSpPr>
        <p:spPr>
          <a:xfrm>
            <a:off x="6589486" y="2155372"/>
            <a:ext cx="4949371" cy="1200329"/>
          </a:xfrm>
          <a:prstGeom prst="rect">
            <a:avLst/>
          </a:prstGeom>
          <a:solidFill>
            <a:srgbClr val="FFFF00"/>
          </a:solidFill>
        </p:spPr>
        <p:txBody>
          <a:bodyPr wrap="square" rtlCol="0">
            <a:spAutoFit/>
          </a:bodyPr>
          <a:lstStyle/>
          <a:p>
            <a:r>
              <a:rPr lang="en-US" sz="3600" dirty="0">
                <a:solidFill>
                  <a:srgbClr val="FF0000"/>
                </a:solidFill>
              </a:rPr>
              <a:t>Hàm huỷ đ</a:t>
            </a:r>
            <a:r>
              <a:rPr lang="vi-VN" sz="3600" dirty="0">
                <a:solidFill>
                  <a:srgbClr val="FF0000"/>
                </a:solidFill>
              </a:rPr>
              <a:t>ược gọi bao nhiêu lần</a:t>
            </a:r>
            <a:r>
              <a:rPr lang="vi-VN" sz="3600">
                <a:solidFill>
                  <a:srgbClr val="FF0000"/>
                </a:solidFill>
              </a:rPr>
              <a:t>? Vì sao?</a:t>
            </a:r>
            <a:endParaRPr lang="vi-VN" sz="3600" dirty="0">
              <a:solidFill>
                <a:srgbClr val="FF0000"/>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181</a:t>
            </a:fld>
            <a:endParaRPr lang="en-US"/>
          </a:p>
        </p:txBody>
      </p:sp>
    </p:spTree>
    <p:extLst>
      <p:ext uri="{BB962C8B-B14F-4D97-AF65-F5344CB8AC3E}">
        <p14:creationId xmlns:p14="http://schemas.microsoft.com/office/powerpoint/2010/main" val="14212288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62197" y="6448425"/>
            <a:ext cx="729803" cy="365125"/>
          </a:xfrm>
        </p:spPr>
        <p:txBody>
          <a:bodyPr/>
          <a:lstStyle/>
          <a:p>
            <a:fld id="{06F855F6-99C9-4B18-88EC-1D73743D07FD}" type="slidenum">
              <a:rPr lang="en-US" smtClean="0"/>
              <a:t>182</a:t>
            </a:fld>
            <a:endParaRPr lang="en-US"/>
          </a:p>
        </p:txBody>
      </p:sp>
      <p:pic>
        <p:nvPicPr>
          <p:cNvPr id="5" name="Picture 4"/>
          <p:cNvPicPr>
            <a:picLocks noChangeAspect="1"/>
          </p:cNvPicPr>
          <p:nvPr/>
        </p:nvPicPr>
        <p:blipFill>
          <a:blip r:embed="rId2"/>
          <a:stretch>
            <a:fillRect/>
          </a:stretch>
        </p:blipFill>
        <p:spPr>
          <a:xfrm>
            <a:off x="547273" y="311777"/>
            <a:ext cx="10914924" cy="6136648"/>
          </a:xfrm>
          <a:prstGeom prst="rect">
            <a:avLst/>
          </a:prstGeom>
        </p:spPr>
      </p:pic>
    </p:spTree>
    <p:extLst>
      <p:ext uri="{BB962C8B-B14F-4D97-AF65-F5344CB8AC3E}">
        <p14:creationId xmlns:p14="http://schemas.microsoft.com/office/powerpoint/2010/main" val="33472341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862" y="1177426"/>
            <a:ext cx="10869023" cy="5811203"/>
          </a:xfrm>
        </p:spPr>
        <p:txBody>
          <a:bodyPr>
            <a:noAutofit/>
          </a:bodyPr>
          <a:lstStyle/>
          <a:p>
            <a:pPr marL="0" indent="0">
              <a:lnSpc>
                <a:spcPct val="120000"/>
              </a:lnSpc>
              <a:spcBef>
                <a:spcPts val="0"/>
              </a:spcBef>
              <a:buNone/>
            </a:pPr>
            <a:r>
              <a:rPr lang="vi-VN" sz="2800"/>
              <a:t>class MyTest{</a:t>
            </a:r>
            <a:endParaRPr lang="vi-VN" sz="2800" dirty="0"/>
          </a:p>
          <a:p>
            <a:pPr marL="0" indent="0">
              <a:lnSpc>
                <a:spcPct val="120000"/>
              </a:lnSpc>
              <a:spcBef>
                <a:spcPts val="0"/>
              </a:spcBef>
              <a:buNone/>
            </a:pPr>
            <a:r>
              <a:rPr lang="en-US" sz="2800"/>
              <a:t>    </a:t>
            </a:r>
            <a:r>
              <a:rPr lang="vi-VN" sz="2800"/>
              <a:t>int </a:t>
            </a:r>
            <a:r>
              <a:rPr lang="vi-VN" sz="2800" dirty="0"/>
              <a:t>size, *a;</a:t>
            </a:r>
          </a:p>
          <a:p>
            <a:pPr marL="0" indent="0">
              <a:lnSpc>
                <a:spcPct val="120000"/>
              </a:lnSpc>
              <a:spcBef>
                <a:spcPts val="0"/>
              </a:spcBef>
              <a:buNone/>
            </a:pPr>
            <a:r>
              <a:rPr lang="vi-VN" sz="2800"/>
              <a:t>public</a:t>
            </a:r>
            <a:r>
              <a:rPr lang="vi-VN" sz="2800" dirty="0"/>
              <a:t>:</a:t>
            </a:r>
          </a:p>
          <a:p>
            <a:pPr marL="0" indent="0">
              <a:lnSpc>
                <a:spcPct val="120000"/>
              </a:lnSpc>
              <a:spcBef>
                <a:spcPts val="0"/>
              </a:spcBef>
              <a:buNone/>
            </a:pPr>
            <a:r>
              <a:rPr lang="en-US" sz="2800"/>
              <a:t>    </a:t>
            </a:r>
            <a:r>
              <a:rPr lang="vi-VN" sz="2800"/>
              <a:t>MyTest</a:t>
            </a:r>
            <a:r>
              <a:rPr lang="vi-VN" sz="2800" dirty="0"/>
              <a:t>() {cout&lt;&lt;"\n ------ Goi ham tao -----";  size=0; </a:t>
            </a:r>
            <a:r>
              <a:rPr lang="vi-VN" sz="2800" b="1" dirty="0">
                <a:solidFill>
                  <a:srgbClr val="FF0000"/>
                </a:solidFill>
              </a:rPr>
              <a:t>a=NULL;</a:t>
            </a:r>
            <a:r>
              <a:rPr lang="vi-VN" sz="2800" dirty="0"/>
              <a:t>}</a:t>
            </a:r>
          </a:p>
          <a:p>
            <a:pPr marL="0" indent="0">
              <a:lnSpc>
                <a:spcPct val="120000"/>
              </a:lnSpc>
              <a:spcBef>
                <a:spcPts val="0"/>
              </a:spcBef>
              <a:buNone/>
            </a:pPr>
            <a:r>
              <a:rPr lang="en-US" sz="2800"/>
              <a:t>    </a:t>
            </a:r>
            <a:r>
              <a:rPr lang="vi-VN" sz="2800"/>
              <a:t>void </a:t>
            </a:r>
            <a:r>
              <a:rPr lang="vi-VN" sz="2800" dirty="0"/>
              <a:t>sinh(int n) { size=n;  a= new int [n]; for(int i=0; i&lt;n; i++) a[i]=i;} </a:t>
            </a:r>
          </a:p>
          <a:p>
            <a:pPr marL="0" indent="0">
              <a:lnSpc>
                <a:spcPct val="120000"/>
              </a:lnSpc>
              <a:spcBef>
                <a:spcPts val="0"/>
              </a:spcBef>
              <a:buNone/>
            </a:pPr>
            <a:r>
              <a:rPr lang="en-US" sz="2800"/>
              <a:t>    </a:t>
            </a:r>
            <a:r>
              <a:rPr lang="vi-VN" sz="2800"/>
              <a:t>~</a:t>
            </a:r>
            <a:r>
              <a:rPr lang="vi-VN" sz="2800" dirty="0"/>
              <a:t>MyTest() {  if (a!=NULL) </a:t>
            </a:r>
            <a:r>
              <a:rPr lang="vi-VN" sz="2800" b="1" dirty="0">
                <a:solidFill>
                  <a:srgbClr val="FF0000"/>
                </a:solidFill>
              </a:rPr>
              <a:t>delete []a</a:t>
            </a:r>
            <a:r>
              <a:rPr lang="vi-VN" sz="2800" dirty="0"/>
              <a:t>; cout&lt;&lt;"\n Goi ham huy"; }</a:t>
            </a:r>
          </a:p>
          <a:p>
            <a:pPr marL="0" indent="0">
              <a:lnSpc>
                <a:spcPct val="120000"/>
              </a:lnSpc>
              <a:spcBef>
                <a:spcPts val="0"/>
              </a:spcBef>
              <a:buNone/>
            </a:pPr>
            <a:r>
              <a:rPr lang="en-US" sz="2800"/>
              <a:t>    </a:t>
            </a:r>
            <a:r>
              <a:rPr lang="vi-VN" sz="2800"/>
              <a:t>void </a:t>
            </a:r>
            <a:r>
              <a:rPr lang="vi-VN" sz="2800" dirty="0"/>
              <a:t>ss(</a:t>
            </a:r>
            <a:r>
              <a:rPr lang="vi-VN" sz="2800" b="1" dirty="0">
                <a:solidFill>
                  <a:srgbClr val="FF0000"/>
                </a:solidFill>
              </a:rPr>
              <a:t>MyTest &amp;b</a:t>
            </a:r>
            <a:r>
              <a:rPr lang="vi-VN" sz="2800" dirty="0"/>
              <a:t>) {	</a:t>
            </a:r>
          </a:p>
          <a:p>
            <a:pPr marL="0" indent="0">
              <a:lnSpc>
                <a:spcPct val="120000"/>
              </a:lnSpc>
              <a:spcBef>
                <a:spcPts val="0"/>
              </a:spcBef>
              <a:buNone/>
            </a:pPr>
            <a:r>
              <a:rPr lang="en-US" sz="2800"/>
              <a:t>     </a:t>
            </a:r>
            <a:r>
              <a:rPr lang="vi-VN" sz="2800"/>
              <a:t>if(size</a:t>
            </a:r>
            <a:r>
              <a:rPr lang="vi-VN" sz="2800" dirty="0"/>
              <a:t>!= b.size) cout&lt;&lt;"\n Hai dt khac size nhau</a:t>
            </a:r>
            <a:r>
              <a:rPr lang="vi-VN" sz="2800"/>
              <a:t>";  </a:t>
            </a:r>
            <a:endParaRPr lang="en-US" sz="2800"/>
          </a:p>
          <a:p>
            <a:pPr marL="0" indent="0">
              <a:lnSpc>
                <a:spcPct val="120000"/>
              </a:lnSpc>
              <a:spcBef>
                <a:spcPts val="0"/>
              </a:spcBef>
              <a:buNone/>
            </a:pPr>
            <a:r>
              <a:rPr lang="en-US" sz="2800"/>
              <a:t>     else </a:t>
            </a:r>
            <a:r>
              <a:rPr lang="vi-VN" sz="2800"/>
              <a:t>cout</a:t>
            </a:r>
            <a:r>
              <a:rPr lang="vi-VN" sz="2800" dirty="0"/>
              <a:t>&lt;&lt;"\n Hai dt giong size nhau";	</a:t>
            </a:r>
          </a:p>
          <a:p>
            <a:pPr marL="0" indent="0">
              <a:lnSpc>
                <a:spcPct val="120000"/>
              </a:lnSpc>
              <a:spcBef>
                <a:spcPts val="0"/>
              </a:spcBef>
              <a:buNone/>
            </a:pPr>
            <a:r>
              <a:rPr lang="en-US" sz="2800"/>
              <a:t>    </a:t>
            </a:r>
            <a:r>
              <a:rPr lang="vi-VN" sz="2800"/>
              <a:t>}</a:t>
            </a:r>
            <a:endParaRPr lang="en-US" sz="2800"/>
          </a:p>
          <a:p>
            <a:pPr marL="0" indent="0">
              <a:lnSpc>
                <a:spcPct val="120000"/>
              </a:lnSpc>
              <a:spcBef>
                <a:spcPts val="0"/>
              </a:spcBef>
              <a:buNone/>
            </a:pPr>
            <a:r>
              <a:rPr lang="en-US" sz="2800"/>
              <a:t>// còn nữa </a:t>
            </a:r>
            <a:endParaRPr lang="vi-VN" sz="2800" dirty="0"/>
          </a:p>
        </p:txBody>
      </p:sp>
      <p:sp>
        <p:nvSpPr>
          <p:cNvPr id="4" name="Slide Number Placeholder 3"/>
          <p:cNvSpPr>
            <a:spLocks noGrp="1"/>
          </p:cNvSpPr>
          <p:nvPr>
            <p:ph type="sldNum" sz="quarter" idx="12"/>
          </p:nvPr>
        </p:nvSpPr>
        <p:spPr/>
        <p:txBody>
          <a:bodyPr/>
          <a:lstStyle/>
          <a:p>
            <a:fld id="{06F855F6-99C9-4B18-88EC-1D73743D07FD}" type="slidenum">
              <a:rPr lang="en-US" smtClean="0"/>
              <a:t>183</a:t>
            </a:fld>
            <a:endParaRPr lang="en-US"/>
          </a:p>
        </p:txBody>
      </p:sp>
    </p:spTree>
    <p:extLst>
      <p:ext uri="{BB962C8B-B14F-4D97-AF65-F5344CB8AC3E}">
        <p14:creationId xmlns:p14="http://schemas.microsoft.com/office/powerpoint/2010/main" val="39955027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F855F6-99C9-4B18-88EC-1D73743D07FD}" type="slidenum">
              <a:rPr lang="en-US" smtClean="0"/>
              <a:t>184</a:t>
            </a:fld>
            <a:endParaRPr lang="en-US"/>
          </a:p>
        </p:txBody>
      </p:sp>
      <p:sp>
        <p:nvSpPr>
          <p:cNvPr id="3" name="Content Placeholder 2"/>
          <p:cNvSpPr>
            <a:spLocks noGrp="1"/>
          </p:cNvSpPr>
          <p:nvPr>
            <p:ph idx="1"/>
          </p:nvPr>
        </p:nvSpPr>
        <p:spPr>
          <a:xfrm>
            <a:off x="466633" y="300782"/>
            <a:ext cx="11289937" cy="5811203"/>
          </a:xfrm>
          <a:solidFill>
            <a:schemeClr val="bg1"/>
          </a:solidFill>
        </p:spPr>
        <p:txBody>
          <a:bodyPr>
            <a:noAutofit/>
          </a:bodyPr>
          <a:lstStyle/>
          <a:p>
            <a:pPr marL="0" indent="0">
              <a:lnSpc>
                <a:spcPct val="120000"/>
              </a:lnSpc>
              <a:spcBef>
                <a:spcPts val="0"/>
              </a:spcBef>
              <a:buNone/>
            </a:pPr>
            <a:r>
              <a:rPr lang="vi-VN" sz="2400"/>
              <a:t>class MyTest{</a:t>
            </a:r>
            <a:endParaRPr lang="vi-VN" sz="2400" dirty="0"/>
          </a:p>
          <a:p>
            <a:pPr marL="0" indent="0">
              <a:lnSpc>
                <a:spcPct val="120000"/>
              </a:lnSpc>
              <a:spcBef>
                <a:spcPts val="0"/>
              </a:spcBef>
              <a:buNone/>
            </a:pPr>
            <a:r>
              <a:rPr lang="vi-VN" sz="2400"/>
              <a:t>	</a:t>
            </a:r>
            <a:r>
              <a:rPr lang="vi-VN" sz="2400">
                <a:solidFill>
                  <a:srgbClr val="0000FF"/>
                </a:solidFill>
              </a:rPr>
              <a:t>MyTest(const </a:t>
            </a:r>
            <a:r>
              <a:rPr lang="vi-VN" sz="2400" dirty="0">
                <a:solidFill>
                  <a:srgbClr val="0000FF"/>
                </a:solidFill>
              </a:rPr>
              <a:t>MyTest &amp;b) { </a:t>
            </a:r>
          </a:p>
          <a:p>
            <a:pPr marL="0" indent="0">
              <a:lnSpc>
                <a:spcPct val="120000"/>
              </a:lnSpc>
              <a:spcBef>
                <a:spcPts val="0"/>
              </a:spcBef>
              <a:buNone/>
            </a:pPr>
            <a:r>
              <a:rPr lang="vi-VN" sz="2400">
                <a:solidFill>
                  <a:srgbClr val="0000FF"/>
                </a:solidFill>
              </a:rPr>
              <a:t>	</a:t>
            </a:r>
            <a:r>
              <a:rPr lang="en-US" sz="2400">
                <a:solidFill>
                  <a:srgbClr val="0000FF"/>
                </a:solidFill>
              </a:rPr>
              <a:t>  </a:t>
            </a:r>
            <a:r>
              <a:rPr lang="vi-VN" sz="2400">
                <a:solidFill>
                  <a:srgbClr val="0000FF"/>
                </a:solidFill>
              </a:rPr>
              <a:t>cout</a:t>
            </a:r>
            <a:r>
              <a:rPr lang="vi-VN" sz="2400" dirty="0">
                <a:solidFill>
                  <a:srgbClr val="0000FF"/>
                </a:solidFill>
              </a:rPr>
              <a:t>&lt;&lt;"\n ------ Goi ham tao sao chep-----";</a:t>
            </a:r>
          </a:p>
          <a:p>
            <a:pPr marL="0" indent="0">
              <a:lnSpc>
                <a:spcPct val="120000"/>
              </a:lnSpc>
              <a:spcBef>
                <a:spcPts val="0"/>
              </a:spcBef>
              <a:buNone/>
            </a:pPr>
            <a:r>
              <a:rPr lang="vi-VN" sz="2400">
                <a:solidFill>
                  <a:srgbClr val="0000FF"/>
                </a:solidFill>
              </a:rPr>
              <a:t>	</a:t>
            </a:r>
            <a:r>
              <a:rPr lang="en-US" sz="2400">
                <a:solidFill>
                  <a:srgbClr val="0000FF"/>
                </a:solidFill>
              </a:rPr>
              <a:t>  </a:t>
            </a:r>
            <a:r>
              <a:rPr lang="vi-VN" sz="2400">
                <a:solidFill>
                  <a:srgbClr val="0000FF"/>
                </a:solidFill>
              </a:rPr>
              <a:t>size=b.size</a:t>
            </a:r>
            <a:r>
              <a:rPr lang="vi-VN" sz="2400" dirty="0">
                <a:solidFill>
                  <a:srgbClr val="0000FF"/>
                </a:solidFill>
              </a:rPr>
              <a:t>;  a= new int [size];   for(int i=0; i&lt;size; i++) a[i]=b.a[i];</a:t>
            </a:r>
          </a:p>
          <a:p>
            <a:pPr marL="0" indent="0">
              <a:lnSpc>
                <a:spcPct val="120000"/>
              </a:lnSpc>
              <a:spcBef>
                <a:spcPts val="0"/>
              </a:spcBef>
              <a:buNone/>
            </a:pPr>
            <a:r>
              <a:rPr lang="vi-VN" sz="2400">
                <a:solidFill>
                  <a:srgbClr val="0000FF"/>
                </a:solidFill>
              </a:rPr>
              <a:t>	} </a:t>
            </a:r>
            <a:endParaRPr lang="vi-VN" sz="2400" dirty="0">
              <a:solidFill>
                <a:srgbClr val="0000FF"/>
              </a:solidFill>
            </a:endParaRPr>
          </a:p>
          <a:p>
            <a:pPr marL="0" indent="0">
              <a:lnSpc>
                <a:spcPct val="120000"/>
              </a:lnSpc>
              <a:spcBef>
                <a:spcPts val="0"/>
              </a:spcBef>
              <a:buNone/>
            </a:pPr>
            <a:r>
              <a:rPr lang="vi-VN" sz="2400"/>
              <a:t>	</a:t>
            </a:r>
            <a:r>
              <a:rPr lang="en-US" sz="2400">
                <a:solidFill>
                  <a:srgbClr val="FF0000"/>
                </a:solidFill>
              </a:rPr>
              <a:t> </a:t>
            </a:r>
            <a:r>
              <a:rPr lang="vi-VN" sz="2400">
                <a:solidFill>
                  <a:srgbClr val="FF0000"/>
                </a:solidFill>
              </a:rPr>
              <a:t>MyTest </a:t>
            </a:r>
            <a:r>
              <a:rPr lang="vi-VN" sz="2400" dirty="0">
                <a:solidFill>
                  <a:srgbClr val="FF0000"/>
                </a:solidFill>
              </a:rPr>
              <a:t>&amp;operator=(const MyTest &amp;b) {</a:t>
            </a:r>
          </a:p>
          <a:p>
            <a:pPr marL="0" indent="0">
              <a:lnSpc>
                <a:spcPct val="120000"/>
              </a:lnSpc>
              <a:spcBef>
                <a:spcPts val="0"/>
              </a:spcBef>
              <a:buNone/>
            </a:pPr>
            <a:r>
              <a:rPr lang="vi-VN" sz="2400">
                <a:solidFill>
                  <a:srgbClr val="FF0000"/>
                </a:solidFill>
              </a:rPr>
              <a:t>	cout</a:t>
            </a:r>
            <a:r>
              <a:rPr lang="vi-VN" sz="2400" dirty="0">
                <a:solidFill>
                  <a:srgbClr val="FF0000"/>
                </a:solidFill>
              </a:rPr>
              <a:t>&lt;&lt;"\n ------ Goi toan tu </a:t>
            </a:r>
            <a:r>
              <a:rPr lang="vi-VN" sz="2400">
                <a:solidFill>
                  <a:srgbClr val="FF0000"/>
                </a:solidFill>
              </a:rPr>
              <a:t>gan-----";</a:t>
            </a:r>
            <a:r>
              <a:rPr lang="en-US" sz="2400">
                <a:solidFill>
                  <a:srgbClr val="FF0000"/>
                </a:solidFill>
              </a:rPr>
              <a:t>    </a:t>
            </a:r>
            <a:r>
              <a:rPr lang="vi-VN" sz="2400">
                <a:solidFill>
                  <a:srgbClr val="FF0000"/>
                </a:solidFill>
              </a:rPr>
              <a:t>MyTest </a:t>
            </a:r>
            <a:r>
              <a:rPr lang="vi-VN" sz="2400" dirty="0">
                <a:solidFill>
                  <a:srgbClr val="FF0000"/>
                </a:solidFill>
              </a:rPr>
              <a:t>c</a:t>
            </a:r>
            <a:r>
              <a:rPr lang="vi-VN" sz="2400">
                <a:solidFill>
                  <a:srgbClr val="FF0000"/>
                </a:solidFill>
              </a:rPr>
              <a:t>; c.size=b.size;  </a:t>
            </a:r>
            <a:endParaRPr lang="en-US" sz="2400">
              <a:solidFill>
                <a:srgbClr val="FF0000"/>
              </a:solidFill>
            </a:endParaRPr>
          </a:p>
          <a:p>
            <a:pPr marL="0" indent="0">
              <a:lnSpc>
                <a:spcPct val="120000"/>
              </a:lnSpc>
              <a:spcBef>
                <a:spcPts val="0"/>
              </a:spcBef>
              <a:buNone/>
            </a:pPr>
            <a:r>
              <a:rPr lang="en-US" sz="2400">
                <a:solidFill>
                  <a:srgbClr val="FF0000"/>
                </a:solidFill>
              </a:rPr>
              <a:t>             </a:t>
            </a:r>
            <a:r>
              <a:rPr lang="vi-VN" sz="2400">
                <a:solidFill>
                  <a:srgbClr val="FF0000"/>
                </a:solidFill>
              </a:rPr>
              <a:t>c.a</a:t>
            </a:r>
            <a:r>
              <a:rPr lang="vi-VN" sz="2400" dirty="0">
                <a:solidFill>
                  <a:srgbClr val="FF0000"/>
                </a:solidFill>
              </a:rPr>
              <a:t>= new int [size];  for(int i=0; i&lt;size; i++) c.a[i]=</a:t>
            </a:r>
            <a:r>
              <a:rPr lang="vi-VN" sz="2400">
                <a:solidFill>
                  <a:srgbClr val="FF0000"/>
                </a:solidFill>
              </a:rPr>
              <a:t>b.a[i];</a:t>
            </a:r>
            <a:r>
              <a:rPr lang="en-US" sz="2400">
                <a:solidFill>
                  <a:srgbClr val="FF0000"/>
                </a:solidFill>
              </a:rPr>
              <a:t> </a:t>
            </a:r>
            <a:r>
              <a:rPr lang="vi-VN" sz="2400" dirty="0">
                <a:solidFill>
                  <a:srgbClr val="FF0000"/>
                </a:solidFill>
              </a:rPr>
              <a:t>	return c;</a:t>
            </a:r>
          </a:p>
          <a:p>
            <a:pPr marL="0" indent="0">
              <a:lnSpc>
                <a:spcPct val="120000"/>
              </a:lnSpc>
              <a:spcBef>
                <a:spcPts val="0"/>
              </a:spcBef>
              <a:buNone/>
            </a:pPr>
            <a:r>
              <a:rPr lang="vi-VN" sz="2400" dirty="0">
                <a:solidFill>
                  <a:srgbClr val="FF0000"/>
                </a:solidFill>
              </a:rPr>
              <a:t>	} </a:t>
            </a:r>
          </a:p>
          <a:p>
            <a:pPr marL="0" indent="0">
              <a:lnSpc>
                <a:spcPct val="120000"/>
              </a:lnSpc>
              <a:spcBef>
                <a:spcPts val="0"/>
              </a:spcBef>
              <a:buNone/>
            </a:pPr>
            <a:r>
              <a:rPr lang="vi-VN" sz="2400" dirty="0"/>
              <a:t>};</a:t>
            </a:r>
          </a:p>
          <a:p>
            <a:pPr marL="0" indent="0">
              <a:lnSpc>
                <a:spcPct val="120000"/>
              </a:lnSpc>
              <a:spcBef>
                <a:spcPts val="0"/>
              </a:spcBef>
              <a:buNone/>
            </a:pPr>
            <a:r>
              <a:rPr lang="vi-VN" sz="2400" dirty="0"/>
              <a:t>int main() {  </a:t>
            </a:r>
          </a:p>
          <a:p>
            <a:pPr marL="0" indent="0">
              <a:lnSpc>
                <a:spcPct val="120000"/>
              </a:lnSpc>
              <a:spcBef>
                <a:spcPts val="0"/>
              </a:spcBef>
              <a:buNone/>
            </a:pPr>
            <a:r>
              <a:rPr lang="vi-VN" sz="2400" dirty="0"/>
              <a:t>	MyTest a; a.sinh(5</a:t>
            </a:r>
            <a:r>
              <a:rPr lang="vi-VN" sz="2400"/>
              <a:t>); </a:t>
            </a:r>
            <a:r>
              <a:rPr lang="en-US" sz="2400"/>
              <a:t>  </a:t>
            </a:r>
            <a:r>
              <a:rPr lang="vi-VN" sz="2400" dirty="0"/>
              <a:t>	//</a:t>
            </a:r>
            <a:r>
              <a:rPr lang="vi-VN" sz="2400" b="1" dirty="0">
                <a:solidFill>
                  <a:srgbClr val="0000FF"/>
                </a:solidFill>
              </a:rPr>
              <a:t>MyTest c; c=a;    </a:t>
            </a:r>
          </a:p>
          <a:p>
            <a:pPr marL="0" indent="0">
              <a:lnSpc>
                <a:spcPct val="120000"/>
              </a:lnSpc>
              <a:spcBef>
                <a:spcPts val="0"/>
              </a:spcBef>
              <a:buNone/>
            </a:pPr>
            <a:r>
              <a:rPr lang="vi-VN" sz="2400" dirty="0"/>
              <a:t>	</a:t>
            </a:r>
            <a:r>
              <a:rPr lang="vi-VN" sz="2400" b="1" dirty="0">
                <a:solidFill>
                  <a:srgbClr val="FF0000"/>
                </a:solidFill>
              </a:rPr>
              <a:t>MyTest c=a</a:t>
            </a:r>
            <a:r>
              <a:rPr lang="vi-VN" sz="2400" b="1">
                <a:solidFill>
                  <a:srgbClr val="FF0000"/>
                </a:solidFill>
              </a:rPr>
              <a:t>; </a:t>
            </a:r>
            <a:r>
              <a:rPr lang="en-US" sz="2400" b="1">
                <a:solidFill>
                  <a:srgbClr val="FF0000"/>
                </a:solidFill>
              </a:rPr>
              <a:t> </a:t>
            </a:r>
            <a:r>
              <a:rPr lang="vi-VN" sz="2400" dirty="0"/>
              <a:t>	a.ss(c); </a:t>
            </a:r>
          </a:p>
          <a:p>
            <a:pPr marL="0" indent="0">
              <a:lnSpc>
                <a:spcPct val="120000"/>
              </a:lnSpc>
              <a:spcBef>
                <a:spcPts val="0"/>
              </a:spcBef>
              <a:buNone/>
            </a:pPr>
            <a:r>
              <a:rPr lang="vi-VN" sz="2400" dirty="0"/>
              <a:t>}</a:t>
            </a:r>
          </a:p>
        </p:txBody>
      </p:sp>
      <p:sp>
        <p:nvSpPr>
          <p:cNvPr id="5" name="TextBox 3"/>
          <p:cNvSpPr txBox="1"/>
          <p:nvPr/>
        </p:nvSpPr>
        <p:spPr>
          <a:xfrm>
            <a:off x="6896746" y="4411449"/>
            <a:ext cx="4930352" cy="1754326"/>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a:solidFill>
                  <a:srgbClr val="FF0000"/>
                </a:solidFill>
              </a:rPr>
              <a:t>Hàm nào sẽ được gọi?</a:t>
            </a:r>
          </a:p>
          <a:p>
            <a:r>
              <a:rPr lang="en-US" sz="3600">
                <a:solidFill>
                  <a:srgbClr val="FF0000"/>
                </a:solidFill>
              </a:rPr>
              <a:t>Toán tử gán hay hàm tạo sao chép???</a:t>
            </a:r>
            <a:endParaRPr lang="vi-VN" sz="3600" dirty="0">
              <a:solidFill>
                <a:srgbClr val="FF0000"/>
              </a:solidFill>
            </a:endParaRPr>
          </a:p>
        </p:txBody>
      </p:sp>
    </p:spTree>
    <p:extLst>
      <p:ext uri="{BB962C8B-B14F-4D97-AF65-F5344CB8AC3E}">
        <p14:creationId xmlns:p14="http://schemas.microsoft.com/office/powerpoint/2010/main" val="32960754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320" y="126610"/>
            <a:ext cx="10515600" cy="5811203"/>
          </a:xfrm>
        </p:spPr>
        <p:txBody>
          <a:bodyPr>
            <a:noAutofit/>
          </a:bodyPr>
          <a:lstStyle/>
          <a:p>
            <a:pPr marL="0" indent="0">
              <a:lnSpc>
                <a:spcPct val="120000"/>
              </a:lnSpc>
              <a:spcBef>
                <a:spcPts val="0"/>
              </a:spcBef>
              <a:buNone/>
            </a:pPr>
            <a:endParaRPr lang="vi-VN"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185</a:t>
            </a:fld>
            <a:endParaRPr lang="en-US"/>
          </a:p>
        </p:txBody>
      </p:sp>
      <p:pic>
        <p:nvPicPr>
          <p:cNvPr id="2" name="Picture 1"/>
          <p:cNvPicPr>
            <a:picLocks noChangeAspect="1"/>
          </p:cNvPicPr>
          <p:nvPr/>
        </p:nvPicPr>
        <p:blipFill>
          <a:blip r:embed="rId3"/>
          <a:stretch>
            <a:fillRect/>
          </a:stretch>
        </p:blipFill>
        <p:spPr>
          <a:xfrm>
            <a:off x="0" y="-28635"/>
            <a:ext cx="13011150" cy="7315200"/>
          </a:xfrm>
          <a:prstGeom prst="rect">
            <a:avLst/>
          </a:prstGeom>
        </p:spPr>
      </p:pic>
      <p:pic>
        <p:nvPicPr>
          <p:cNvPr id="7" name="Picture 6"/>
          <p:cNvPicPr>
            <a:picLocks noChangeAspect="1"/>
          </p:cNvPicPr>
          <p:nvPr/>
        </p:nvPicPr>
        <p:blipFill>
          <a:blip r:embed="rId4"/>
          <a:stretch>
            <a:fillRect/>
          </a:stretch>
        </p:blipFill>
        <p:spPr>
          <a:xfrm>
            <a:off x="5987415" y="1201708"/>
            <a:ext cx="5838825" cy="3924300"/>
          </a:xfrm>
          <a:prstGeom prst="rect">
            <a:avLst/>
          </a:prstGeom>
        </p:spPr>
      </p:pic>
    </p:spTree>
    <p:extLst>
      <p:ext uri="{BB962C8B-B14F-4D97-AF65-F5344CB8AC3E}">
        <p14:creationId xmlns:p14="http://schemas.microsoft.com/office/powerpoint/2010/main" val="28247323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Đối tượng thành phần</a:t>
            </a:r>
          </a:p>
        </p:txBody>
      </p:sp>
      <p:sp>
        <p:nvSpPr>
          <p:cNvPr id="3" name="Content Placeholder 2"/>
          <p:cNvSpPr>
            <a:spLocks noGrp="1"/>
          </p:cNvSpPr>
          <p:nvPr>
            <p:ph idx="1"/>
          </p:nvPr>
        </p:nvSpPr>
        <p:spPr>
          <a:xfrm>
            <a:off x="838200" y="1312669"/>
            <a:ext cx="11127059" cy="4351338"/>
          </a:xfrm>
        </p:spPr>
        <p:txBody>
          <a:bodyPr>
            <a:noAutofit/>
          </a:bodyPr>
          <a:lstStyle/>
          <a:p>
            <a:pPr marL="0" indent="0">
              <a:buNone/>
            </a:pPr>
            <a:r>
              <a:rPr lang="en-US" sz="2400" b="1" dirty="0">
                <a:sym typeface="Wingdings" panose="05000000000000000000" pitchFamily="2" charset="2"/>
              </a:rPr>
              <a:t>Một lớp sau khi định nghĩa có thể sử dụng như 1 kiểu dữ liệu để khai báo các thuộc tính cho một lớp khác.</a:t>
            </a:r>
          </a:p>
          <a:p>
            <a:pPr marL="0" indent="0">
              <a:buNone/>
            </a:pPr>
            <a:r>
              <a:rPr lang="en-US" sz="2400" b="1" dirty="0">
                <a:sym typeface="Wingdings" panose="05000000000000000000" pitchFamily="2" charset="2"/>
              </a:rPr>
              <a:t>Lớp chứa các đối tượng thuộc lớp khác được gọi là lớp bao.</a:t>
            </a:r>
          </a:p>
          <a:p>
            <a:pPr marL="0" indent="0">
              <a:buNone/>
            </a:pPr>
            <a:r>
              <a:rPr lang="en-US" sz="2400" b="1" dirty="0">
                <a:sym typeface="Wingdings" panose="05000000000000000000" pitchFamily="2" charset="2"/>
              </a:rPr>
              <a:t>Các đối tượng trong lớp là đối tượng thành phần.</a:t>
            </a:r>
          </a:p>
          <a:p>
            <a:pPr marL="0" indent="0">
              <a:buNone/>
            </a:pPr>
            <a:r>
              <a:rPr lang="en-US" sz="2400" b="1" dirty="0">
                <a:sym typeface="Wingdings" panose="05000000000000000000" pitchFamily="2" charset="2"/>
              </a:rPr>
              <a:t>Ví dụ: Tam giác chứa 3 điểm d1,d2, d3</a:t>
            </a:r>
          </a:p>
          <a:p>
            <a:pPr marL="0" indent="0">
              <a:buNone/>
            </a:pPr>
            <a:r>
              <a:rPr lang="en-US" sz="2400" b="1" dirty="0">
                <a:sym typeface="Wingdings" panose="05000000000000000000" pitchFamily="2" charset="2"/>
              </a:rPr>
              <a:t>Mối quan hệ giữa lớp bao và các đối tượng là : </a:t>
            </a:r>
            <a:r>
              <a:rPr lang="en-US" sz="2400" b="1" dirty="0">
                <a:solidFill>
                  <a:srgbClr val="FF0000"/>
                </a:solidFill>
                <a:sym typeface="Wingdings" panose="05000000000000000000" pitchFamily="2" charset="2"/>
              </a:rPr>
              <a:t>chứa.</a:t>
            </a:r>
          </a:p>
          <a:p>
            <a:pPr marL="0" indent="0">
              <a:buNone/>
            </a:pPr>
            <a:r>
              <a:rPr lang="en-US" sz="2400" b="1" dirty="0">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186</a:t>
            </a:fld>
            <a:endParaRPr lang="en-US"/>
          </a:p>
        </p:txBody>
      </p:sp>
    </p:spTree>
    <p:extLst>
      <p:ext uri="{BB962C8B-B14F-4D97-AF65-F5344CB8AC3E}">
        <p14:creationId xmlns:p14="http://schemas.microsoft.com/office/powerpoint/2010/main" val="13632719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Đối tượng thành phần</a:t>
            </a:r>
          </a:p>
        </p:txBody>
      </p:sp>
      <p:sp>
        <p:nvSpPr>
          <p:cNvPr id="3" name="Content Placeholder 2"/>
          <p:cNvSpPr>
            <a:spLocks noGrp="1"/>
          </p:cNvSpPr>
          <p:nvPr>
            <p:ph idx="1"/>
          </p:nvPr>
        </p:nvSpPr>
        <p:spPr>
          <a:xfrm>
            <a:off x="748048" y="1255519"/>
            <a:ext cx="11127059" cy="4351338"/>
          </a:xfrm>
        </p:spPr>
        <p:txBody>
          <a:bodyPr>
            <a:noAutofit/>
          </a:bodyPr>
          <a:lstStyle/>
          <a:p>
            <a:pPr marL="0" indent="0">
              <a:buNone/>
            </a:pPr>
            <a:r>
              <a:rPr lang="en-US" sz="2400" b="1" dirty="0">
                <a:sym typeface="Wingdings" panose="05000000000000000000" pitchFamily="2" charset="2"/>
              </a:rPr>
              <a:t>Ví dụ: Khai báo lớp Diem và Khai báo lớp </a:t>
            </a:r>
            <a:r>
              <a:rPr lang="en-US" sz="2400" b="1" dirty="0" err="1">
                <a:sym typeface="Wingdings" panose="05000000000000000000" pitchFamily="2" charset="2"/>
              </a:rPr>
              <a:t>Tamgiac</a:t>
            </a:r>
            <a:endParaRPr lang="en-US" sz="2400" b="1" dirty="0">
              <a:sym typeface="Wingdings" panose="05000000000000000000" pitchFamily="2" charset="2"/>
            </a:endParaRPr>
          </a:p>
          <a:p>
            <a:pPr marL="0" indent="0">
              <a:buNone/>
            </a:pPr>
            <a:r>
              <a:rPr lang="en-US" sz="2400" b="1" u="sng" dirty="0">
                <a:solidFill>
                  <a:srgbClr val="FF0000"/>
                </a:solidFill>
                <a:sym typeface="Wingdings" panose="05000000000000000000" pitchFamily="2" charset="2"/>
              </a:rPr>
              <a:t>class Diem {                            };</a:t>
            </a:r>
            <a:r>
              <a:rPr lang="en-US" sz="2400" b="1" dirty="0">
                <a:solidFill>
                  <a:srgbClr val="FF0000"/>
                </a:solidFill>
                <a:sym typeface="Wingdings" panose="05000000000000000000" pitchFamily="2" charset="2"/>
              </a:rPr>
              <a:t>  </a:t>
            </a:r>
            <a:r>
              <a:rPr lang="en-US" sz="2400" b="1" dirty="0">
                <a:sym typeface="Wingdings" panose="05000000000000000000" pitchFamily="2" charset="2"/>
              </a:rPr>
              <a:t>// viết </a:t>
            </a:r>
            <a:r>
              <a:rPr lang="en-US" sz="2400" b="1" dirty="0" err="1">
                <a:sym typeface="Wingdings" panose="05000000000000000000" pitchFamily="2" charset="2"/>
              </a:rPr>
              <a:t>nh</a:t>
            </a:r>
            <a:r>
              <a:rPr lang="vi-VN" sz="2400" b="1" dirty="0">
                <a:sym typeface="Wingdings" panose="05000000000000000000" pitchFamily="2" charset="2"/>
              </a:rPr>
              <a:t>ư</a:t>
            </a:r>
            <a:r>
              <a:rPr lang="en-US" sz="2400" b="1" dirty="0">
                <a:sym typeface="Wingdings" panose="05000000000000000000" pitchFamily="2" charset="2"/>
              </a:rPr>
              <a:t> hôm </a:t>
            </a:r>
            <a:r>
              <a:rPr lang="en-US" sz="2400" b="1" dirty="0" err="1">
                <a:sym typeface="Wingdings" panose="05000000000000000000" pitchFamily="2" charset="2"/>
              </a:rPr>
              <a:t>tr</a:t>
            </a:r>
            <a:r>
              <a:rPr lang="vi-VN" sz="2400" b="1" dirty="0">
                <a:sym typeface="Wingdings" panose="05000000000000000000" pitchFamily="2" charset="2"/>
              </a:rPr>
              <a:t>ước</a:t>
            </a:r>
            <a:endParaRPr lang="en-US" sz="2400" b="1" dirty="0">
              <a:sym typeface="Wingdings" panose="05000000000000000000" pitchFamily="2" charset="2"/>
            </a:endParaRPr>
          </a:p>
          <a:p>
            <a:pPr marL="0" indent="0">
              <a:buNone/>
            </a:pPr>
            <a:r>
              <a:rPr lang="en-US" sz="2400" b="1">
                <a:sym typeface="Wingdings" panose="05000000000000000000" pitchFamily="2" charset="2"/>
              </a:rPr>
              <a:t>class Tamgiac {</a:t>
            </a:r>
            <a:endParaRPr lang="en-US" sz="2400" b="1" dirty="0">
              <a:sym typeface="Wingdings" panose="05000000000000000000" pitchFamily="2" charset="2"/>
            </a:endParaRPr>
          </a:p>
          <a:p>
            <a:pPr marL="0" indent="0">
              <a:buNone/>
            </a:pPr>
            <a:r>
              <a:rPr lang="en-US" sz="2400" b="1" dirty="0">
                <a:sym typeface="Wingdings" panose="05000000000000000000" pitchFamily="2" charset="2"/>
              </a:rPr>
              <a:t>	Diem d1,d2,d3;</a:t>
            </a:r>
          </a:p>
          <a:p>
            <a:pPr marL="0" indent="0">
              <a:buNone/>
            </a:pPr>
            <a:r>
              <a:rPr lang="en-US" sz="2400" b="1" dirty="0">
                <a:sym typeface="Wingdings" panose="05000000000000000000" pitchFamily="2" charset="2"/>
              </a:rPr>
              <a:t>	public: </a:t>
            </a:r>
          </a:p>
          <a:p>
            <a:pPr marL="0" indent="0">
              <a:buNone/>
            </a:pPr>
            <a:r>
              <a:rPr lang="en-US" sz="2400" b="1" dirty="0">
                <a:sym typeface="Wingdings" panose="05000000000000000000" pitchFamily="2" charset="2"/>
              </a:rPr>
              <a:t>		void </a:t>
            </a:r>
            <a:r>
              <a:rPr lang="en-US" sz="2400" b="1" dirty="0" err="1">
                <a:sym typeface="Wingdings" panose="05000000000000000000" pitchFamily="2" charset="2"/>
              </a:rPr>
              <a:t>nhap</a:t>
            </a:r>
            <a:r>
              <a:rPr lang="en-US" sz="2400" b="1" dirty="0">
                <a:sym typeface="Wingdings" panose="05000000000000000000" pitchFamily="2" charset="2"/>
              </a:rPr>
              <a:t>() { </a:t>
            </a:r>
            <a:r>
              <a:rPr lang="en-US" sz="2400" b="1" i="1" dirty="0">
                <a:solidFill>
                  <a:srgbClr val="00B050"/>
                </a:solidFill>
                <a:sym typeface="Wingdings" panose="05000000000000000000" pitchFamily="2" charset="2"/>
              </a:rPr>
              <a:t>nhập toạ độ 3 điểm</a:t>
            </a:r>
            <a:r>
              <a:rPr lang="en-US" sz="2400" b="1" dirty="0">
                <a:sym typeface="Wingdings" panose="05000000000000000000" pitchFamily="2" charset="2"/>
              </a:rPr>
              <a:t>}  </a:t>
            </a:r>
          </a:p>
          <a:p>
            <a:pPr marL="0" indent="0">
              <a:buNone/>
            </a:pPr>
            <a:r>
              <a:rPr lang="en-US" sz="2400" b="1" dirty="0">
                <a:sym typeface="Wingdings" panose="05000000000000000000" pitchFamily="2" charset="2"/>
              </a:rPr>
              <a:t>		void in() {  </a:t>
            </a:r>
            <a:r>
              <a:rPr lang="en-US" sz="2400" b="1" i="1" dirty="0">
                <a:solidFill>
                  <a:srgbClr val="00B050"/>
                </a:solidFill>
                <a:sym typeface="Wingdings" panose="05000000000000000000" pitchFamily="2" charset="2"/>
              </a:rPr>
              <a:t>in </a:t>
            </a:r>
            <a:r>
              <a:rPr lang="en-US" sz="2400" b="1" i="1" dirty="0" err="1">
                <a:solidFill>
                  <a:srgbClr val="00B050"/>
                </a:solidFill>
                <a:sym typeface="Wingdings" panose="05000000000000000000" pitchFamily="2" charset="2"/>
              </a:rPr>
              <a:t>tọa</a:t>
            </a:r>
            <a:r>
              <a:rPr lang="en-US" sz="2400" b="1" i="1" dirty="0">
                <a:solidFill>
                  <a:srgbClr val="00B050"/>
                </a:solidFill>
                <a:sym typeface="Wingdings" panose="05000000000000000000" pitchFamily="2" charset="2"/>
              </a:rPr>
              <a:t> độ 3 điểm</a:t>
            </a:r>
            <a:r>
              <a:rPr lang="en-US" sz="2400" b="1" dirty="0">
                <a:sym typeface="Wingdings" panose="05000000000000000000" pitchFamily="2" charset="2"/>
              </a:rPr>
              <a:t>} </a:t>
            </a:r>
          </a:p>
          <a:p>
            <a:pPr marL="0" indent="0">
              <a:buNone/>
            </a:pPr>
            <a:r>
              <a:rPr lang="en-US" sz="2400" b="1" dirty="0">
                <a:sym typeface="Wingdings" panose="05000000000000000000" pitchFamily="2" charset="2"/>
              </a:rPr>
              <a:t>		float </a:t>
            </a:r>
            <a:r>
              <a:rPr lang="en-US" sz="2400" b="1" dirty="0" err="1">
                <a:sym typeface="Wingdings" panose="05000000000000000000" pitchFamily="2" charset="2"/>
              </a:rPr>
              <a:t>dt</a:t>
            </a:r>
            <a:r>
              <a:rPr lang="en-US" sz="2400" b="1" dirty="0">
                <a:sym typeface="Wingdings" panose="05000000000000000000" pitchFamily="2" charset="2"/>
              </a:rPr>
              <a:t>() {  </a:t>
            </a:r>
            <a:r>
              <a:rPr lang="en-US" sz="2400" b="1" i="1" dirty="0">
                <a:solidFill>
                  <a:srgbClr val="00B050"/>
                </a:solidFill>
                <a:sym typeface="Wingdings" panose="05000000000000000000" pitchFamily="2" charset="2"/>
              </a:rPr>
              <a:t>tính diện tích tam giác</a:t>
            </a:r>
            <a:r>
              <a:rPr lang="en-US" sz="2400" b="1" dirty="0">
                <a:sym typeface="Wingdings" panose="05000000000000000000" pitchFamily="2" charset="2"/>
              </a:rPr>
              <a:t>}</a:t>
            </a:r>
          </a:p>
          <a:p>
            <a:pPr marL="0" indent="0">
              <a:buNone/>
            </a:pPr>
            <a:r>
              <a:rPr lang="en-US" sz="2400" b="1" dirty="0">
                <a:sym typeface="Wingdings" panose="05000000000000000000" pitchFamily="2" charset="2"/>
              </a:rPr>
              <a:t>}; </a:t>
            </a:r>
          </a:p>
          <a:p>
            <a:pPr marL="0" indent="0">
              <a:buNone/>
            </a:pPr>
            <a:r>
              <a:rPr lang="en-US" sz="2400" b="1" dirty="0" err="1">
                <a:sym typeface="Wingdings" panose="05000000000000000000" pitchFamily="2" charset="2"/>
              </a:rPr>
              <a:t>int</a:t>
            </a:r>
            <a:r>
              <a:rPr lang="en-US" sz="2400" b="1" dirty="0">
                <a:sym typeface="Wingdings" panose="05000000000000000000" pitchFamily="2" charset="2"/>
              </a:rPr>
              <a:t> main() { </a:t>
            </a:r>
          </a:p>
          <a:p>
            <a:pPr marL="0" indent="0">
              <a:buNone/>
            </a:pPr>
            <a:r>
              <a:rPr lang="en-US" sz="2400" b="1" dirty="0">
                <a:sym typeface="Wingdings" panose="05000000000000000000" pitchFamily="2" charset="2"/>
              </a:rPr>
              <a:t>	</a:t>
            </a:r>
            <a:r>
              <a:rPr lang="en-US" sz="2400" b="1" dirty="0" err="1">
                <a:sym typeface="Wingdings" panose="05000000000000000000" pitchFamily="2" charset="2"/>
              </a:rPr>
              <a:t>Tamgiac</a:t>
            </a:r>
            <a:r>
              <a:rPr lang="en-US" sz="2400" b="1" dirty="0">
                <a:sym typeface="Wingdings" panose="05000000000000000000" pitchFamily="2" charset="2"/>
              </a:rPr>
              <a:t> m; </a:t>
            </a:r>
            <a:r>
              <a:rPr lang="en-US" sz="2400" b="1" dirty="0" err="1">
                <a:sym typeface="Wingdings" panose="05000000000000000000" pitchFamily="2" charset="2"/>
              </a:rPr>
              <a:t>m.nhap</a:t>
            </a:r>
            <a:r>
              <a:rPr lang="en-US" sz="2400" b="1" dirty="0">
                <a:sym typeface="Wingdings" panose="05000000000000000000" pitchFamily="2" charset="2"/>
              </a:rPr>
              <a:t>(); m.in();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Dien</a:t>
            </a:r>
            <a:r>
              <a:rPr lang="en-US" sz="2400" b="1" dirty="0">
                <a:sym typeface="Wingdings" panose="05000000000000000000" pitchFamily="2" charset="2"/>
              </a:rPr>
              <a:t> </a:t>
            </a:r>
            <a:r>
              <a:rPr lang="en-US" sz="2400" b="1" dirty="0" err="1">
                <a:sym typeface="Wingdings" panose="05000000000000000000" pitchFamily="2" charset="2"/>
              </a:rPr>
              <a:t>tich</a:t>
            </a:r>
            <a:r>
              <a:rPr lang="en-US" sz="2400" b="1" dirty="0">
                <a:sym typeface="Wingdings" panose="05000000000000000000" pitchFamily="2" charset="2"/>
              </a:rPr>
              <a:t> </a:t>
            </a:r>
            <a:r>
              <a:rPr lang="en-US" sz="2400" b="1" dirty="0" err="1">
                <a:sym typeface="Wingdings" panose="05000000000000000000" pitchFamily="2" charset="2"/>
              </a:rPr>
              <a:t>tg</a:t>
            </a:r>
            <a:r>
              <a:rPr lang="en-US" sz="2400" b="1" dirty="0">
                <a:sym typeface="Wingdings" panose="05000000000000000000" pitchFamily="2" charset="2"/>
              </a:rPr>
              <a:t>=“&lt;&lt;</a:t>
            </a:r>
            <a:r>
              <a:rPr lang="en-US" sz="2400" b="1" dirty="0" err="1">
                <a:sym typeface="Wingdings" panose="05000000000000000000" pitchFamily="2" charset="2"/>
              </a:rPr>
              <a:t>m.dt</a:t>
            </a:r>
            <a:r>
              <a:rPr lang="en-US" sz="2400" b="1" dirty="0">
                <a:sym typeface="Wingdings" panose="05000000000000000000" pitchFamily="2" charset="2"/>
              </a:rPr>
              <a:t>();</a:t>
            </a:r>
          </a:p>
          <a:p>
            <a:pPr marL="0" indent="0">
              <a:buNone/>
            </a:pPr>
            <a:r>
              <a:rPr lang="en-US" sz="2400" b="1" dirty="0">
                <a:sym typeface="Wingdings" panose="05000000000000000000" pitchFamily="2" charset="2"/>
              </a:rPr>
              <a:t>}</a:t>
            </a:r>
          </a:p>
        </p:txBody>
      </p:sp>
      <p:sp>
        <p:nvSpPr>
          <p:cNvPr id="4" name="TextBox 3"/>
          <p:cNvSpPr txBox="1"/>
          <p:nvPr/>
        </p:nvSpPr>
        <p:spPr>
          <a:xfrm>
            <a:off x="7241658" y="2244760"/>
            <a:ext cx="4860190" cy="2677656"/>
          </a:xfrm>
          <a:prstGeom prst="rect">
            <a:avLst/>
          </a:prstGeom>
          <a:solidFill>
            <a:srgbClr val="FFFF00"/>
          </a:solidFill>
        </p:spPr>
        <p:txBody>
          <a:bodyPr wrap="square" rtlCol="0">
            <a:spAutoFit/>
          </a:bodyPr>
          <a:lstStyle/>
          <a:p>
            <a:r>
              <a:rPr lang="en-US" sz="2400" dirty="0"/>
              <a:t>float </a:t>
            </a:r>
            <a:r>
              <a:rPr lang="en-US" sz="2400" dirty="0" err="1"/>
              <a:t>dt</a:t>
            </a:r>
            <a:r>
              <a:rPr lang="en-US" sz="2400" dirty="0"/>
              <a:t>()</a:t>
            </a:r>
          </a:p>
          <a:p>
            <a:r>
              <a:rPr lang="en-US" sz="2400" dirty="0"/>
              <a:t>{</a:t>
            </a:r>
          </a:p>
          <a:p>
            <a:r>
              <a:rPr lang="en-US" sz="2400" dirty="0"/>
              <a:t>      float a, </a:t>
            </a:r>
            <a:r>
              <a:rPr lang="en-US" sz="2400" dirty="0" err="1"/>
              <a:t>b,c,p</a:t>
            </a:r>
            <a:r>
              <a:rPr lang="en-US" sz="2400" dirty="0"/>
              <a:t>;</a:t>
            </a:r>
          </a:p>
          <a:p>
            <a:r>
              <a:rPr lang="en-US" sz="2400" dirty="0"/>
              <a:t>      a=d1.kc(d2); 	b=d2.kc(d3);</a:t>
            </a:r>
          </a:p>
          <a:p>
            <a:r>
              <a:rPr lang="en-US" sz="2400" dirty="0"/>
              <a:t>      c= d3.kc(d1); 	p=(</a:t>
            </a:r>
            <a:r>
              <a:rPr lang="en-US" sz="2400" dirty="0" err="1"/>
              <a:t>a+b+c</a:t>
            </a:r>
            <a:r>
              <a:rPr lang="en-US" sz="2400" dirty="0"/>
              <a:t>)/2; </a:t>
            </a:r>
          </a:p>
          <a:p>
            <a:r>
              <a:rPr lang="en-US" sz="2400" dirty="0"/>
              <a:t>      return </a:t>
            </a:r>
            <a:r>
              <a:rPr lang="en-US" sz="2400" dirty="0" err="1"/>
              <a:t>sqrt</a:t>
            </a:r>
            <a:r>
              <a:rPr lang="en-US" sz="2400" dirty="0"/>
              <a:t>(p*(p-a)*(p-b)*(p-c));</a:t>
            </a:r>
          </a:p>
          <a:p>
            <a:r>
              <a:rPr lang="en-US" sz="2400" dirty="0"/>
              <a:t>}</a:t>
            </a:r>
            <a:endParaRPr lang="vi-VN" sz="2400" dirty="0"/>
          </a:p>
        </p:txBody>
      </p:sp>
      <p:sp>
        <p:nvSpPr>
          <p:cNvPr id="5" name="Slide Number Placeholder 4"/>
          <p:cNvSpPr>
            <a:spLocks noGrp="1"/>
          </p:cNvSpPr>
          <p:nvPr>
            <p:ph type="sldNum" sz="quarter" idx="12"/>
          </p:nvPr>
        </p:nvSpPr>
        <p:spPr>
          <a:xfrm>
            <a:off x="11372045" y="6254750"/>
            <a:ext cx="729803" cy="365125"/>
          </a:xfrm>
        </p:spPr>
        <p:txBody>
          <a:bodyPr/>
          <a:lstStyle/>
          <a:p>
            <a:fld id="{06F855F6-99C9-4B18-88EC-1D73743D07FD}" type="slidenum">
              <a:rPr lang="en-US" smtClean="0"/>
              <a:t>187</a:t>
            </a:fld>
            <a:endParaRPr lang="en-US"/>
          </a:p>
        </p:txBody>
      </p:sp>
    </p:spTree>
    <p:extLst>
      <p:ext uri="{BB962C8B-B14F-4D97-AF65-F5344CB8AC3E}">
        <p14:creationId xmlns:p14="http://schemas.microsoft.com/office/powerpoint/2010/main" val="3593135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Đối tượng thành phần</a:t>
            </a:r>
          </a:p>
        </p:txBody>
      </p:sp>
      <p:sp>
        <p:nvSpPr>
          <p:cNvPr id="3" name="Content Placeholder 2"/>
          <p:cNvSpPr>
            <a:spLocks noGrp="1"/>
          </p:cNvSpPr>
          <p:nvPr>
            <p:ph idx="1"/>
          </p:nvPr>
        </p:nvSpPr>
        <p:spPr>
          <a:xfrm>
            <a:off x="838200" y="1312669"/>
            <a:ext cx="11127059" cy="4351338"/>
          </a:xfrm>
        </p:spPr>
        <p:txBody>
          <a:bodyPr>
            <a:noAutofit/>
          </a:bodyPr>
          <a:lstStyle/>
          <a:p>
            <a:pPr marL="0" indent="0">
              <a:buNone/>
            </a:pPr>
            <a:r>
              <a:rPr lang="en-US" sz="2400" b="1" dirty="0">
                <a:sym typeface="Wingdings" panose="05000000000000000000" pitchFamily="2" charset="2"/>
              </a:rPr>
              <a:t>Bổ sung thêm </a:t>
            </a:r>
            <a:r>
              <a:rPr lang="en-US" sz="2400" b="1" dirty="0" err="1">
                <a:sym typeface="Wingdings" panose="05000000000000000000" pitchFamily="2" charset="2"/>
              </a:rPr>
              <a:t>ph</a:t>
            </a:r>
            <a:r>
              <a:rPr lang="vi-VN" sz="2400" b="1" dirty="0">
                <a:sym typeface="Wingdings" panose="05000000000000000000" pitchFamily="2" charset="2"/>
              </a:rPr>
              <a:t>ương thức tịnh tiến tam giác theo chiều x, </a:t>
            </a:r>
            <a:r>
              <a:rPr lang="vi-VN" sz="2400" b="1" u="sng" dirty="0">
                <a:solidFill>
                  <a:srgbClr val="FF0000"/>
                </a:solidFill>
                <a:sym typeface="Wingdings" panose="05000000000000000000" pitchFamily="2" charset="2"/>
              </a:rPr>
              <a:t>cho nhận xét:???</a:t>
            </a:r>
            <a:endParaRPr lang="en-US" sz="2400" b="1" u="sng" dirty="0">
              <a:solidFill>
                <a:srgbClr val="FF0000"/>
              </a:solidFill>
              <a:sym typeface="Wingdings" panose="05000000000000000000" pitchFamily="2" charset="2"/>
            </a:endParaRPr>
          </a:p>
          <a:p>
            <a:pPr marL="0" indent="0">
              <a:buNone/>
            </a:pPr>
            <a:r>
              <a:rPr lang="en-US" sz="2400" b="1" dirty="0">
                <a:sym typeface="Wingdings" panose="05000000000000000000" pitchFamily="2" charset="2"/>
              </a:rPr>
              <a:t>class </a:t>
            </a:r>
            <a:r>
              <a:rPr lang="en-US" sz="2400" b="1" dirty="0" err="1">
                <a:sym typeface="Wingdings" panose="05000000000000000000" pitchFamily="2" charset="2"/>
              </a:rPr>
              <a:t>Tamgiac</a:t>
            </a:r>
            <a:endParaRPr lang="en-US" sz="2400" b="1" dirty="0">
              <a:sym typeface="Wingdings" panose="05000000000000000000" pitchFamily="2" charset="2"/>
            </a:endParaRPr>
          </a:p>
          <a:p>
            <a:pPr marL="0" indent="0">
              <a:buNone/>
            </a:pPr>
            <a:r>
              <a:rPr lang="en-US" sz="2400" b="1" dirty="0">
                <a:sym typeface="Wingdings" panose="05000000000000000000" pitchFamily="2" charset="2"/>
              </a:rPr>
              <a:t>{</a:t>
            </a:r>
          </a:p>
          <a:p>
            <a:pPr marL="0" indent="0">
              <a:buNone/>
            </a:pPr>
            <a:r>
              <a:rPr lang="en-US" sz="2400" b="1" dirty="0">
                <a:sym typeface="Wingdings" panose="05000000000000000000" pitchFamily="2" charset="2"/>
              </a:rPr>
              <a:t>	Diem d1,d2,d3;</a:t>
            </a:r>
          </a:p>
          <a:p>
            <a:pPr marL="0" indent="0">
              <a:buNone/>
            </a:pPr>
            <a:r>
              <a:rPr lang="en-US" sz="2400" b="1" dirty="0">
                <a:sym typeface="Wingdings" panose="05000000000000000000" pitchFamily="2" charset="2"/>
              </a:rPr>
              <a:t>	public: </a:t>
            </a:r>
          </a:p>
          <a:p>
            <a:pPr marL="0" indent="0">
              <a:buNone/>
            </a:pPr>
            <a:r>
              <a:rPr lang="en-US" sz="2400" b="1" dirty="0">
                <a:sym typeface="Wingdings" panose="05000000000000000000" pitchFamily="2" charset="2"/>
              </a:rPr>
              <a:t>		void </a:t>
            </a:r>
            <a:r>
              <a:rPr lang="en-US" sz="2400" b="1" dirty="0" err="1">
                <a:sym typeface="Wingdings" panose="05000000000000000000" pitchFamily="2" charset="2"/>
              </a:rPr>
              <a:t>nhap</a:t>
            </a:r>
            <a:r>
              <a:rPr lang="en-US" sz="2400" b="1" dirty="0">
                <a:sym typeface="Wingdings" panose="05000000000000000000" pitchFamily="2" charset="2"/>
              </a:rPr>
              <a:t>() { </a:t>
            </a:r>
            <a:r>
              <a:rPr lang="en-US" sz="2400" b="1" i="1" dirty="0">
                <a:solidFill>
                  <a:srgbClr val="00B050"/>
                </a:solidFill>
                <a:sym typeface="Wingdings" panose="05000000000000000000" pitchFamily="2" charset="2"/>
              </a:rPr>
              <a:t>nhập toạ độ 3 điểm</a:t>
            </a:r>
            <a:r>
              <a:rPr lang="en-US" sz="2400" b="1" dirty="0">
                <a:sym typeface="Wingdings" panose="05000000000000000000" pitchFamily="2" charset="2"/>
              </a:rPr>
              <a:t>}  void in() {  </a:t>
            </a:r>
            <a:r>
              <a:rPr lang="en-US" sz="2400" b="1" i="1" dirty="0">
                <a:solidFill>
                  <a:srgbClr val="00B050"/>
                </a:solidFill>
                <a:sym typeface="Wingdings" panose="05000000000000000000" pitchFamily="2" charset="2"/>
              </a:rPr>
              <a:t>in </a:t>
            </a:r>
            <a:r>
              <a:rPr lang="en-US" sz="2400" b="1" i="1" dirty="0" err="1">
                <a:solidFill>
                  <a:srgbClr val="00B050"/>
                </a:solidFill>
                <a:sym typeface="Wingdings" panose="05000000000000000000" pitchFamily="2" charset="2"/>
              </a:rPr>
              <a:t>tọa</a:t>
            </a:r>
            <a:r>
              <a:rPr lang="en-US" sz="2400" b="1" i="1" dirty="0">
                <a:solidFill>
                  <a:srgbClr val="00B050"/>
                </a:solidFill>
                <a:sym typeface="Wingdings" panose="05000000000000000000" pitchFamily="2" charset="2"/>
              </a:rPr>
              <a:t> độ 3 điểm</a:t>
            </a:r>
            <a:r>
              <a:rPr lang="en-US" sz="2400" b="1" dirty="0">
                <a:sym typeface="Wingdings" panose="05000000000000000000" pitchFamily="2" charset="2"/>
              </a:rPr>
              <a:t>} </a:t>
            </a:r>
          </a:p>
          <a:p>
            <a:pPr marL="0" indent="0">
              <a:buNone/>
            </a:pPr>
            <a:r>
              <a:rPr lang="en-US" sz="2400" b="1" dirty="0">
                <a:sym typeface="Wingdings" panose="05000000000000000000" pitchFamily="2" charset="2"/>
              </a:rPr>
              <a:t>		float </a:t>
            </a:r>
            <a:r>
              <a:rPr lang="en-US" sz="2400" b="1" dirty="0" err="1">
                <a:sym typeface="Wingdings" panose="05000000000000000000" pitchFamily="2" charset="2"/>
              </a:rPr>
              <a:t>dt</a:t>
            </a:r>
            <a:r>
              <a:rPr lang="en-US" sz="2400" b="1" dirty="0">
                <a:sym typeface="Wingdings" panose="05000000000000000000" pitchFamily="2" charset="2"/>
              </a:rPr>
              <a:t>() {  </a:t>
            </a:r>
            <a:r>
              <a:rPr lang="en-US" sz="2400" b="1" i="1" dirty="0">
                <a:solidFill>
                  <a:srgbClr val="00B050"/>
                </a:solidFill>
                <a:sym typeface="Wingdings" panose="05000000000000000000" pitchFamily="2" charset="2"/>
              </a:rPr>
              <a:t>tính diện tích tam giác</a:t>
            </a:r>
            <a:r>
              <a:rPr lang="en-US" sz="2400" b="1" dirty="0">
                <a:sym typeface="Wingdings" panose="05000000000000000000" pitchFamily="2" charset="2"/>
              </a:rPr>
              <a:t>}</a:t>
            </a:r>
          </a:p>
          <a:p>
            <a:pPr marL="0" indent="0">
              <a:buNone/>
            </a:pPr>
            <a:r>
              <a:rPr lang="en-US" sz="2400" b="1" dirty="0">
                <a:sym typeface="Wingdings" panose="05000000000000000000" pitchFamily="2" charset="2"/>
              </a:rPr>
              <a:t>		</a:t>
            </a:r>
            <a:r>
              <a:rPr lang="en-US" sz="2400" b="1" dirty="0">
                <a:solidFill>
                  <a:srgbClr val="FF0000"/>
                </a:solidFill>
                <a:sym typeface="Wingdings" panose="05000000000000000000" pitchFamily="2" charset="2"/>
              </a:rPr>
              <a:t>void </a:t>
            </a:r>
            <a:r>
              <a:rPr lang="en-US" sz="2400" b="1" dirty="0" err="1">
                <a:solidFill>
                  <a:srgbClr val="FF0000"/>
                </a:solidFill>
                <a:sym typeface="Wingdings" panose="05000000000000000000" pitchFamily="2" charset="2"/>
              </a:rPr>
              <a:t>tinhtienx</a:t>
            </a:r>
            <a:r>
              <a:rPr lang="en-US" sz="2400" b="1" dirty="0">
                <a:solidFill>
                  <a:srgbClr val="FF0000"/>
                </a:solidFill>
                <a:sym typeface="Wingdings" panose="05000000000000000000" pitchFamily="2" charset="2"/>
              </a:rPr>
              <a:t>(</a:t>
            </a:r>
            <a:r>
              <a:rPr lang="en-US" sz="2400" b="1" dirty="0" err="1">
                <a:solidFill>
                  <a:srgbClr val="FF0000"/>
                </a:solidFill>
                <a:sym typeface="Wingdings" panose="05000000000000000000" pitchFamily="2" charset="2"/>
              </a:rPr>
              <a:t>int</a:t>
            </a:r>
            <a:r>
              <a:rPr lang="en-US" sz="2400" b="1" dirty="0">
                <a:solidFill>
                  <a:srgbClr val="FF0000"/>
                </a:solidFill>
                <a:sym typeface="Wingdings" panose="05000000000000000000" pitchFamily="2" charset="2"/>
              </a:rPr>
              <a:t> k) { cộng thêm x mỗi điểm k đ</a:t>
            </a:r>
            <a:r>
              <a:rPr lang="vi-VN" sz="2400" b="1" dirty="0">
                <a:solidFill>
                  <a:srgbClr val="FF0000"/>
                </a:solidFill>
                <a:sym typeface="Wingdings" panose="05000000000000000000" pitchFamily="2" charset="2"/>
              </a:rPr>
              <a:t>ơ</a:t>
            </a:r>
            <a:r>
              <a:rPr lang="en-US" sz="2400" b="1" dirty="0">
                <a:solidFill>
                  <a:srgbClr val="FF0000"/>
                </a:solidFill>
                <a:sym typeface="Wingdings" panose="05000000000000000000" pitchFamily="2" charset="2"/>
              </a:rPr>
              <a:t>n vị }</a:t>
            </a:r>
          </a:p>
          <a:p>
            <a:pPr marL="0" indent="0">
              <a:buNone/>
            </a:pPr>
            <a:r>
              <a:rPr lang="en-US" sz="2400" b="1" dirty="0">
                <a:sym typeface="Wingdings" panose="05000000000000000000" pitchFamily="2" charset="2"/>
              </a:rPr>
              <a:t>}; </a:t>
            </a:r>
          </a:p>
          <a:p>
            <a:pPr marL="0" indent="0">
              <a:buNone/>
            </a:pPr>
            <a:r>
              <a:rPr lang="en-US" sz="2400" b="1" dirty="0" err="1">
                <a:sym typeface="Wingdings" panose="05000000000000000000" pitchFamily="2" charset="2"/>
              </a:rPr>
              <a:t>int</a:t>
            </a:r>
            <a:r>
              <a:rPr lang="en-US" sz="2400" b="1" dirty="0">
                <a:sym typeface="Wingdings" panose="05000000000000000000" pitchFamily="2" charset="2"/>
              </a:rPr>
              <a:t> main() { </a:t>
            </a:r>
          </a:p>
          <a:p>
            <a:pPr marL="0" indent="0">
              <a:buNone/>
            </a:pPr>
            <a:r>
              <a:rPr lang="en-US" sz="2400" b="1" dirty="0" err="1">
                <a:sym typeface="Wingdings" panose="05000000000000000000" pitchFamily="2" charset="2"/>
              </a:rPr>
              <a:t>Tamgiac</a:t>
            </a:r>
            <a:r>
              <a:rPr lang="en-US" sz="2400" b="1" dirty="0">
                <a:sym typeface="Wingdings" panose="05000000000000000000" pitchFamily="2" charset="2"/>
              </a:rPr>
              <a:t> m; </a:t>
            </a:r>
            <a:r>
              <a:rPr lang="en-US" sz="2400" b="1" dirty="0" err="1">
                <a:sym typeface="Wingdings" panose="05000000000000000000" pitchFamily="2" charset="2"/>
              </a:rPr>
              <a:t>m.nhap</a:t>
            </a:r>
            <a:r>
              <a:rPr lang="en-US" sz="2400" b="1" dirty="0">
                <a:sym typeface="Wingdings" panose="05000000000000000000" pitchFamily="2" charset="2"/>
              </a:rPr>
              <a:t>(); </a:t>
            </a:r>
            <a:r>
              <a:rPr lang="en-US" sz="2400" b="1" dirty="0" err="1">
                <a:solidFill>
                  <a:srgbClr val="FF0000"/>
                </a:solidFill>
                <a:sym typeface="Wingdings" panose="05000000000000000000" pitchFamily="2" charset="2"/>
              </a:rPr>
              <a:t>m.tinhtienx</a:t>
            </a:r>
            <a:r>
              <a:rPr lang="en-US" sz="2400" b="1" dirty="0">
                <a:solidFill>
                  <a:srgbClr val="FF0000"/>
                </a:solidFill>
                <a:sym typeface="Wingdings" panose="05000000000000000000" pitchFamily="2" charset="2"/>
              </a:rPr>
              <a:t>(3); </a:t>
            </a:r>
            <a:r>
              <a:rPr lang="en-US" sz="2400" b="1" dirty="0">
                <a:sym typeface="Wingdings" panose="05000000000000000000" pitchFamily="2" charset="2"/>
              </a:rPr>
              <a:t>m.in();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Dien</a:t>
            </a:r>
            <a:r>
              <a:rPr lang="en-US" sz="2400" b="1" dirty="0">
                <a:sym typeface="Wingdings" panose="05000000000000000000" pitchFamily="2" charset="2"/>
              </a:rPr>
              <a:t> </a:t>
            </a:r>
            <a:r>
              <a:rPr lang="en-US" sz="2400" b="1" dirty="0" err="1">
                <a:sym typeface="Wingdings" panose="05000000000000000000" pitchFamily="2" charset="2"/>
              </a:rPr>
              <a:t>tich</a:t>
            </a:r>
            <a:r>
              <a:rPr lang="en-US" sz="2400" b="1" dirty="0">
                <a:sym typeface="Wingdings" panose="05000000000000000000" pitchFamily="2" charset="2"/>
              </a:rPr>
              <a:t> </a:t>
            </a:r>
            <a:r>
              <a:rPr lang="en-US" sz="2400" b="1" dirty="0" err="1">
                <a:sym typeface="Wingdings" panose="05000000000000000000" pitchFamily="2" charset="2"/>
              </a:rPr>
              <a:t>tg</a:t>
            </a:r>
            <a:r>
              <a:rPr lang="en-US" sz="2400" b="1" dirty="0">
                <a:sym typeface="Wingdings" panose="05000000000000000000" pitchFamily="2" charset="2"/>
              </a:rPr>
              <a:t>=“&lt;&lt;</a:t>
            </a:r>
            <a:r>
              <a:rPr lang="en-US" sz="2400" b="1" dirty="0" err="1">
                <a:sym typeface="Wingdings" panose="05000000000000000000" pitchFamily="2" charset="2"/>
              </a:rPr>
              <a:t>m.dt</a:t>
            </a:r>
            <a:r>
              <a:rPr lang="en-US" sz="2400" b="1" dirty="0">
                <a:sym typeface="Wingdings" panose="05000000000000000000" pitchFamily="2" charset="2"/>
              </a:rPr>
              <a:t>();</a:t>
            </a:r>
          </a:p>
          <a:p>
            <a:pPr marL="0" indent="0">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188</a:t>
            </a:fld>
            <a:endParaRPr lang="en-US"/>
          </a:p>
        </p:txBody>
      </p:sp>
    </p:spTree>
    <p:extLst>
      <p:ext uri="{BB962C8B-B14F-4D97-AF65-F5344CB8AC3E}">
        <p14:creationId xmlns:p14="http://schemas.microsoft.com/office/powerpoint/2010/main" val="40695281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2669"/>
            <a:ext cx="11127059" cy="5364356"/>
          </a:xfrm>
        </p:spPr>
        <p:txBody>
          <a:bodyPr>
            <a:noAutofit/>
          </a:bodyPr>
          <a:lstStyle/>
          <a:p>
            <a:pPr marL="0" indent="0">
              <a:buNone/>
            </a:pPr>
            <a:r>
              <a:rPr lang="en-US" sz="2400" b="1" dirty="0">
                <a:sym typeface="Wingdings" panose="05000000000000000000" pitchFamily="2" charset="2"/>
              </a:rPr>
              <a:t>Các </a:t>
            </a:r>
            <a:r>
              <a:rPr lang="en-US" sz="2400" b="1" dirty="0" err="1">
                <a:sym typeface="Wingdings" panose="05000000000000000000" pitchFamily="2" charset="2"/>
              </a:rPr>
              <a:t>ph</a:t>
            </a:r>
            <a:r>
              <a:rPr lang="vi-VN" sz="2400" b="1" dirty="0">
                <a:sym typeface="Wingdings" panose="05000000000000000000" pitchFamily="2" charset="2"/>
              </a:rPr>
              <a:t>ương thức của lớp bao không thể truy cập đến các thành phần private của các đối tượng thành phần.</a:t>
            </a:r>
          </a:p>
          <a:p>
            <a:pPr marL="0" indent="0">
              <a:buNone/>
            </a:pPr>
            <a:r>
              <a:rPr lang="vi-VN" sz="2400" b="1" dirty="0">
                <a:sym typeface="Wingdings" panose="05000000000000000000" pitchFamily="2" charset="2"/>
              </a:rPr>
              <a:t>Do đó không thể viết như sau trong lớp tamgiac</a:t>
            </a:r>
          </a:p>
          <a:p>
            <a:pPr marL="0" indent="0">
              <a:buNone/>
            </a:pPr>
            <a:r>
              <a:rPr lang="en-US" sz="2400" b="1" dirty="0">
                <a:solidFill>
                  <a:srgbClr val="FF0000"/>
                </a:solidFill>
                <a:sym typeface="Wingdings" panose="05000000000000000000" pitchFamily="2" charset="2"/>
              </a:rPr>
              <a:t>void </a:t>
            </a:r>
            <a:r>
              <a:rPr lang="en-US" sz="2400" b="1" dirty="0" err="1">
                <a:solidFill>
                  <a:srgbClr val="FF0000"/>
                </a:solidFill>
                <a:sym typeface="Wingdings" panose="05000000000000000000" pitchFamily="2" charset="2"/>
              </a:rPr>
              <a:t>tinhtienx</a:t>
            </a:r>
            <a:r>
              <a:rPr lang="en-US" sz="2400" b="1" dirty="0">
                <a:solidFill>
                  <a:srgbClr val="FF0000"/>
                </a:solidFill>
                <a:sym typeface="Wingdings" panose="05000000000000000000" pitchFamily="2" charset="2"/>
              </a:rPr>
              <a:t>(</a:t>
            </a:r>
            <a:r>
              <a:rPr lang="en-US" sz="2400" b="1" dirty="0" err="1">
                <a:solidFill>
                  <a:srgbClr val="FF0000"/>
                </a:solidFill>
                <a:sym typeface="Wingdings" panose="05000000000000000000" pitchFamily="2" charset="2"/>
              </a:rPr>
              <a:t>int</a:t>
            </a:r>
            <a:r>
              <a:rPr lang="en-US" sz="2400" b="1" dirty="0">
                <a:solidFill>
                  <a:srgbClr val="FF0000"/>
                </a:solidFill>
                <a:sym typeface="Wingdings" panose="05000000000000000000" pitchFamily="2" charset="2"/>
              </a:rPr>
              <a:t> k) </a:t>
            </a:r>
            <a:r>
              <a:rPr lang="en-US" sz="2400" b="1">
                <a:solidFill>
                  <a:srgbClr val="FF0000"/>
                </a:solidFill>
                <a:sym typeface="Wingdings" panose="05000000000000000000" pitchFamily="2" charset="2"/>
              </a:rPr>
              <a:t>{ d1.x=d1.x</a:t>
            </a:r>
            <a:r>
              <a:rPr lang="en-US" sz="2400" b="1" dirty="0">
                <a:solidFill>
                  <a:srgbClr val="FF0000"/>
                </a:solidFill>
                <a:sym typeface="Wingdings" panose="05000000000000000000" pitchFamily="2" charset="2"/>
              </a:rPr>
              <a:t>+ k;  d2.x+=k;  d3.x+=k;   }</a:t>
            </a:r>
          </a:p>
          <a:p>
            <a:pPr marL="0" indent="0">
              <a:buNone/>
            </a:pPr>
            <a:r>
              <a:rPr lang="en-US" sz="2400" b="1" dirty="0">
                <a:sym typeface="Wingdings" panose="05000000000000000000" pitchFamily="2" charset="2"/>
              </a:rPr>
              <a:t>Mà phải là: </a:t>
            </a:r>
          </a:p>
          <a:p>
            <a:pPr marL="0" indent="0">
              <a:buNone/>
            </a:pPr>
            <a:r>
              <a:rPr lang="en-US" sz="2400" b="1" dirty="0">
                <a:solidFill>
                  <a:srgbClr val="FF0000"/>
                </a:solidFill>
                <a:sym typeface="Wingdings" panose="05000000000000000000" pitchFamily="2" charset="2"/>
              </a:rPr>
              <a:t>void </a:t>
            </a:r>
            <a:r>
              <a:rPr lang="en-US" sz="2400" b="1" dirty="0" err="1">
                <a:solidFill>
                  <a:srgbClr val="FF0000"/>
                </a:solidFill>
                <a:sym typeface="Wingdings" panose="05000000000000000000" pitchFamily="2" charset="2"/>
              </a:rPr>
              <a:t>tinhtienx</a:t>
            </a:r>
            <a:r>
              <a:rPr lang="en-US" sz="2400" b="1" dirty="0">
                <a:solidFill>
                  <a:srgbClr val="FF0000"/>
                </a:solidFill>
                <a:sym typeface="Wingdings" panose="05000000000000000000" pitchFamily="2" charset="2"/>
              </a:rPr>
              <a:t>(</a:t>
            </a:r>
            <a:r>
              <a:rPr lang="en-US" sz="2400" b="1" dirty="0" err="1">
                <a:solidFill>
                  <a:srgbClr val="FF0000"/>
                </a:solidFill>
                <a:sym typeface="Wingdings" panose="05000000000000000000" pitchFamily="2" charset="2"/>
              </a:rPr>
              <a:t>int</a:t>
            </a:r>
            <a:r>
              <a:rPr lang="en-US" sz="2400" b="1" dirty="0">
                <a:solidFill>
                  <a:srgbClr val="FF0000"/>
                </a:solidFill>
                <a:sym typeface="Wingdings" panose="05000000000000000000" pitchFamily="2" charset="2"/>
              </a:rPr>
              <a:t> k</a:t>
            </a:r>
            <a:r>
              <a:rPr lang="en-US" sz="2400" b="1">
                <a:solidFill>
                  <a:srgbClr val="FF0000"/>
                </a:solidFill>
                <a:sym typeface="Wingdings" panose="05000000000000000000" pitchFamily="2" charset="2"/>
              </a:rPr>
              <a:t>) { </a:t>
            </a:r>
            <a:endParaRPr lang="en-US" sz="2400" b="1" dirty="0">
              <a:solidFill>
                <a:srgbClr val="FF0000"/>
              </a:solidFill>
              <a:sym typeface="Wingdings" panose="05000000000000000000" pitchFamily="2" charset="2"/>
            </a:endParaRPr>
          </a:p>
          <a:p>
            <a:pPr marL="0" indent="0">
              <a:buNone/>
            </a:pPr>
            <a:r>
              <a:rPr lang="en-US" sz="2400" b="1" dirty="0">
                <a:solidFill>
                  <a:srgbClr val="FF0000"/>
                </a:solidFill>
                <a:sym typeface="Wingdings" panose="05000000000000000000" pitchFamily="2" charset="2"/>
              </a:rPr>
              <a:t>	d1.setx(</a:t>
            </a:r>
            <a:r>
              <a:rPr lang="en-US" sz="2400" b="1" dirty="0">
                <a:solidFill>
                  <a:srgbClr val="0000FF"/>
                </a:solidFill>
                <a:sym typeface="Wingdings" panose="05000000000000000000" pitchFamily="2" charset="2"/>
              </a:rPr>
              <a:t>d1.getx()+</a:t>
            </a:r>
            <a:r>
              <a:rPr lang="en-US" sz="2400" b="1" dirty="0">
                <a:solidFill>
                  <a:srgbClr val="FF0000"/>
                </a:solidFill>
                <a:sym typeface="Wingdings" panose="05000000000000000000" pitchFamily="2" charset="2"/>
              </a:rPr>
              <a:t>k); d2.setx(</a:t>
            </a:r>
            <a:r>
              <a:rPr lang="en-US" sz="2400" b="1" dirty="0">
                <a:solidFill>
                  <a:srgbClr val="0000FF"/>
                </a:solidFill>
                <a:sym typeface="Wingdings" panose="05000000000000000000" pitchFamily="2" charset="2"/>
              </a:rPr>
              <a:t>d2.getx()</a:t>
            </a:r>
            <a:r>
              <a:rPr lang="en-US" sz="2400" b="1" dirty="0">
                <a:solidFill>
                  <a:srgbClr val="FF0000"/>
                </a:solidFill>
                <a:sym typeface="Wingdings" panose="05000000000000000000" pitchFamily="2" charset="2"/>
              </a:rPr>
              <a:t>+k);d3.setx(</a:t>
            </a:r>
            <a:r>
              <a:rPr lang="en-US" sz="2400" b="1" dirty="0">
                <a:solidFill>
                  <a:srgbClr val="0000FF"/>
                </a:solidFill>
                <a:sym typeface="Wingdings" panose="05000000000000000000" pitchFamily="2" charset="2"/>
              </a:rPr>
              <a:t>d3.getx()</a:t>
            </a:r>
            <a:r>
              <a:rPr lang="en-US" sz="2400" b="1" dirty="0">
                <a:solidFill>
                  <a:srgbClr val="FF0000"/>
                </a:solidFill>
                <a:sym typeface="Wingdings" panose="05000000000000000000" pitchFamily="2" charset="2"/>
              </a:rPr>
              <a:t>+k);</a:t>
            </a:r>
          </a:p>
          <a:p>
            <a:pPr marL="0" indent="0">
              <a:buNone/>
            </a:pPr>
            <a:r>
              <a:rPr lang="en-US" sz="2400" b="1" dirty="0">
                <a:solidFill>
                  <a:srgbClr val="FF0000"/>
                </a:solidFill>
                <a:sym typeface="Wingdings" panose="05000000000000000000" pitchFamily="2" charset="2"/>
              </a:rPr>
              <a:t>}</a:t>
            </a:r>
          </a:p>
          <a:p>
            <a:pPr marL="0" indent="0">
              <a:buNone/>
            </a:pPr>
            <a:r>
              <a:rPr lang="en-US" sz="3600" b="1" dirty="0">
                <a:sym typeface="Wingdings" panose="05000000000000000000" pitchFamily="2" charset="2"/>
              </a:rPr>
              <a:t>Phải bổ sung thức get và set cho lớp Diem!!!</a:t>
            </a:r>
          </a:p>
          <a:p>
            <a:pPr marL="0" indent="0">
              <a:buNone/>
            </a:pPr>
            <a:r>
              <a:rPr lang="en-US" b="1" dirty="0" err="1">
                <a:solidFill>
                  <a:srgbClr val="0000FF"/>
                </a:solidFill>
                <a:sym typeface="Wingdings" panose="05000000000000000000" pitchFamily="2" charset="2"/>
              </a:rPr>
              <a:t>int</a:t>
            </a:r>
            <a:r>
              <a:rPr lang="en-US" b="1" dirty="0">
                <a:solidFill>
                  <a:srgbClr val="0000FF"/>
                </a:solidFill>
                <a:sym typeface="Wingdings" panose="05000000000000000000" pitchFamily="2" charset="2"/>
              </a:rPr>
              <a:t> </a:t>
            </a:r>
            <a:r>
              <a:rPr lang="en-US" b="1" dirty="0" err="1">
                <a:solidFill>
                  <a:srgbClr val="0000FF"/>
                </a:solidFill>
                <a:sym typeface="Wingdings" panose="05000000000000000000" pitchFamily="2" charset="2"/>
              </a:rPr>
              <a:t>getx</a:t>
            </a:r>
            <a:r>
              <a:rPr lang="en-US" b="1" dirty="0">
                <a:solidFill>
                  <a:srgbClr val="0000FF"/>
                </a:solidFill>
                <a:sym typeface="Wingdings" panose="05000000000000000000" pitchFamily="2" charset="2"/>
              </a:rPr>
              <a:t>() { return x</a:t>
            </a:r>
            <a:r>
              <a:rPr lang="en-US" b="1">
                <a:solidFill>
                  <a:srgbClr val="0000FF"/>
                </a:solidFill>
                <a:sym typeface="Wingdings" panose="05000000000000000000" pitchFamily="2" charset="2"/>
              </a:rPr>
              <a:t>;} </a:t>
            </a:r>
            <a:r>
              <a:rPr lang="en-US" b="1" dirty="0">
                <a:sym typeface="Wingdings" panose="05000000000000000000" pitchFamily="2" charset="2"/>
              </a:rPr>
              <a:t>	</a:t>
            </a:r>
            <a:r>
              <a:rPr lang="en-US" b="1" dirty="0">
                <a:solidFill>
                  <a:schemeClr val="accent6">
                    <a:lumMod val="75000"/>
                  </a:schemeClr>
                </a:solidFill>
                <a:sym typeface="Wingdings" panose="05000000000000000000" pitchFamily="2" charset="2"/>
              </a:rPr>
              <a:t>void </a:t>
            </a:r>
            <a:r>
              <a:rPr lang="en-US" b="1" dirty="0" err="1">
                <a:solidFill>
                  <a:schemeClr val="accent6">
                    <a:lumMod val="75000"/>
                  </a:schemeClr>
                </a:solidFill>
                <a:sym typeface="Wingdings" panose="05000000000000000000" pitchFamily="2" charset="2"/>
              </a:rPr>
              <a:t>setx</a:t>
            </a:r>
            <a:r>
              <a:rPr lang="en-US" b="1" dirty="0">
                <a:solidFill>
                  <a:schemeClr val="accent6">
                    <a:lumMod val="75000"/>
                  </a:schemeClr>
                </a:solidFill>
                <a:sym typeface="Wingdings" panose="05000000000000000000" pitchFamily="2" charset="2"/>
              </a:rPr>
              <a:t>(</a:t>
            </a:r>
            <a:r>
              <a:rPr lang="en-US" b="1" dirty="0" err="1">
                <a:solidFill>
                  <a:schemeClr val="accent6">
                    <a:lumMod val="75000"/>
                  </a:schemeClr>
                </a:solidFill>
                <a:sym typeface="Wingdings" panose="05000000000000000000" pitchFamily="2" charset="2"/>
              </a:rPr>
              <a:t>int</a:t>
            </a:r>
            <a:r>
              <a:rPr lang="en-US" b="1" dirty="0">
                <a:solidFill>
                  <a:schemeClr val="accent6">
                    <a:lumMod val="75000"/>
                  </a:schemeClr>
                </a:solidFill>
                <a:sym typeface="Wingdings" panose="05000000000000000000" pitchFamily="2" charset="2"/>
              </a:rPr>
              <a:t> k ) { x=k;}</a:t>
            </a:r>
          </a:p>
        </p:txBody>
      </p:sp>
      <p:sp>
        <p:nvSpPr>
          <p:cNvPr id="2" name="Title 1"/>
          <p:cNvSpPr>
            <a:spLocks noGrp="1"/>
          </p:cNvSpPr>
          <p:nvPr>
            <p:ph type="title"/>
          </p:nvPr>
        </p:nvSpPr>
        <p:spPr/>
        <p:txBody>
          <a:bodyPr>
            <a:normAutofit/>
          </a:bodyPr>
          <a:lstStyle/>
          <a:p>
            <a:r>
              <a:rPr lang="en-US"/>
              <a:t>Đối tượng thành phần</a:t>
            </a:r>
          </a:p>
        </p:txBody>
      </p:sp>
      <p:sp>
        <p:nvSpPr>
          <p:cNvPr id="4" name="Slide Number Placeholder 3"/>
          <p:cNvSpPr>
            <a:spLocks noGrp="1"/>
          </p:cNvSpPr>
          <p:nvPr>
            <p:ph type="sldNum" sz="quarter" idx="12"/>
          </p:nvPr>
        </p:nvSpPr>
        <p:spPr/>
        <p:txBody>
          <a:bodyPr/>
          <a:lstStyle/>
          <a:p>
            <a:fld id="{06F855F6-99C9-4B18-88EC-1D73743D07FD}" type="slidenum">
              <a:rPr lang="en-US" smtClean="0"/>
              <a:t>189</a:t>
            </a:fld>
            <a:endParaRPr lang="en-US"/>
          </a:p>
        </p:txBody>
      </p:sp>
    </p:spTree>
    <p:extLst>
      <p:ext uri="{BB962C8B-B14F-4D97-AF65-F5344CB8AC3E}">
        <p14:creationId xmlns:p14="http://schemas.microsoft.com/office/powerpoint/2010/main" val="169350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Kiểu tham chiếu</a:t>
            </a:r>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nn-NO"/>
              <a:t>Kiểu tham chiếu: tham chiếu đến vùng nhớ của 1 biến khác</a:t>
            </a:r>
          </a:p>
          <a:p>
            <a:pPr marL="0" indent="0">
              <a:buNone/>
            </a:pPr>
            <a:r>
              <a:rPr lang="nn-NO"/>
              <a:t>using namespace std;</a:t>
            </a:r>
          </a:p>
          <a:p>
            <a:pPr marL="0" indent="0">
              <a:buNone/>
            </a:pPr>
            <a:r>
              <a:rPr lang="nn-NO"/>
              <a:t>int main()</a:t>
            </a:r>
          </a:p>
          <a:p>
            <a:pPr marL="0" indent="0">
              <a:buNone/>
            </a:pPr>
            <a:r>
              <a:rPr lang="nn-NO"/>
              <a:t>{</a:t>
            </a:r>
          </a:p>
          <a:p>
            <a:pPr marL="0" indent="0">
              <a:buNone/>
            </a:pPr>
            <a:r>
              <a:rPr lang="nn-NO"/>
              <a:t>	int a=1, b=5;</a:t>
            </a:r>
          </a:p>
          <a:p>
            <a:pPr marL="0" indent="0">
              <a:buNone/>
            </a:pPr>
            <a:r>
              <a:rPr lang="nn-NO"/>
              <a:t>	cout&lt;&lt;"\n a= "&lt;&lt;a;</a:t>
            </a:r>
          </a:p>
          <a:p>
            <a:pPr marL="0" indent="0">
              <a:buNone/>
            </a:pPr>
            <a:r>
              <a:rPr lang="nn-NO"/>
              <a:t>	</a:t>
            </a:r>
            <a:r>
              <a:rPr lang="nn-NO" sz="4300" u="sng">
                <a:solidFill>
                  <a:srgbClr val="FF0000"/>
                </a:solidFill>
              </a:rPr>
              <a:t>int &amp;r= a;</a:t>
            </a:r>
            <a:r>
              <a:rPr lang="nn-NO" sz="4300">
                <a:solidFill>
                  <a:srgbClr val="FF0000"/>
                </a:solidFill>
              </a:rPr>
              <a:t> </a:t>
            </a:r>
          </a:p>
          <a:p>
            <a:pPr marL="0" indent="0">
              <a:buNone/>
            </a:pPr>
            <a:r>
              <a:rPr lang="nn-NO"/>
              <a:t>	r++;</a:t>
            </a:r>
          </a:p>
          <a:p>
            <a:pPr marL="0" indent="0">
              <a:buNone/>
            </a:pPr>
            <a:r>
              <a:rPr lang="nn-NO"/>
              <a:t>	cout&lt;&lt;"\n a= "&lt;&lt;a;</a:t>
            </a:r>
          </a:p>
          <a:p>
            <a:pPr marL="0" indent="0">
              <a:buNone/>
            </a:pPr>
            <a:r>
              <a:rPr lang="nn-NO"/>
              <a:t>	system("PAUSE");</a:t>
            </a:r>
          </a:p>
          <a:p>
            <a:pPr marL="0" indent="0">
              <a:buNone/>
            </a:pPr>
            <a:r>
              <a:rPr lang="nn-NO"/>
              <a:t>}</a:t>
            </a:r>
          </a:p>
          <a:p>
            <a:pPr marL="0" indent="0">
              <a:buNone/>
            </a:pPr>
            <a:endParaRPr lang="nn-NO"/>
          </a:p>
        </p:txBody>
      </p:sp>
      <p:sp>
        <p:nvSpPr>
          <p:cNvPr id="4" name="Slide Number Placeholder 3"/>
          <p:cNvSpPr>
            <a:spLocks noGrp="1"/>
          </p:cNvSpPr>
          <p:nvPr>
            <p:ph type="sldNum" sz="quarter" idx="12"/>
          </p:nvPr>
        </p:nvSpPr>
        <p:spPr/>
        <p:txBody>
          <a:bodyPr/>
          <a:lstStyle/>
          <a:p>
            <a:fld id="{06F855F6-99C9-4B18-88EC-1D73743D07FD}" type="slidenum">
              <a:rPr lang="en-US" smtClean="0"/>
              <a:t>19</a:t>
            </a:fld>
            <a:endParaRPr lang="en-US"/>
          </a:p>
        </p:txBody>
      </p:sp>
      <p:sp>
        <p:nvSpPr>
          <p:cNvPr id="5" name="Rectangle 4"/>
          <p:cNvSpPr/>
          <p:nvPr/>
        </p:nvSpPr>
        <p:spPr>
          <a:xfrm>
            <a:off x="6503829" y="2904494"/>
            <a:ext cx="3351371" cy="1815882"/>
          </a:xfrm>
          <a:prstGeom prst="rect">
            <a:avLst/>
          </a:prstGeom>
          <a:solidFill>
            <a:srgbClr val="09E7B2"/>
          </a:solidFill>
          <a:ln>
            <a:solidFill>
              <a:schemeClr val="tx1"/>
            </a:solidFill>
          </a:ln>
        </p:spPr>
        <p:txBody>
          <a:bodyPr wrap="square">
            <a:spAutoFit/>
          </a:bodyPr>
          <a:lstStyle/>
          <a:p>
            <a:r>
              <a:rPr lang="nn-NO" sz="2800" i="1">
                <a:solidFill>
                  <a:srgbClr val="FF0000"/>
                </a:solidFill>
              </a:rPr>
              <a:t>// r là biến tham chiếu, tham chiếu đến vùng nhớ của biến a</a:t>
            </a:r>
          </a:p>
        </p:txBody>
      </p:sp>
    </p:spTree>
    <p:extLst>
      <p:ext uri="{BB962C8B-B14F-4D97-AF65-F5344CB8AC3E}">
        <p14:creationId xmlns:p14="http://schemas.microsoft.com/office/powerpoint/2010/main" val="41686718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2010"/>
          <a:stretch/>
        </p:blipFill>
        <p:spPr>
          <a:xfrm>
            <a:off x="2526853" y="2763258"/>
            <a:ext cx="7138294" cy="3348231"/>
          </a:xfrm>
          <a:prstGeom prst="rect">
            <a:avLst/>
          </a:prstGeom>
        </p:spPr>
      </p:pic>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buNone/>
            </a:pPr>
            <a:r>
              <a:rPr lang="en-US" sz="2400" b="1" dirty="0">
                <a:sym typeface="Wingdings" panose="05000000000000000000" pitchFamily="2" charset="2"/>
              </a:rPr>
              <a:t>Một lớp A sau khi định nghĩa có thể sử dụng làm lớp cơ sở (base) để định nghĩa cho 1 lớp B khác.</a:t>
            </a:r>
          </a:p>
          <a:p>
            <a:pPr marL="0" indent="0">
              <a:buNone/>
            </a:pPr>
            <a:r>
              <a:rPr lang="en-US" sz="2400" b="1" dirty="0">
                <a:sym typeface="Wingdings" panose="05000000000000000000" pitchFamily="2" charset="2"/>
              </a:rPr>
              <a:t>Lớp B được gọi là sự mở rộng của lớp A hay lớp B thừa kế lớp A.</a:t>
            </a:r>
          </a:p>
          <a:p>
            <a:pPr marL="0" indent="0">
              <a:buNone/>
            </a:pPr>
            <a:r>
              <a:rPr lang="en-US" sz="2400" b="1" dirty="0">
                <a:sym typeface="Wingdings" panose="05000000000000000000" pitchFamily="2" charset="2"/>
              </a:rPr>
              <a:t>Lớp A được gọi là lớp cơ sở, lớp B được gọi là lớp dẫn xuất.</a:t>
            </a:r>
          </a:p>
          <a:p>
            <a:pPr marL="0" indent="0">
              <a:buNone/>
            </a:pPr>
            <a:endParaRPr lang="en-US" sz="2400" b="1" dirty="0">
              <a:sym typeface="Wingdings" panose="05000000000000000000" pitchFamily="2" charset="2"/>
            </a:endParaRPr>
          </a:p>
          <a:p>
            <a:pPr marL="0" indent="0">
              <a:buNone/>
            </a:pPr>
            <a:r>
              <a:rPr lang="en-US" sz="2400" b="1" dirty="0">
                <a:sym typeface="Wingdings" panose="05000000000000000000" pitchFamily="2" charset="2"/>
              </a:rPr>
              <a:t> </a:t>
            </a:r>
          </a:p>
        </p:txBody>
      </p:sp>
      <p:sp>
        <p:nvSpPr>
          <p:cNvPr id="5" name="Slide Number Placeholder 4"/>
          <p:cNvSpPr>
            <a:spLocks noGrp="1"/>
          </p:cNvSpPr>
          <p:nvPr>
            <p:ph type="sldNum" sz="quarter" idx="12"/>
          </p:nvPr>
        </p:nvSpPr>
        <p:spPr/>
        <p:txBody>
          <a:bodyPr/>
          <a:lstStyle/>
          <a:p>
            <a:fld id="{06F855F6-99C9-4B18-88EC-1D73743D07FD}" type="slidenum">
              <a:rPr lang="en-US" smtClean="0"/>
              <a:t>190</a:t>
            </a:fld>
            <a:endParaRPr lang="en-US"/>
          </a:p>
        </p:txBody>
      </p:sp>
    </p:spTree>
    <p:extLst>
      <p:ext uri="{BB962C8B-B14F-4D97-AF65-F5344CB8AC3E}">
        <p14:creationId xmlns:p14="http://schemas.microsoft.com/office/powerpoint/2010/main" val="1307477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5364356"/>
          </a:xfrm>
        </p:spPr>
        <p:txBody>
          <a:bodyPr>
            <a:noAutofit/>
          </a:bodyPr>
          <a:lstStyle/>
          <a:p>
            <a:pPr marL="0" indent="0">
              <a:lnSpc>
                <a:spcPct val="100000"/>
              </a:lnSpc>
              <a:spcBef>
                <a:spcPts val="0"/>
              </a:spcBef>
              <a:buNone/>
            </a:pPr>
            <a:r>
              <a:rPr lang="en-US" sz="2400" b="1" dirty="0">
                <a:sym typeface="Wingdings" panose="05000000000000000000" pitchFamily="2" charset="2"/>
              </a:rPr>
              <a:t>class </a:t>
            </a:r>
            <a:r>
              <a:rPr lang="en-US" sz="2400" b="1">
                <a:sym typeface="Wingdings" panose="05000000000000000000" pitchFamily="2" charset="2"/>
              </a:rPr>
              <a:t>A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private:</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a:t>
            </a:r>
            <a:r>
              <a:rPr lang="en-US" sz="2400" b="1" dirty="0" err="1">
                <a:sym typeface="Wingdings" panose="05000000000000000000" pitchFamily="2" charset="2"/>
              </a:rPr>
              <a:t>int</a:t>
            </a:r>
            <a:r>
              <a:rPr lang="en-US" sz="2400" b="1" dirty="0">
                <a:sym typeface="Wingdings" panose="05000000000000000000" pitchFamily="2" charset="2"/>
              </a:rPr>
              <a:t> a1=0 ) { a= a1;}</a:t>
            </a:r>
          </a:p>
          <a:p>
            <a:pPr marL="0" indent="0">
              <a:lnSpc>
                <a:spcPct val="100000"/>
              </a:lnSpc>
              <a:spcBef>
                <a:spcPts val="0"/>
              </a:spcBef>
              <a:buNone/>
            </a:pPr>
            <a:r>
              <a:rPr lang="en-US" sz="2400" b="1" dirty="0">
                <a:sym typeface="Wingdings" panose="05000000000000000000" pitchFamily="2" charset="2"/>
              </a:rPr>
              <a:t>		void in() {</a:t>
            </a:r>
            <a:r>
              <a:rPr lang="en-US" sz="2400" b="1" dirty="0" err="1">
                <a:sym typeface="Wingdings" panose="05000000000000000000" pitchFamily="2" charset="2"/>
              </a:rPr>
              <a:t>cout</a:t>
            </a:r>
            <a:r>
              <a:rPr lang="en-US" sz="2400" b="1" dirty="0">
                <a:sym typeface="Wingdings" panose="05000000000000000000" pitchFamily="2" charset="2"/>
              </a:rPr>
              <a:t> &lt;&lt;“ a=“&lt;&lt;a;}</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a:sym typeface="Wingdings" panose="05000000000000000000" pitchFamily="2" charset="2"/>
              </a:rPr>
              <a:t>class B:A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private:</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b;</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t>
            </a:r>
            <a:r>
              <a:rPr lang="en-US" sz="2400" b="1">
                <a:sym typeface="Wingdings" panose="05000000000000000000" pitchFamily="2" charset="2"/>
              </a:rPr>
              <a:t>	B(int a1=15, int b1=9) { b=b1;}</a:t>
            </a:r>
          </a:p>
          <a:p>
            <a:pPr marL="0" indent="0">
              <a:lnSpc>
                <a:spcPct val="100000"/>
              </a:lnSpc>
              <a:spcBef>
                <a:spcPts val="0"/>
              </a:spcBef>
              <a:buNone/>
            </a:pPr>
            <a:r>
              <a:rPr lang="en-US" sz="2400" b="1">
                <a:sym typeface="Wingdings" panose="05000000000000000000" pitchFamily="2" charset="2"/>
              </a:rPr>
              <a:t>		void </a:t>
            </a:r>
            <a:r>
              <a:rPr lang="en-US" sz="2400" b="1" dirty="0">
                <a:sym typeface="Wingdings" panose="05000000000000000000" pitchFamily="2" charset="2"/>
              </a:rPr>
              <a:t>in() { </a:t>
            </a:r>
            <a:r>
              <a:rPr lang="en-US" sz="2400" b="1" dirty="0" err="1">
                <a:sym typeface="Wingdings" panose="05000000000000000000" pitchFamily="2" charset="2"/>
              </a:rPr>
              <a:t>cout</a:t>
            </a:r>
            <a:r>
              <a:rPr lang="en-US" sz="2400" b="1" dirty="0">
                <a:sym typeface="Wingdings" panose="05000000000000000000" pitchFamily="2" charset="2"/>
              </a:rPr>
              <a:t> &lt;&lt;“ b=“&lt;&lt;b;}</a:t>
            </a:r>
          </a:p>
          <a:p>
            <a:pPr marL="0" indent="0">
              <a:lnSpc>
                <a:spcPct val="100000"/>
              </a:lnSpc>
              <a:spcBef>
                <a:spcPts val="0"/>
              </a:spcBef>
              <a:buNone/>
            </a:pPr>
            <a:r>
              <a:rPr lang="en-US" sz="2400" b="1"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7419898" y="1312669"/>
            <a:ext cx="3933902" cy="3810000"/>
          </a:xfrm>
          <a:prstGeom prst="rect">
            <a:avLst/>
          </a:prstGeom>
        </p:spPr>
      </p:pic>
      <p:sp>
        <p:nvSpPr>
          <p:cNvPr id="5" name="TextBox 4"/>
          <p:cNvSpPr txBox="1"/>
          <p:nvPr/>
        </p:nvSpPr>
        <p:spPr>
          <a:xfrm>
            <a:off x="7419898" y="5349140"/>
            <a:ext cx="4469123" cy="954107"/>
          </a:xfrm>
          <a:prstGeom prst="rect">
            <a:avLst/>
          </a:prstGeom>
          <a:solidFill>
            <a:srgbClr val="FFFF00"/>
          </a:solidFill>
        </p:spPr>
        <p:txBody>
          <a:bodyPr wrap="square" rtlCol="0">
            <a:spAutoFit/>
          </a:bodyPr>
          <a:lstStyle/>
          <a:p>
            <a:r>
              <a:rPr lang="en-US" sz="2800" dirty="0">
                <a:solidFill>
                  <a:srgbClr val="FF0000"/>
                </a:solidFill>
              </a:rPr>
              <a:t>Một lớp dẫn xuất có thể làm lớp c</a:t>
            </a:r>
            <a:r>
              <a:rPr lang="vi-VN" sz="2800" dirty="0">
                <a:solidFill>
                  <a:srgbClr val="FF0000"/>
                </a:solidFill>
              </a:rPr>
              <a:t>ơ</a:t>
            </a:r>
            <a:r>
              <a:rPr lang="en-US" sz="2800" dirty="0">
                <a:solidFill>
                  <a:srgbClr val="FF0000"/>
                </a:solidFill>
              </a:rPr>
              <a:t> sở cho một lớp khác</a:t>
            </a:r>
            <a:endParaRPr lang="vi-VN" sz="2800" dirty="0">
              <a:solidFill>
                <a:srgbClr val="FF0000"/>
              </a:solidFill>
            </a:endParaRPr>
          </a:p>
        </p:txBody>
      </p:sp>
      <p:sp>
        <p:nvSpPr>
          <p:cNvPr id="6" name="Slide Number Placeholder 5"/>
          <p:cNvSpPr>
            <a:spLocks noGrp="1"/>
          </p:cNvSpPr>
          <p:nvPr>
            <p:ph type="sldNum" sz="quarter" idx="12"/>
          </p:nvPr>
        </p:nvSpPr>
        <p:spPr/>
        <p:txBody>
          <a:bodyPr/>
          <a:lstStyle/>
          <a:p>
            <a:fld id="{06F855F6-99C9-4B18-88EC-1D73743D07FD}" type="slidenum">
              <a:rPr lang="en-US" smtClean="0"/>
              <a:t>191</a:t>
            </a:fld>
            <a:endParaRPr lang="en-US"/>
          </a:p>
        </p:txBody>
      </p:sp>
    </p:spTree>
    <p:extLst>
      <p:ext uri="{BB962C8B-B14F-4D97-AF65-F5344CB8AC3E}">
        <p14:creationId xmlns:p14="http://schemas.microsoft.com/office/powerpoint/2010/main" val="19329043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833488"/>
          </a:xfrm>
        </p:spPr>
        <p:txBody>
          <a:bodyPr>
            <a:noAutofit/>
          </a:bodyPr>
          <a:lstStyle/>
          <a:p>
            <a:pPr marL="0" indent="0">
              <a:lnSpc>
                <a:spcPct val="100000"/>
              </a:lnSpc>
              <a:spcBef>
                <a:spcPts val="0"/>
              </a:spcBef>
              <a:buNone/>
            </a:pPr>
            <a:r>
              <a:rPr lang="en-US" sz="2400" b="1" dirty="0">
                <a:sym typeface="Wingdings" panose="05000000000000000000" pitchFamily="2" charset="2"/>
              </a:rPr>
              <a:t>Khi lớp B thừa kết lớp A, lớp dẫn xuất B sẽ bao gồm:</a:t>
            </a:r>
          </a:p>
          <a:p>
            <a:pPr marL="0" indent="0">
              <a:lnSpc>
                <a:spcPct val="100000"/>
              </a:lnSpc>
              <a:spcBef>
                <a:spcPts val="0"/>
              </a:spcBef>
              <a:buNone/>
            </a:pPr>
            <a:r>
              <a:rPr lang="en-US" sz="2400" b="1" dirty="0">
                <a:sym typeface="Wingdings" panose="05000000000000000000" pitchFamily="2" charset="2"/>
              </a:rPr>
              <a:t>	-  Các thành phần (phương thức và thuộc tính) được khai báo trong B</a:t>
            </a:r>
          </a:p>
          <a:p>
            <a:pPr marL="0" indent="0">
              <a:lnSpc>
                <a:spcPct val="100000"/>
              </a:lnSpc>
              <a:spcBef>
                <a:spcPts val="0"/>
              </a:spcBef>
              <a:buNone/>
            </a:pPr>
            <a:r>
              <a:rPr lang="en-US" sz="2400" b="1" dirty="0">
                <a:sym typeface="Wingdings" panose="05000000000000000000" pitchFamily="2" charset="2"/>
              </a:rPr>
              <a:t>	-  Các thành phần được thừa kế từ lớp cơ sở A.</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u="sng" dirty="0">
                <a:solidFill>
                  <a:srgbClr val="FF0000"/>
                </a:solidFill>
                <a:sym typeface="Wingdings" panose="05000000000000000000" pitchFamily="2" charset="2"/>
              </a:rPr>
              <a:t>Truy </a:t>
            </a:r>
            <a:r>
              <a:rPr lang="en-US" sz="2400" b="1" u="sng" dirty="0" err="1">
                <a:solidFill>
                  <a:srgbClr val="FF0000"/>
                </a:solidFill>
                <a:sym typeface="Wingdings" panose="05000000000000000000" pitchFamily="2" charset="2"/>
              </a:rPr>
              <a:t>cập</a:t>
            </a:r>
            <a:r>
              <a:rPr lang="en-US" sz="2400" b="1" u="sng" dirty="0">
                <a:solidFill>
                  <a:srgbClr val="FF0000"/>
                </a:solidFill>
                <a:sym typeface="Wingdings" panose="05000000000000000000" pitchFamily="2" charset="2"/>
              </a:rPr>
              <a:t> </a:t>
            </a:r>
            <a:r>
              <a:rPr lang="en-US" sz="2400" b="1" u="sng" dirty="0" err="1">
                <a:solidFill>
                  <a:srgbClr val="FF0000"/>
                </a:solidFill>
                <a:sym typeface="Wingdings" panose="05000000000000000000" pitchFamily="2" charset="2"/>
              </a:rPr>
              <a:t>đến</a:t>
            </a:r>
            <a:r>
              <a:rPr lang="en-US" sz="2400" b="1" u="sng" dirty="0">
                <a:solidFill>
                  <a:srgbClr val="FF0000"/>
                </a:solidFill>
                <a:sym typeface="Wingdings" panose="05000000000000000000" pitchFamily="2" charset="2"/>
              </a:rPr>
              <a:t> </a:t>
            </a:r>
            <a:r>
              <a:rPr lang="en-US" sz="2400" b="1" u="sng" dirty="0" err="1">
                <a:solidFill>
                  <a:srgbClr val="FF0000"/>
                </a:solidFill>
                <a:sym typeface="Wingdings" panose="05000000000000000000" pitchFamily="2" charset="2"/>
              </a:rPr>
              <a:t>các</a:t>
            </a:r>
            <a:r>
              <a:rPr lang="en-US" sz="2400" b="1" u="sng" dirty="0">
                <a:solidFill>
                  <a:srgbClr val="FF0000"/>
                </a:solidFill>
                <a:sym typeface="Wingdings" panose="05000000000000000000" pitchFamily="2" charset="2"/>
              </a:rPr>
              <a:t> </a:t>
            </a:r>
            <a:r>
              <a:rPr lang="en-US" sz="2400" b="1" u="sng" dirty="0" err="1">
                <a:solidFill>
                  <a:srgbClr val="FF0000"/>
                </a:solidFill>
                <a:sym typeface="Wingdings" panose="05000000000000000000" pitchFamily="2" charset="2"/>
              </a:rPr>
              <a:t>thành</a:t>
            </a:r>
            <a:r>
              <a:rPr lang="en-US" sz="2400" b="1" u="sng" dirty="0">
                <a:solidFill>
                  <a:srgbClr val="FF0000"/>
                </a:solidFill>
                <a:sym typeface="Wingdings" panose="05000000000000000000" pitchFamily="2" charset="2"/>
              </a:rPr>
              <a:t> </a:t>
            </a:r>
            <a:r>
              <a:rPr lang="en-US" sz="2400" b="1" u="sng" dirty="0" err="1">
                <a:solidFill>
                  <a:srgbClr val="FF0000"/>
                </a:solidFill>
                <a:sym typeface="Wingdings" panose="05000000000000000000" pitchFamily="2" charset="2"/>
              </a:rPr>
              <a:t>phần</a:t>
            </a:r>
            <a:r>
              <a:rPr lang="en-US" sz="2400" b="1" u="sng" dirty="0">
                <a:solidFill>
                  <a:srgbClr val="FF0000"/>
                </a:solidFill>
                <a:sym typeface="Wingdings" panose="05000000000000000000" pitchFamily="2" charset="2"/>
              </a:rPr>
              <a:t> </a:t>
            </a:r>
            <a:r>
              <a:rPr lang="en-US" sz="2400" b="1" u="sng" dirty="0" err="1">
                <a:solidFill>
                  <a:srgbClr val="FF0000"/>
                </a:solidFill>
                <a:sym typeface="Wingdings" panose="05000000000000000000" pitchFamily="2" charset="2"/>
              </a:rPr>
              <a:t>thừa</a:t>
            </a:r>
            <a:r>
              <a:rPr lang="en-US" sz="2400" b="1" u="sng" dirty="0">
                <a:solidFill>
                  <a:srgbClr val="FF0000"/>
                </a:solidFill>
                <a:sym typeface="Wingdings" panose="05000000000000000000" pitchFamily="2" charset="2"/>
              </a:rPr>
              <a:t> kế từ </a:t>
            </a:r>
            <a:r>
              <a:rPr lang="en-US" sz="2400" b="1" u="sng" dirty="0" err="1">
                <a:solidFill>
                  <a:srgbClr val="FF0000"/>
                </a:solidFill>
                <a:sym typeface="Wingdings" panose="05000000000000000000" pitchFamily="2" charset="2"/>
              </a:rPr>
              <a:t>lớp</a:t>
            </a:r>
            <a:r>
              <a:rPr lang="en-US" sz="2400" b="1" u="sng" dirty="0">
                <a:solidFill>
                  <a:srgbClr val="FF0000"/>
                </a:solidFill>
                <a:sym typeface="Wingdings" panose="05000000000000000000" pitchFamily="2" charset="2"/>
              </a:rPr>
              <a:t> cơ sở:</a:t>
            </a:r>
          </a:p>
          <a:p>
            <a:pPr marL="0" indent="0">
              <a:lnSpc>
                <a:spcPct val="100000"/>
              </a:lnSpc>
              <a:spcBef>
                <a:spcPts val="0"/>
              </a:spcBef>
              <a:buNone/>
            </a:pPr>
            <a:r>
              <a:rPr lang="en-US" sz="2400" b="1" dirty="0">
                <a:sym typeface="Wingdings" panose="05000000000000000000" pitchFamily="2" charset="2"/>
              </a:rPr>
              <a:t>Ví dụ hàm main</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 a(5</a:t>
            </a:r>
            <a:r>
              <a:rPr lang="en-US" sz="2400" b="1">
                <a:sym typeface="Wingdings" panose="05000000000000000000" pitchFamily="2" charset="2"/>
              </a:rPr>
              <a:t>);  cout&lt;&lt;“\n In doi tuong a: ”;   a.in</a:t>
            </a:r>
            <a:r>
              <a:rPr lang="en-US" sz="2400" b="1" dirty="0">
                <a:sym typeface="Wingdings" panose="05000000000000000000" pitchFamily="2" charset="2"/>
              </a:rPr>
              <a:t>();	</a:t>
            </a:r>
          </a:p>
          <a:p>
            <a:pPr>
              <a:lnSpc>
                <a:spcPct val="100000"/>
              </a:lnSpc>
              <a:spcBef>
                <a:spcPts val="0"/>
              </a:spcBef>
            </a:pPr>
            <a:r>
              <a:rPr lang="en-US" sz="2400" b="1" dirty="0">
                <a:sym typeface="Wingdings" panose="05000000000000000000" pitchFamily="2" charset="2"/>
              </a:rPr>
              <a:t>	B </a:t>
            </a:r>
            <a:r>
              <a:rPr lang="en-US" sz="2400" b="1" dirty="0" err="1">
                <a:sym typeface="Wingdings" panose="05000000000000000000" pitchFamily="2" charset="2"/>
              </a:rPr>
              <a:t>b</a:t>
            </a:r>
            <a:r>
              <a:rPr lang="en-US" sz="2400" b="1">
                <a:sym typeface="Wingdings" panose="05000000000000000000" pitchFamily="2" charset="2"/>
              </a:rPr>
              <a:t>;       cout&lt;&lt;“\n In doi tuong b: ”;  b.in</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Muốn gọi hàm in của lớp A trong lớp B???</a:t>
            </a:r>
          </a:p>
        </p:txBody>
      </p:sp>
      <p:sp>
        <p:nvSpPr>
          <p:cNvPr id="4" name="Slide Number Placeholder 3"/>
          <p:cNvSpPr>
            <a:spLocks noGrp="1"/>
          </p:cNvSpPr>
          <p:nvPr>
            <p:ph type="sldNum" sz="quarter" idx="12"/>
          </p:nvPr>
        </p:nvSpPr>
        <p:spPr/>
        <p:txBody>
          <a:bodyPr/>
          <a:lstStyle/>
          <a:p>
            <a:fld id="{06F855F6-99C9-4B18-88EC-1D73743D07FD}" type="slidenum">
              <a:rPr lang="en-US" smtClean="0"/>
              <a:t>192</a:t>
            </a:fld>
            <a:endParaRPr lang="en-US"/>
          </a:p>
        </p:txBody>
      </p:sp>
    </p:spTree>
    <p:extLst>
      <p:ext uri="{BB962C8B-B14F-4D97-AF65-F5344CB8AC3E}">
        <p14:creationId xmlns:p14="http://schemas.microsoft.com/office/powerpoint/2010/main" val="8491457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Khi lớp B thừa kết lớp A, lớp dẫn xuất B sẽ bao gồm:</a:t>
            </a:r>
          </a:p>
          <a:p>
            <a:pPr marL="0" indent="0">
              <a:lnSpc>
                <a:spcPct val="100000"/>
              </a:lnSpc>
              <a:spcBef>
                <a:spcPts val="0"/>
              </a:spcBef>
              <a:buNone/>
            </a:pPr>
            <a:r>
              <a:rPr lang="en-US" sz="2400" b="1" dirty="0">
                <a:sym typeface="Wingdings" panose="05000000000000000000" pitchFamily="2" charset="2"/>
              </a:rPr>
              <a:t>	-  Các thành phần (phương thức và thuộc tính) được khai báo trong B</a:t>
            </a:r>
          </a:p>
          <a:p>
            <a:pPr marL="0" indent="0">
              <a:lnSpc>
                <a:spcPct val="100000"/>
              </a:lnSpc>
              <a:spcBef>
                <a:spcPts val="0"/>
              </a:spcBef>
              <a:buNone/>
            </a:pPr>
            <a:r>
              <a:rPr lang="en-US" sz="2400" b="1" dirty="0">
                <a:sym typeface="Wingdings" panose="05000000000000000000" pitchFamily="2" charset="2"/>
              </a:rPr>
              <a:t>	-  Các thành phần được thừa kế từ lớp cơ sở A.</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Ví dụ hàm main</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B y; y.in();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Muốn gọi hàm in của lớp A trong lớp B???</a:t>
            </a:r>
          </a:p>
        </p:txBody>
      </p:sp>
      <p:pic>
        <p:nvPicPr>
          <p:cNvPr id="4" name="Picture 3"/>
          <p:cNvPicPr>
            <a:picLocks noChangeAspect="1"/>
          </p:cNvPicPr>
          <p:nvPr/>
        </p:nvPicPr>
        <p:blipFill>
          <a:blip r:embed="rId2"/>
          <a:stretch>
            <a:fillRect/>
          </a:stretch>
        </p:blipFill>
        <p:spPr>
          <a:xfrm>
            <a:off x="704036" y="153251"/>
            <a:ext cx="10146101" cy="6435116"/>
          </a:xfrm>
          <a:prstGeom prst="rect">
            <a:avLst/>
          </a:prstGeom>
        </p:spPr>
      </p:pic>
      <p:pic>
        <p:nvPicPr>
          <p:cNvPr id="5" name="Picture 4"/>
          <p:cNvPicPr>
            <a:picLocks noChangeAspect="1"/>
          </p:cNvPicPr>
          <p:nvPr/>
        </p:nvPicPr>
        <p:blipFill>
          <a:blip r:embed="rId3"/>
          <a:stretch>
            <a:fillRect/>
          </a:stretch>
        </p:blipFill>
        <p:spPr>
          <a:xfrm>
            <a:off x="4729859" y="4650247"/>
            <a:ext cx="5876925" cy="1600200"/>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193</a:t>
            </a:fld>
            <a:endParaRPr lang="en-US"/>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133680" y="3764160"/>
              <a:ext cx="1584720" cy="839160"/>
            </p14:xfrm>
          </p:contentPart>
        </mc:Choice>
        <mc:Fallback xmlns="">
          <p:pic>
            <p:nvPicPr>
              <p:cNvPr id="7" name="Ink 6"/>
              <p:cNvPicPr/>
              <p:nvPr/>
            </p:nvPicPr>
            <p:blipFill>
              <a:blip r:embed="rId5"/>
              <a:stretch>
                <a:fillRect/>
              </a:stretch>
            </p:blipFill>
            <p:spPr>
              <a:xfrm>
                <a:off x="6124320" y="3754800"/>
                <a:ext cx="1603440" cy="857880"/>
              </a:xfrm>
              <a:prstGeom prst="rect">
                <a:avLst/>
              </a:prstGeom>
            </p:spPr>
          </p:pic>
        </mc:Fallback>
      </mc:AlternateContent>
    </p:spTree>
    <p:extLst>
      <p:ext uri="{BB962C8B-B14F-4D97-AF65-F5344CB8AC3E}">
        <p14:creationId xmlns:p14="http://schemas.microsoft.com/office/powerpoint/2010/main" val="6221933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gn="just">
              <a:lnSpc>
                <a:spcPct val="100000"/>
              </a:lnSpc>
              <a:spcBef>
                <a:spcPts val="0"/>
              </a:spcBef>
              <a:buNone/>
            </a:pPr>
            <a:r>
              <a:rPr lang="en-US" b="1" dirty="0">
                <a:sym typeface="Wingdings" panose="05000000000000000000" pitchFamily="2" charset="2"/>
              </a:rPr>
              <a:t>Muốn gọi một phương thức trong lớp cơ sở nhưng trùng tên với phương thức trong lớp dẫn xuất ta cần phải kèm theo toán tử phạm vi </a:t>
            </a:r>
            <a:r>
              <a:rPr lang="en-US" sz="4800" b="1" dirty="0">
                <a:solidFill>
                  <a:srgbClr val="FF0000"/>
                </a:solidFill>
                <a:sym typeface="Wingdings" panose="05000000000000000000" pitchFamily="2" charset="2"/>
              </a:rPr>
              <a:t>::</a:t>
            </a:r>
            <a:r>
              <a:rPr lang="en-US" b="1" dirty="0">
                <a:sym typeface="Wingdings" panose="05000000000000000000" pitchFamily="2" charset="2"/>
              </a:rPr>
              <a:t> chỉ rõ tên </a:t>
            </a:r>
            <a:r>
              <a:rPr lang="en-US" b="1" dirty="0" err="1">
                <a:sym typeface="Wingdings" panose="05000000000000000000" pitchFamily="2" charset="2"/>
              </a:rPr>
              <a:t>lớp</a:t>
            </a:r>
            <a:r>
              <a:rPr lang="en-US" b="1" dirty="0">
                <a:sym typeface="Wingdings" panose="05000000000000000000" pitchFamily="2" charset="2"/>
              </a:rPr>
              <a:t> cơ sở.</a:t>
            </a:r>
          </a:p>
          <a:p>
            <a:pPr marL="0" indent="0" algn="just">
              <a:lnSpc>
                <a:spcPct val="100000"/>
              </a:lnSpc>
              <a:spcBef>
                <a:spcPts val="0"/>
              </a:spcBef>
              <a:buNone/>
            </a:pPr>
            <a:r>
              <a:rPr lang="en-US" b="1" u="sng" dirty="0">
                <a:sym typeface="Wingdings" panose="05000000000000000000" pitchFamily="2" charset="2"/>
              </a:rPr>
              <a:t>Tên lớp cơ sở</a:t>
            </a:r>
            <a:r>
              <a:rPr lang="en-US" b="1" dirty="0">
                <a:sym typeface="Wingdings" panose="05000000000000000000" pitchFamily="2" charset="2"/>
              </a:rPr>
              <a:t>:: </a:t>
            </a:r>
            <a:r>
              <a:rPr lang="en-US" b="1" u="sng" dirty="0">
                <a:sym typeface="Wingdings" panose="05000000000000000000" pitchFamily="2" charset="2"/>
              </a:rPr>
              <a:t>Tên phương thức ();</a:t>
            </a:r>
            <a:r>
              <a:rPr lang="en-US" b="1" dirty="0">
                <a:sym typeface="Wingdings" panose="05000000000000000000" pitchFamily="2" charset="2"/>
              </a:rPr>
              <a:t> </a:t>
            </a:r>
          </a:p>
          <a:p>
            <a:pPr marL="0" indent="0" algn="just">
              <a:lnSpc>
                <a:spcPct val="100000"/>
              </a:lnSpc>
              <a:spcBef>
                <a:spcPts val="0"/>
              </a:spcBef>
              <a:buNone/>
            </a:pPr>
            <a:r>
              <a:rPr lang="en-US" b="1" dirty="0">
                <a:sym typeface="Wingdings" panose="05000000000000000000" pitchFamily="2" charset="2"/>
              </a:rPr>
              <a:t>A::in();</a:t>
            </a:r>
          </a:p>
          <a:p>
            <a:pPr marL="0" indent="0" algn="just">
              <a:lnSpc>
                <a:spcPct val="100000"/>
              </a:lnSpc>
              <a:spcBef>
                <a:spcPts val="0"/>
              </a:spcBef>
              <a:buNone/>
            </a:pPr>
            <a:endParaRPr lang="en-US" b="1" dirty="0">
              <a:sym typeface="Wingdings" panose="05000000000000000000" pitchFamily="2" charset="2"/>
            </a:endParaRPr>
          </a:p>
          <a:p>
            <a:pPr marL="0" indent="0" algn="just">
              <a:lnSpc>
                <a:spcPct val="100000"/>
              </a:lnSpc>
              <a:spcBef>
                <a:spcPts val="0"/>
              </a:spcBef>
              <a:buNone/>
            </a:pPr>
            <a:r>
              <a:rPr lang="en-US" b="1" dirty="0">
                <a:sym typeface="Wingdings" panose="05000000000000000000" pitchFamily="2" charset="2"/>
              </a:rPr>
              <a:t>Việc để các phương thức trong lớp cơ sở và trong lớp dẫn xuất trùng tên có lợi ích khi ta muốn thực hiện tính đa hình (một lời gọi có thể thực hiện các công việc khác nhau tuỳ thuộc vào đối tượng gọi).</a:t>
            </a:r>
          </a:p>
        </p:txBody>
      </p:sp>
      <p:sp>
        <p:nvSpPr>
          <p:cNvPr id="4" name="Slide Number Placeholder 3"/>
          <p:cNvSpPr>
            <a:spLocks noGrp="1"/>
          </p:cNvSpPr>
          <p:nvPr>
            <p:ph type="sldNum" sz="quarter" idx="12"/>
          </p:nvPr>
        </p:nvSpPr>
        <p:spPr/>
        <p:txBody>
          <a:bodyPr/>
          <a:lstStyle/>
          <a:p>
            <a:fld id="{06F855F6-99C9-4B18-88EC-1D73743D07FD}" type="slidenum">
              <a:rPr lang="en-US" smtClean="0"/>
              <a:t>194</a:t>
            </a:fld>
            <a:endParaRPr lang="en-US"/>
          </a:p>
        </p:txBody>
      </p:sp>
    </p:spTree>
    <p:extLst>
      <p:ext uri="{BB962C8B-B14F-4D97-AF65-F5344CB8AC3E}">
        <p14:creationId xmlns:p14="http://schemas.microsoft.com/office/powerpoint/2010/main" val="42754595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olidFill>
                  <a:srgbClr val="FF0000"/>
                </a:solidFill>
                <a:sym typeface="Wingdings" panose="05000000000000000000" pitchFamily="2" charset="2"/>
              </a:rPr>
              <a:t>Có thể viết hàm in trong lớp B </a:t>
            </a:r>
            <a:r>
              <a:rPr lang="en-US" sz="2400" b="1" dirty="0" err="1">
                <a:solidFill>
                  <a:srgbClr val="FF0000"/>
                </a:solidFill>
                <a:sym typeface="Wingdings" panose="05000000000000000000" pitchFamily="2" charset="2"/>
              </a:rPr>
              <a:t>nh</a:t>
            </a:r>
            <a:r>
              <a:rPr lang="vi-VN" sz="2400" b="1" dirty="0">
                <a:solidFill>
                  <a:srgbClr val="FF0000"/>
                </a:solidFill>
                <a:sym typeface="Wingdings" panose="05000000000000000000" pitchFamily="2" charset="2"/>
              </a:rPr>
              <a:t>ư</a:t>
            </a:r>
            <a:r>
              <a:rPr lang="en-US" sz="2400" b="1" dirty="0">
                <a:solidFill>
                  <a:srgbClr val="FF0000"/>
                </a:solidFill>
                <a:sym typeface="Wingdings" panose="05000000000000000000" pitchFamily="2" charset="2"/>
              </a:rPr>
              <a:t> sau đây không? Vì sao?</a:t>
            </a:r>
          </a:p>
          <a:p>
            <a:pPr marL="0" indent="0">
              <a:lnSpc>
                <a:spcPct val="100000"/>
              </a:lnSpc>
              <a:spcBef>
                <a:spcPts val="0"/>
              </a:spcBef>
              <a:buNone/>
            </a:pPr>
            <a:r>
              <a:rPr lang="en-US" sz="2400" b="1" dirty="0">
                <a:sym typeface="Wingdings" panose="05000000000000000000" pitchFamily="2" charset="2"/>
              </a:rPr>
              <a:t>void in() </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b= "&lt;&lt;b;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 trong lop a ="&lt;&lt;A::a;</a:t>
            </a: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195</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791240" y="2534400"/>
              <a:ext cx="1081800" cy="1062360"/>
            </p14:xfrm>
          </p:contentPart>
        </mc:Choice>
        <mc:Fallback xmlns="">
          <p:pic>
            <p:nvPicPr>
              <p:cNvPr id="5" name="Ink 4"/>
              <p:cNvPicPr/>
              <p:nvPr/>
            </p:nvPicPr>
            <p:blipFill>
              <a:blip r:embed="rId3"/>
              <a:stretch>
                <a:fillRect/>
              </a:stretch>
            </p:blipFill>
            <p:spPr>
              <a:xfrm>
                <a:off x="4781880" y="2525040"/>
                <a:ext cx="1100520" cy="1081080"/>
              </a:xfrm>
              <a:prstGeom prst="rect">
                <a:avLst/>
              </a:prstGeom>
            </p:spPr>
          </p:pic>
        </mc:Fallback>
      </mc:AlternateContent>
    </p:spTree>
    <p:extLst>
      <p:ext uri="{BB962C8B-B14F-4D97-AF65-F5344CB8AC3E}">
        <p14:creationId xmlns:p14="http://schemas.microsoft.com/office/powerpoint/2010/main" val="2597290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u="sng" dirty="0">
                <a:solidFill>
                  <a:srgbClr val="FF0000"/>
                </a:solidFill>
                <a:sym typeface="Wingdings" panose="05000000000000000000" pitchFamily="2" charset="2"/>
              </a:rPr>
              <a:t>Có thể viết hàm in trong lớp B </a:t>
            </a:r>
            <a:r>
              <a:rPr lang="en-US" sz="2400" b="1" u="sng" dirty="0" err="1">
                <a:solidFill>
                  <a:srgbClr val="FF0000"/>
                </a:solidFill>
                <a:sym typeface="Wingdings" panose="05000000000000000000" pitchFamily="2" charset="2"/>
              </a:rPr>
              <a:t>nh</a:t>
            </a:r>
            <a:r>
              <a:rPr lang="vi-VN" sz="2400" b="1" u="sng" dirty="0">
                <a:solidFill>
                  <a:srgbClr val="FF0000"/>
                </a:solidFill>
                <a:sym typeface="Wingdings" panose="05000000000000000000" pitchFamily="2" charset="2"/>
              </a:rPr>
              <a:t>ư</a:t>
            </a:r>
            <a:r>
              <a:rPr lang="en-US" sz="2400" b="1" u="sng" dirty="0">
                <a:solidFill>
                  <a:srgbClr val="FF0000"/>
                </a:solidFill>
                <a:sym typeface="Wingdings" panose="05000000000000000000" pitchFamily="2" charset="2"/>
              </a:rPr>
              <a:t> sau đây không? Vì sao?</a:t>
            </a:r>
          </a:p>
          <a:p>
            <a:pPr marL="0" indent="0">
              <a:lnSpc>
                <a:spcPct val="100000"/>
              </a:lnSpc>
              <a:spcBef>
                <a:spcPts val="0"/>
              </a:spcBef>
              <a:buNone/>
            </a:pPr>
            <a:r>
              <a:rPr lang="en-US" sz="2400" b="1" dirty="0">
                <a:solidFill>
                  <a:srgbClr val="FF0000"/>
                </a:solidFill>
                <a:sym typeface="Wingdings" panose="05000000000000000000" pitchFamily="2" charset="2"/>
              </a:rPr>
              <a:t>Không viết đ</a:t>
            </a:r>
            <a:r>
              <a:rPr lang="vi-VN" sz="2400" b="1" dirty="0">
                <a:solidFill>
                  <a:srgbClr val="FF0000"/>
                </a:solidFill>
                <a:sym typeface="Wingdings" panose="05000000000000000000" pitchFamily="2" charset="2"/>
              </a:rPr>
              <a:t>ược vì thuộc tính a của lớp A là private, chỉ được phép truy cập trong lớp A.</a:t>
            </a:r>
          </a:p>
          <a:p>
            <a:pPr marL="0" indent="0">
              <a:lnSpc>
                <a:spcPct val="100000"/>
              </a:lnSpc>
              <a:spcBef>
                <a:spcPts val="0"/>
              </a:spcBef>
              <a:buNone/>
            </a:pPr>
            <a:r>
              <a:rPr lang="vi-VN" sz="2400" b="1" dirty="0">
                <a:solidFill>
                  <a:srgbClr val="FF0000"/>
                </a:solidFill>
                <a:sym typeface="Wingdings" panose="05000000000000000000" pitchFamily="2" charset="2"/>
              </a:rPr>
              <a:t>Có thể thay đổi phạm vi truy cập của thuộc tính a là protected, khi đó thuộc tính này có thể truy cập từ các phương thức của lớp dẫn xuất </a:t>
            </a:r>
            <a:endParaRPr lang="en-US" sz="2400" b="1" dirty="0">
              <a:solidFill>
                <a:srgbClr val="FF0000"/>
              </a:solidFill>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class A {  </a:t>
            </a:r>
            <a:r>
              <a:rPr lang="en-US" sz="3600" b="1" dirty="0">
                <a:solidFill>
                  <a:srgbClr val="00B050"/>
                </a:solidFill>
                <a:sym typeface="Wingdings" panose="05000000000000000000" pitchFamily="2" charset="2"/>
              </a:rPr>
              <a:t>protected: </a:t>
            </a:r>
            <a:r>
              <a:rPr lang="en-US" sz="3600" b="1" dirty="0" err="1">
                <a:solidFill>
                  <a:srgbClr val="00B050"/>
                </a:solidFill>
                <a:sym typeface="Wingdings" panose="05000000000000000000" pitchFamily="2" charset="2"/>
              </a:rPr>
              <a:t>int</a:t>
            </a:r>
            <a:r>
              <a:rPr lang="en-US" sz="3600" b="1" dirty="0">
                <a:solidFill>
                  <a:srgbClr val="00B050"/>
                </a:solidFill>
                <a:sym typeface="Wingdings" panose="05000000000000000000" pitchFamily="2" charset="2"/>
              </a:rPr>
              <a:t> a;   </a:t>
            </a:r>
            <a:r>
              <a:rPr lang="en-US" sz="2400" b="1" dirty="0">
                <a:sym typeface="Wingdings" panose="05000000000000000000" pitchFamily="2" charset="2"/>
              </a:rPr>
              <a:t>public:  …………………………..} </a:t>
            </a:r>
          </a:p>
          <a:p>
            <a:pPr marL="0" indent="0">
              <a:lnSpc>
                <a:spcPct val="100000"/>
              </a:lnSpc>
              <a:spcBef>
                <a:spcPts val="0"/>
              </a:spcBef>
              <a:buNone/>
            </a:pPr>
            <a:r>
              <a:rPr lang="en-US" sz="2400" b="1" dirty="0">
                <a:sym typeface="Wingdings" panose="05000000000000000000" pitchFamily="2" charset="2"/>
              </a:rPr>
              <a:t>void in() </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b= "&lt;&lt;b;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 trong lop a ="&lt;&lt;</a:t>
            </a:r>
            <a:r>
              <a:rPr lang="en-US" sz="4000" b="1" u="sng" dirty="0">
                <a:solidFill>
                  <a:srgbClr val="00B050"/>
                </a:solidFill>
                <a:sym typeface="Wingdings" panose="05000000000000000000" pitchFamily="2" charset="2"/>
              </a:rPr>
              <a:t>A::a</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196</a:t>
            </a:fld>
            <a:endParaRPr lang="en-US"/>
          </a:p>
        </p:txBody>
      </p:sp>
    </p:spTree>
    <p:extLst>
      <p:ext uri="{BB962C8B-B14F-4D97-AF65-F5344CB8AC3E}">
        <p14:creationId xmlns:p14="http://schemas.microsoft.com/office/powerpoint/2010/main" val="24625962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u="sng" dirty="0">
                <a:sym typeface="Wingdings" panose="05000000000000000000" pitchFamily="2" charset="2"/>
              </a:rPr>
              <a:t>Hàm tạo của lớp dẫn xuất</a:t>
            </a:r>
          </a:p>
          <a:p>
            <a:pPr marL="0" indent="0">
              <a:lnSpc>
                <a:spcPct val="100000"/>
              </a:lnSpc>
              <a:spcBef>
                <a:spcPts val="0"/>
              </a:spcBef>
              <a:buNone/>
            </a:pPr>
            <a:r>
              <a:rPr lang="en-US" sz="2400" b="1" dirty="0">
                <a:sym typeface="Wingdings" panose="05000000000000000000" pitchFamily="2" charset="2"/>
              </a:rPr>
              <a:t>Các thành phần trong lớp dẫn xuất có thể khởi gán trong hàm tạo của lớp đó.</a:t>
            </a:r>
          </a:p>
          <a:p>
            <a:pPr marL="0" indent="0">
              <a:lnSpc>
                <a:spcPct val="100000"/>
              </a:lnSpc>
              <a:spcBef>
                <a:spcPts val="0"/>
              </a:spcBef>
              <a:buNone/>
            </a:pPr>
            <a:r>
              <a:rPr lang="en-US" sz="2400" b="1" dirty="0">
                <a:sym typeface="Wingdings" panose="05000000000000000000" pitchFamily="2" charset="2"/>
              </a:rPr>
              <a:t>Để khởi gán giá trị, cấp phát bộ nhớ cho các thành phần của lớp cơ sở ta cần gọi hàm tạo của lớp cơ sở.</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B(</a:t>
            </a:r>
            <a:r>
              <a:rPr lang="en-US" sz="2400" b="1" dirty="0" err="1">
                <a:sym typeface="Wingdings" panose="05000000000000000000" pitchFamily="2" charset="2"/>
              </a:rPr>
              <a:t>int</a:t>
            </a:r>
            <a:r>
              <a:rPr lang="en-US" sz="2400" b="1" dirty="0">
                <a:sym typeface="Wingdings" panose="05000000000000000000" pitchFamily="2" charset="2"/>
              </a:rPr>
              <a:t> a1, </a:t>
            </a:r>
            <a:r>
              <a:rPr lang="en-US" sz="2400" b="1" dirty="0" err="1">
                <a:sym typeface="Wingdings" panose="05000000000000000000" pitchFamily="2" charset="2"/>
              </a:rPr>
              <a:t>int</a:t>
            </a:r>
            <a:r>
              <a:rPr lang="en-US" sz="2400" b="1" dirty="0">
                <a:sym typeface="Wingdings" panose="05000000000000000000" pitchFamily="2" charset="2"/>
              </a:rPr>
              <a:t> b1)</a:t>
            </a:r>
            <a:r>
              <a:rPr lang="en-US" sz="2400" b="1" u="sng" dirty="0">
                <a:solidFill>
                  <a:srgbClr val="FF0000"/>
                </a:solidFill>
                <a:sym typeface="Wingdings" panose="05000000000000000000" pitchFamily="2" charset="2"/>
              </a:rPr>
              <a:t>:A(a1)</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b=b1;</a:t>
            </a:r>
          </a:p>
          <a:p>
            <a:pPr marL="0" indent="0">
              <a:lnSpc>
                <a:spcPct val="100000"/>
              </a:lnSpc>
              <a:spcBef>
                <a:spcPts val="0"/>
              </a:spcBef>
              <a:buNone/>
            </a:pPr>
            <a:r>
              <a:rPr lang="en-US" sz="2400" b="1" dirty="0">
                <a:sym typeface="Wingdings" panose="05000000000000000000" pitchFamily="2" charset="2"/>
              </a:rPr>
              <a:t>	}</a:t>
            </a:r>
          </a:p>
        </p:txBody>
      </p:sp>
      <p:sp>
        <p:nvSpPr>
          <p:cNvPr id="4" name="TextBox 3"/>
          <p:cNvSpPr txBox="1"/>
          <p:nvPr/>
        </p:nvSpPr>
        <p:spPr>
          <a:xfrm>
            <a:off x="958191" y="4919008"/>
            <a:ext cx="10887076" cy="1569660"/>
          </a:xfrm>
          <a:prstGeom prst="rect">
            <a:avLst/>
          </a:prstGeom>
          <a:solidFill>
            <a:srgbClr val="FFFF00"/>
          </a:solidFill>
        </p:spPr>
        <p:txBody>
          <a:bodyPr wrap="square" rtlCol="0">
            <a:spAutoFit/>
          </a:bodyPr>
          <a:lstStyle/>
          <a:p>
            <a:r>
              <a:rPr lang="en-US" sz="2400" b="1" dirty="0" err="1"/>
              <a:t>Tenlopdanxuat</a:t>
            </a:r>
            <a:r>
              <a:rPr lang="en-US" sz="2400" b="1" dirty="0"/>
              <a:t>(danh </a:t>
            </a:r>
            <a:r>
              <a:rPr lang="en-US" sz="2400" b="1" dirty="0" err="1"/>
              <a:t>sach</a:t>
            </a:r>
            <a:r>
              <a:rPr lang="en-US" sz="2400" b="1" dirty="0"/>
              <a:t> tham so): </a:t>
            </a:r>
            <a:r>
              <a:rPr lang="en-US" sz="2400" b="1" dirty="0" err="1"/>
              <a:t>Tenlopcoso</a:t>
            </a:r>
            <a:r>
              <a:rPr lang="en-US" sz="2400" b="1" dirty="0"/>
              <a:t>(tham so </a:t>
            </a:r>
            <a:r>
              <a:rPr lang="en-US" sz="2400" b="1" dirty="0" err="1"/>
              <a:t>khoi</a:t>
            </a:r>
            <a:r>
              <a:rPr lang="en-US" sz="2400" b="1" dirty="0"/>
              <a:t> gan cho lop co so)</a:t>
            </a:r>
          </a:p>
          <a:p>
            <a:r>
              <a:rPr lang="en-US" sz="2400" b="1" dirty="0"/>
              <a:t>{</a:t>
            </a:r>
          </a:p>
          <a:p>
            <a:r>
              <a:rPr lang="en-US" sz="2400" b="1" dirty="0"/>
              <a:t>	</a:t>
            </a:r>
            <a:r>
              <a:rPr lang="en-US" sz="2400" b="1" dirty="0" err="1"/>
              <a:t>cac</a:t>
            </a:r>
            <a:r>
              <a:rPr lang="en-US" sz="2400" b="1" dirty="0"/>
              <a:t> </a:t>
            </a:r>
            <a:r>
              <a:rPr lang="en-US" sz="2400" b="1" dirty="0" err="1"/>
              <a:t>lenh</a:t>
            </a:r>
            <a:r>
              <a:rPr lang="en-US" sz="2400" b="1" dirty="0"/>
              <a:t> </a:t>
            </a:r>
            <a:r>
              <a:rPr lang="en-US" sz="2400" b="1" dirty="0" err="1"/>
              <a:t>khoi</a:t>
            </a:r>
            <a:r>
              <a:rPr lang="en-US" sz="2400" b="1" dirty="0"/>
              <a:t> gan cho lop dan xuất</a:t>
            </a:r>
          </a:p>
          <a:p>
            <a:r>
              <a:rPr lang="en-US" sz="2400" b="1" dirty="0"/>
              <a:t>}</a:t>
            </a:r>
            <a:endParaRPr lang="vi-VN" sz="2400" b="1" dirty="0"/>
          </a:p>
        </p:txBody>
      </p:sp>
      <p:sp>
        <p:nvSpPr>
          <p:cNvPr id="5" name="TextBox 4"/>
          <p:cNvSpPr txBox="1"/>
          <p:nvPr/>
        </p:nvSpPr>
        <p:spPr>
          <a:xfrm>
            <a:off x="5285983" y="3488338"/>
            <a:ext cx="3695178" cy="1569660"/>
          </a:xfrm>
          <a:prstGeom prst="rect">
            <a:avLst/>
          </a:prstGeom>
          <a:noFill/>
        </p:spPr>
        <p:txBody>
          <a:bodyPr wrap="square" rtlCol="0">
            <a:spAutoFit/>
          </a:bodyPr>
          <a:lstStyle/>
          <a:p>
            <a:r>
              <a:rPr lang="en-US" sz="2400" i="1" dirty="0">
                <a:solidFill>
                  <a:srgbClr val="0000FF"/>
                </a:solidFill>
              </a:rPr>
              <a:t>Vì a trong lớp A là private nên ta không thế viết trong lớp B là a=a1; mà phải gọi hàm tạo của lớp A</a:t>
            </a:r>
            <a:endParaRPr lang="vi-VN" sz="2400" i="1" dirty="0">
              <a:solidFill>
                <a:srgbClr val="0000FF"/>
              </a:solidFill>
            </a:endParaRPr>
          </a:p>
        </p:txBody>
      </p:sp>
      <p:sp>
        <p:nvSpPr>
          <p:cNvPr id="6" name="Slide Number Placeholder 5"/>
          <p:cNvSpPr>
            <a:spLocks noGrp="1"/>
          </p:cNvSpPr>
          <p:nvPr>
            <p:ph type="sldNum" sz="quarter" idx="12"/>
          </p:nvPr>
        </p:nvSpPr>
        <p:spPr/>
        <p:txBody>
          <a:bodyPr/>
          <a:lstStyle/>
          <a:p>
            <a:fld id="{06F855F6-99C9-4B18-88EC-1D73743D07FD}" type="slidenum">
              <a:rPr lang="en-US" smtClean="0"/>
              <a:t>197</a:t>
            </a:fld>
            <a:endParaRPr lang="en-US"/>
          </a:p>
        </p:txBody>
      </p:sp>
    </p:spTree>
    <p:extLst>
      <p:ext uri="{BB962C8B-B14F-4D97-AF65-F5344CB8AC3E}">
        <p14:creationId xmlns:p14="http://schemas.microsoft.com/office/powerpoint/2010/main" val="133918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3200" b="1" u="sng" dirty="0">
                <a:sym typeface="Wingdings" panose="05000000000000000000" pitchFamily="2" charset="2"/>
              </a:rPr>
              <a:t>Hàm huỷ của lớp dẫn xuất và lớp c</a:t>
            </a:r>
            <a:r>
              <a:rPr lang="vi-VN" sz="3200" b="1" u="sng" dirty="0">
                <a:sym typeface="Wingdings" panose="05000000000000000000" pitchFamily="2" charset="2"/>
              </a:rPr>
              <a:t>ơ</a:t>
            </a:r>
            <a:r>
              <a:rPr lang="en-US" sz="3200" b="1" u="sng" dirty="0">
                <a:sym typeface="Wingdings" panose="05000000000000000000" pitchFamily="2" charset="2"/>
              </a:rPr>
              <a:t> sở</a:t>
            </a:r>
          </a:p>
          <a:p>
            <a:pPr marL="0" indent="0">
              <a:lnSpc>
                <a:spcPct val="100000"/>
              </a:lnSpc>
              <a:spcBef>
                <a:spcPts val="0"/>
              </a:spcBef>
              <a:buNone/>
            </a:pPr>
            <a:endParaRPr lang="en-US" sz="3200" b="1" u="sng" dirty="0">
              <a:sym typeface="Wingdings" panose="05000000000000000000" pitchFamily="2" charset="2"/>
            </a:endParaRPr>
          </a:p>
          <a:p>
            <a:pPr marL="0" indent="0">
              <a:lnSpc>
                <a:spcPct val="100000"/>
              </a:lnSpc>
              <a:spcBef>
                <a:spcPts val="0"/>
              </a:spcBef>
              <a:buNone/>
            </a:pPr>
            <a:r>
              <a:rPr lang="en-US" sz="3200" b="1" dirty="0">
                <a:sym typeface="Wingdings" panose="05000000000000000000" pitchFamily="2" charset="2"/>
              </a:rPr>
              <a:t>Hàm huỷ đ</a:t>
            </a:r>
            <a:r>
              <a:rPr lang="vi-VN" sz="3200" b="1" dirty="0">
                <a:sym typeface="Wingdings" panose="05000000000000000000" pitchFamily="2" charset="2"/>
              </a:rPr>
              <a:t>ược gọi tự động.</a:t>
            </a:r>
          </a:p>
          <a:p>
            <a:pPr marL="0" indent="0">
              <a:lnSpc>
                <a:spcPct val="100000"/>
              </a:lnSpc>
              <a:spcBef>
                <a:spcPts val="0"/>
              </a:spcBef>
              <a:buNone/>
            </a:pPr>
            <a:r>
              <a:rPr lang="vi-VN" sz="3200" b="1" dirty="0">
                <a:solidFill>
                  <a:srgbClr val="FF0000"/>
                </a:solidFill>
                <a:sym typeface="Wingdings" panose="05000000000000000000" pitchFamily="2" charset="2"/>
              </a:rPr>
              <a:t>Hàm huỷ lớp dẫn xuất được thực hiện trước rồi đến hàm huỷ lớp  cơ sở.</a:t>
            </a: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198</a:t>
            </a:fld>
            <a:endParaRPr lang="en-US"/>
          </a:p>
        </p:txBody>
      </p:sp>
    </p:spTree>
    <p:extLst>
      <p:ext uri="{BB962C8B-B14F-4D97-AF65-F5344CB8AC3E}">
        <p14:creationId xmlns:p14="http://schemas.microsoft.com/office/powerpoint/2010/main" val="3338030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endParaRPr lang="en-US" sz="2400" b="1" dirty="0">
              <a:sym typeface="Wingdings" panose="05000000000000000000" pitchFamily="2" charset="2"/>
            </a:endParaRPr>
          </a:p>
        </p:txBody>
      </p:sp>
      <p:pic>
        <p:nvPicPr>
          <p:cNvPr id="4" name="Picture 3"/>
          <p:cNvPicPr>
            <a:picLocks noChangeAspect="1"/>
          </p:cNvPicPr>
          <p:nvPr/>
        </p:nvPicPr>
        <p:blipFill rotWithShape="1">
          <a:blip r:embed="rId3"/>
          <a:srcRect l="5559" t="17757" r="11292" b="4248"/>
          <a:stretch/>
        </p:blipFill>
        <p:spPr>
          <a:xfrm>
            <a:off x="838200" y="84072"/>
            <a:ext cx="9790770" cy="6773928"/>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199</a:t>
            </a:fld>
            <a:endParaRPr lang="en-US"/>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949400" y="5907240"/>
              <a:ext cx="190800" cy="213840"/>
            </p14:xfrm>
          </p:contentPart>
        </mc:Choice>
        <mc:Fallback xmlns="">
          <p:pic>
            <p:nvPicPr>
              <p:cNvPr id="6" name="Ink 5"/>
              <p:cNvPicPr/>
              <p:nvPr/>
            </p:nvPicPr>
            <p:blipFill>
              <a:blip r:embed="rId5"/>
              <a:stretch>
                <a:fillRect/>
              </a:stretch>
            </p:blipFill>
            <p:spPr>
              <a:xfrm>
                <a:off x="1937880" y="5897520"/>
                <a:ext cx="212040" cy="230400"/>
              </a:xfrm>
              <a:prstGeom prst="rect">
                <a:avLst/>
              </a:prstGeom>
            </p:spPr>
          </p:pic>
        </mc:Fallback>
      </mc:AlternateContent>
    </p:spTree>
    <p:extLst>
      <p:ext uri="{BB962C8B-B14F-4D97-AF65-F5344CB8AC3E}">
        <p14:creationId xmlns:p14="http://schemas.microsoft.com/office/powerpoint/2010/main" val="299365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sic OOPS concept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5" y="3145341"/>
            <a:ext cx="4165692" cy="2082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chor="t">
            <a:normAutofit/>
          </a:bodyPr>
          <a:lstStyle/>
          <a:p>
            <a:r>
              <a:rPr lang="en-US" sz="5400" dirty="0"/>
              <a:t>Object Oriented Programming and C++ </a:t>
            </a:r>
          </a:p>
        </p:txBody>
      </p:sp>
      <p:sp>
        <p:nvSpPr>
          <p:cNvPr id="3" name="Subtitle 2"/>
          <p:cNvSpPr>
            <a:spLocks noGrp="1"/>
          </p:cNvSpPr>
          <p:nvPr>
            <p:ph type="subTitle" idx="1"/>
          </p:nvPr>
        </p:nvSpPr>
        <p:spPr>
          <a:xfrm>
            <a:off x="6096000" y="3509963"/>
            <a:ext cx="4228011" cy="1655762"/>
          </a:xfrm>
        </p:spPr>
        <p:txBody>
          <a:bodyPr>
            <a:normAutofit/>
          </a:bodyPr>
          <a:lstStyle/>
          <a:p>
            <a:pPr algn="l"/>
            <a:r>
              <a:rPr lang="en-US" sz="2800">
                <a:solidFill>
                  <a:srgbClr val="C00000"/>
                </a:solidFill>
              </a:rPr>
              <a:t>TS. Huỳnh Bá Diệu</a:t>
            </a:r>
            <a:endParaRPr lang="en-US" sz="2800" dirty="0">
              <a:solidFill>
                <a:srgbClr val="C00000"/>
              </a:solidFill>
            </a:endParaRPr>
          </a:p>
          <a:p>
            <a:pPr algn="l"/>
            <a:r>
              <a:rPr lang="en-US" sz="2800" dirty="0">
                <a:solidFill>
                  <a:srgbClr val="C00000"/>
                </a:solidFill>
              </a:rPr>
              <a:t>Email</a:t>
            </a:r>
            <a:r>
              <a:rPr lang="en-US" sz="2800">
                <a:solidFill>
                  <a:srgbClr val="C00000"/>
                </a:solidFill>
              </a:rPr>
              <a:t>: dieuhb@gmail.com</a:t>
            </a:r>
          </a:p>
          <a:p>
            <a:pPr algn="l"/>
            <a:r>
              <a:rPr lang="en-US" sz="2800">
                <a:solidFill>
                  <a:srgbClr val="C00000"/>
                </a:solidFill>
              </a:rPr>
              <a:t>Phone</a:t>
            </a:r>
            <a:r>
              <a:rPr lang="en-US" sz="2800" dirty="0">
                <a:solidFill>
                  <a:srgbClr val="C00000"/>
                </a:solidFill>
              </a:rPr>
              <a:t>: 0914146868</a:t>
            </a:r>
          </a:p>
          <a:p>
            <a:pPr algn="l"/>
            <a:endParaRPr lang="en-US" sz="2800" u="sng" dirty="0">
              <a:solidFill>
                <a:srgbClr val="C00000"/>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a:t>
            </a:fld>
            <a:endParaRPr lang="en-US"/>
          </a:p>
        </p:txBody>
      </p:sp>
      <p:pic>
        <p:nvPicPr>
          <p:cNvPr id="6" name="Picture 5"/>
          <p:cNvPicPr>
            <a:picLocks noChangeAspect="1"/>
          </p:cNvPicPr>
          <p:nvPr/>
        </p:nvPicPr>
        <p:blipFill rotWithShape="1">
          <a:blip r:embed="rId3"/>
          <a:srcRect l="11810" t="-345" r="11358" b="2098"/>
          <a:stretch/>
        </p:blipFill>
        <p:spPr>
          <a:xfrm>
            <a:off x="656491" y="-97805"/>
            <a:ext cx="9952893" cy="6674451"/>
          </a:xfrm>
          <a:prstGeom prst="rect">
            <a:avLst/>
          </a:prstGeom>
        </p:spPr>
      </p:pic>
    </p:spTree>
    <p:extLst>
      <p:ext uri="{BB962C8B-B14F-4D97-AF65-F5344CB8AC3E}">
        <p14:creationId xmlns:p14="http://schemas.microsoft.com/office/powerpoint/2010/main" val="2780984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Kiểu tham chiếu</a:t>
            </a:r>
            <a:endParaRPr lang="en-US" dirty="0"/>
          </a:p>
        </p:txBody>
      </p:sp>
      <p:sp>
        <p:nvSpPr>
          <p:cNvPr id="3" name="Content Placeholder 2"/>
          <p:cNvSpPr>
            <a:spLocks noGrp="1"/>
          </p:cNvSpPr>
          <p:nvPr>
            <p:ph idx="1"/>
          </p:nvPr>
        </p:nvSpPr>
        <p:spPr>
          <a:xfrm>
            <a:off x="964810" y="1960562"/>
            <a:ext cx="10515600" cy="4351338"/>
          </a:xfrm>
        </p:spPr>
        <p:txBody>
          <a:bodyPr numCol="2">
            <a:normAutofit/>
          </a:bodyPr>
          <a:lstStyle/>
          <a:p>
            <a:pPr marL="0" indent="0">
              <a:buNone/>
            </a:pPr>
            <a:r>
              <a:rPr lang="nn-NO" sz="2400" dirty="0"/>
              <a:t>int main()</a:t>
            </a:r>
          </a:p>
          <a:p>
            <a:pPr marL="0" indent="0">
              <a:buNone/>
            </a:pPr>
            <a:r>
              <a:rPr lang="nn-NO" sz="2400" dirty="0"/>
              <a:t>{</a:t>
            </a:r>
          </a:p>
          <a:p>
            <a:pPr marL="0" indent="0">
              <a:buNone/>
            </a:pPr>
            <a:r>
              <a:rPr lang="nn-NO" sz="2400" dirty="0"/>
              <a:t>	int a=1, b=5, c;</a:t>
            </a:r>
          </a:p>
          <a:p>
            <a:pPr marL="0" indent="0">
              <a:buNone/>
            </a:pPr>
            <a:r>
              <a:rPr lang="nn-NO" sz="2400" dirty="0"/>
              <a:t>	cout&lt;&lt;"\n a= "&lt;&lt;a;</a:t>
            </a:r>
          </a:p>
          <a:p>
            <a:pPr marL="0" indent="0">
              <a:buNone/>
            </a:pPr>
            <a:r>
              <a:rPr lang="nn-NO" sz="2400" dirty="0"/>
              <a:t>	int &amp;r= a;   	r++;  </a:t>
            </a:r>
          </a:p>
          <a:p>
            <a:pPr marL="0" indent="0">
              <a:buNone/>
            </a:pPr>
            <a:r>
              <a:rPr lang="nn-NO" sz="2400" dirty="0"/>
              <a:t>	cout&lt;&lt;"\n a= "&lt;&lt;a;</a:t>
            </a:r>
          </a:p>
          <a:p>
            <a:pPr marL="0" indent="0">
              <a:buNone/>
            </a:pPr>
            <a:r>
              <a:rPr lang="nn-NO" sz="2400" dirty="0"/>
              <a:t>	cout&lt;&lt;"\n kich thuoc kieu int ="&lt;&lt;sizeof(a)&lt;&lt;" bytes";</a:t>
            </a:r>
          </a:p>
          <a:p>
            <a:pPr marL="0" indent="0">
              <a:buNone/>
            </a:pPr>
            <a:r>
              <a:rPr lang="nn-NO" sz="2400" dirty="0"/>
              <a:t>	cout&lt;&lt;"\n dia chi a= "&lt;&lt;&amp;a;</a:t>
            </a:r>
          </a:p>
          <a:p>
            <a:pPr marL="0" indent="0">
              <a:buNone/>
            </a:pPr>
            <a:r>
              <a:rPr lang="nn-NO" sz="2400" dirty="0"/>
              <a:t>	cout&lt;&lt;"\n dia chi b= "&lt;&lt;&amp;b;</a:t>
            </a:r>
          </a:p>
          <a:p>
            <a:pPr marL="0" indent="0">
              <a:buNone/>
            </a:pPr>
            <a:r>
              <a:rPr lang="nn-NO" sz="2400" dirty="0"/>
              <a:t>	cout&lt;&lt;"\n dia chi c= "&lt;&lt;&amp;c;</a:t>
            </a:r>
          </a:p>
          <a:p>
            <a:pPr marL="0" indent="0">
              <a:buNone/>
            </a:pPr>
            <a:r>
              <a:rPr lang="nn-NO" sz="2400" dirty="0"/>
              <a:t>	cout&lt;&lt;"\n dia chi r= "&lt;&lt;&amp;r;</a:t>
            </a:r>
          </a:p>
          <a:p>
            <a:pPr marL="0" indent="0">
              <a:buNone/>
            </a:pPr>
            <a:r>
              <a:rPr lang="nn-NO" sz="2400" dirty="0"/>
              <a:t>	system("PAUSE");</a:t>
            </a:r>
          </a:p>
          <a:p>
            <a:pPr marL="0" indent="0">
              <a:buNone/>
            </a:pPr>
            <a:r>
              <a:rPr lang="nn-NO" sz="2400" dirty="0"/>
              <a:t>  }</a:t>
            </a:r>
          </a:p>
          <a:p>
            <a:pPr marL="0" indent="0">
              <a:buNone/>
            </a:pPr>
            <a:endParaRPr lang="nn-NO" sz="2400" dirty="0"/>
          </a:p>
          <a:p>
            <a:pPr marL="0" indent="0">
              <a:buNone/>
            </a:pPr>
            <a:endParaRPr lang="nn-NO" sz="2400" dirty="0"/>
          </a:p>
        </p:txBody>
      </p:sp>
      <p:sp>
        <p:nvSpPr>
          <p:cNvPr id="4" name="Slide Number Placeholder 3"/>
          <p:cNvSpPr>
            <a:spLocks noGrp="1"/>
          </p:cNvSpPr>
          <p:nvPr>
            <p:ph type="sldNum" sz="quarter" idx="12"/>
          </p:nvPr>
        </p:nvSpPr>
        <p:spPr/>
        <p:txBody>
          <a:bodyPr/>
          <a:lstStyle/>
          <a:p>
            <a:fld id="{06F855F6-99C9-4B18-88EC-1D73743D07FD}" type="slidenum">
              <a:rPr lang="en-US" smtClean="0"/>
              <a:t>20</a:t>
            </a:fld>
            <a:endParaRPr lang="en-US"/>
          </a:p>
        </p:txBody>
      </p:sp>
      <p:sp>
        <p:nvSpPr>
          <p:cNvPr id="5" name="Rectangle 4"/>
          <p:cNvSpPr/>
          <p:nvPr/>
        </p:nvSpPr>
        <p:spPr>
          <a:xfrm>
            <a:off x="838200" y="1319699"/>
            <a:ext cx="6361742" cy="461665"/>
          </a:xfrm>
          <a:prstGeom prst="rect">
            <a:avLst/>
          </a:prstGeom>
        </p:spPr>
        <p:txBody>
          <a:bodyPr wrap="none">
            <a:spAutoFit/>
          </a:bodyPr>
          <a:lstStyle/>
          <a:p>
            <a:r>
              <a:rPr lang="nn-NO" sz="2400" b="1" dirty="0"/>
              <a:t>Các biến của C++ được cấp phát bộ nhớ tuần tự.</a:t>
            </a:r>
          </a:p>
        </p:txBody>
      </p:sp>
      <p:sp>
        <p:nvSpPr>
          <p:cNvPr id="6" name="TextBox 5"/>
          <p:cNvSpPr txBox="1"/>
          <p:nvPr/>
        </p:nvSpPr>
        <p:spPr>
          <a:xfrm>
            <a:off x="6933394" y="4249797"/>
            <a:ext cx="4112089" cy="2062103"/>
          </a:xfrm>
          <a:prstGeom prst="rect">
            <a:avLst/>
          </a:prstGeom>
          <a:solidFill>
            <a:srgbClr val="FFFF00"/>
          </a:solidFill>
          <a:ln>
            <a:solidFill>
              <a:schemeClr val="accent1">
                <a:shade val="50000"/>
              </a:schemeClr>
            </a:solidFill>
          </a:ln>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FF0000"/>
                </a:solidFill>
              </a:rPr>
              <a:t>Dự đoán kết quả của chương trình trên, sự liên quan giữa địa chỉ các biến?? </a:t>
            </a:r>
          </a:p>
        </p:txBody>
      </p:sp>
      <p:pic>
        <p:nvPicPr>
          <p:cNvPr id="7" name="Picture 2" descr="The Power of a Question — SWOOP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l="7668" t="17014" r="6861" b="19256"/>
          <a:stretch/>
        </p:blipFill>
        <p:spPr bwMode="auto">
          <a:xfrm>
            <a:off x="8046636" y="133299"/>
            <a:ext cx="3728024" cy="146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5369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Kiểu thừa kế một lớp</a:t>
            </a:r>
          </a:p>
        </p:txBody>
      </p:sp>
      <p:pic>
        <p:nvPicPr>
          <p:cNvPr id="1026" name="Picture 2" descr="http://www.cppforschool.com/images/inheritanc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368" y="902706"/>
            <a:ext cx="3379363" cy="33793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Grp="1" noChangeArrowheads="1"/>
          </p:cNvSpPr>
          <p:nvPr>
            <p:ph idx="1"/>
          </p:nvPr>
        </p:nvSpPr>
        <p:spPr bwMode="auto">
          <a:xfrm>
            <a:off x="838200" y="1300587"/>
            <a:ext cx="7006726"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class Shape {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protected</a:t>
            </a:r>
            <a:r>
              <a:rPr kumimoji="0" lang="vi-VN"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float </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width, 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public: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void set_data (float a, float b)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width = a; height = b; }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int </a:t>
            </a:r>
            <a:r>
              <a:rPr lang="vi-VN" sz="2400">
                <a:solidFill>
                  <a:srgbClr val="000000"/>
                </a:solidFill>
                <a:latin typeface="Courier New" panose="02070309020205020404" pitchFamily="49" charset="0"/>
                <a:cs typeface="Courier New" panose="02070309020205020404" pitchFamily="49" charset="0"/>
              </a:rPr>
              <a:t>main (){ </a:t>
            </a:r>
            <a:endParaRPr lang="vi-VN" sz="2400" dirty="0">
              <a:solidFill>
                <a:srgbClr val="000000"/>
              </a:solidFill>
              <a:latin typeface="Courier New" panose="02070309020205020404" pitchFamily="49" charset="0"/>
              <a:cs typeface="Courier New" panose="02070309020205020404" pitchFamily="49" charset="0"/>
            </a:endParaRP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Rectangle rect;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a:t>
            </a:r>
            <a:r>
              <a:rPr lang="vi-VN" sz="2400" dirty="0">
                <a:solidFill>
                  <a:srgbClr val="00B0F0"/>
                </a:solidFill>
                <a:latin typeface="Courier New" panose="02070309020205020404" pitchFamily="49" charset="0"/>
                <a:cs typeface="Courier New" panose="02070309020205020404" pitchFamily="49" charset="0"/>
              </a:rPr>
              <a:t>//Triangle tri;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rect.set_data (5,3);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a:t>
            </a:r>
            <a:r>
              <a:rPr lang="vi-VN" sz="2400" dirty="0">
                <a:solidFill>
                  <a:srgbClr val="00B0F0"/>
                </a:solidFill>
                <a:latin typeface="Courier New" panose="02070309020205020404" pitchFamily="49" charset="0"/>
                <a:cs typeface="Courier New" panose="02070309020205020404" pitchFamily="49" charset="0"/>
              </a:rPr>
              <a:t>//tri.set_data (2,5);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cout &lt;&lt; rect.area() &lt;&lt; endl;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a:t>
            </a:r>
            <a:r>
              <a:rPr lang="vi-VN" sz="2400" dirty="0">
                <a:solidFill>
                  <a:srgbClr val="00B0F0"/>
                </a:solidFill>
                <a:latin typeface="Courier New" panose="02070309020205020404" pitchFamily="49" charset="0"/>
                <a:cs typeface="Courier New" panose="02070309020205020404" pitchFamily="49" charset="0"/>
              </a:rPr>
              <a:t>//cout &lt;&lt; tri.area() &lt;&lt; endl;</a:t>
            </a:r>
            <a:r>
              <a:rPr lang="vi-VN" sz="2400" dirty="0">
                <a:solidFill>
                  <a:srgbClr val="000000"/>
                </a:solidFill>
                <a:latin typeface="Courier New" panose="02070309020205020404" pitchFamily="49" charset="0"/>
                <a:cs typeface="Courier New" panose="02070309020205020404" pitchFamily="49" charset="0"/>
              </a:rPr>
              <a:t>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	return 0; </a:t>
            </a:r>
          </a:p>
          <a:p>
            <a:pPr marL="0" indent="0" eaLnBrk="0" fontAlgn="base" hangingPunct="0">
              <a:lnSpc>
                <a:spcPct val="100000"/>
              </a:lnSpc>
              <a:spcBef>
                <a:spcPct val="0"/>
              </a:spcBef>
              <a:spcAft>
                <a:spcPct val="0"/>
              </a:spcAft>
              <a:buNone/>
            </a:pPr>
            <a:r>
              <a:rPr lang="vi-VN" sz="2400" dirty="0">
                <a:solidFill>
                  <a:srgbClr val="000000"/>
                </a:solidFill>
                <a:latin typeface="Courier New" panose="02070309020205020404" pitchFamily="49" charset="0"/>
                <a:cs typeface="Courier New" panose="02070309020205020404" pitchFamily="49" charset="0"/>
              </a:rPr>
              <a:t>}</a:t>
            </a:r>
            <a:r>
              <a:rPr lang="vi-VN" sz="2400" dirty="0"/>
              <a:t> </a:t>
            </a:r>
            <a:endParaRPr kumimoji="0" lang="vi-VN" sz="2400" b="0" i="0" u="none" strike="noStrike" cap="none" normalizeH="0" baseline="0" dirty="0">
              <a:ln>
                <a:noFill/>
              </a:ln>
              <a:solidFill>
                <a:schemeClr val="tx1"/>
              </a:solidFill>
              <a:effectLst/>
              <a:latin typeface="Arial" panose="020B0604020202020204" pitchFamily="34" charset="0"/>
            </a:endParaRPr>
          </a:p>
        </p:txBody>
      </p:sp>
      <p:sp>
        <p:nvSpPr>
          <p:cNvPr id="8" name="TextBox 7"/>
          <p:cNvSpPr txBox="1"/>
          <p:nvPr/>
        </p:nvSpPr>
        <p:spPr>
          <a:xfrm>
            <a:off x="7906214" y="4282069"/>
            <a:ext cx="3925229" cy="830997"/>
          </a:xfrm>
          <a:prstGeom prst="rect">
            <a:avLst/>
          </a:prstGeom>
          <a:solidFill>
            <a:srgbClr val="92D050"/>
          </a:solidFill>
        </p:spPr>
        <p:txBody>
          <a:bodyPr wrap="square" rtlCol="0">
            <a:spAutoFit/>
          </a:bodyPr>
          <a:lstStyle/>
          <a:p>
            <a:r>
              <a:rPr lang="vi-VN" sz="2400" dirty="0"/>
              <a:t>Hãy bổ sung lớp Rectangle và Triangle</a:t>
            </a:r>
          </a:p>
        </p:txBody>
      </p:sp>
      <p:sp>
        <p:nvSpPr>
          <p:cNvPr id="3" name="Slide Number Placeholder 2"/>
          <p:cNvSpPr>
            <a:spLocks noGrp="1"/>
          </p:cNvSpPr>
          <p:nvPr>
            <p:ph type="sldNum" sz="quarter" idx="12"/>
          </p:nvPr>
        </p:nvSpPr>
        <p:spPr/>
        <p:txBody>
          <a:bodyPr/>
          <a:lstStyle/>
          <a:p>
            <a:fld id="{06F855F6-99C9-4B18-88EC-1D73743D07FD}" type="slidenum">
              <a:rPr lang="en-US" smtClean="0"/>
              <a:t>200</a:t>
            </a:fld>
            <a:endParaRPr lang="en-US"/>
          </a:p>
        </p:txBody>
      </p:sp>
    </p:spTree>
    <p:extLst>
      <p:ext uri="{BB962C8B-B14F-4D97-AF65-F5344CB8AC3E}">
        <p14:creationId xmlns:p14="http://schemas.microsoft.com/office/powerpoint/2010/main" val="4396130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Kiểu thừa kế một lớp</a:t>
            </a:r>
          </a:p>
        </p:txBody>
      </p:sp>
      <p:sp>
        <p:nvSpPr>
          <p:cNvPr id="3" name="Rectangle 1"/>
          <p:cNvSpPr>
            <a:spLocks noGrp="1" noChangeArrowheads="1"/>
          </p:cNvSpPr>
          <p:nvPr>
            <p:ph idx="1"/>
          </p:nvPr>
        </p:nvSpPr>
        <p:spPr bwMode="auto">
          <a:xfrm>
            <a:off x="694275" y="1351567"/>
            <a:ext cx="1051089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class Rectangle: </a:t>
            </a:r>
            <a:r>
              <a:rPr kumimoji="0" lang="vi-VN" sz="2400" b="1" i="0" u="sng" strike="noStrike" cap="none" normalizeH="0" baseline="0" dirty="0">
                <a:ln>
                  <a:noFill/>
                </a:ln>
                <a:solidFill>
                  <a:srgbClr val="FF0000"/>
                </a:solidFill>
                <a:effectLst/>
                <a:latin typeface="Courier New" panose="02070309020205020404" pitchFamily="49" charset="0"/>
                <a:cs typeface="Courier New" panose="02070309020205020404" pitchFamily="49" charset="0"/>
              </a:rPr>
              <a:t>public</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Shape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a:solidFill>
                  <a:srgbClr val="000000"/>
                </a:solidFill>
                <a:latin typeface="Courier New" panose="02070309020205020404" pitchFamily="49" charset="0"/>
                <a:cs typeface="Courier New" panose="02070309020205020404" pitchFamily="49" charset="0"/>
              </a:rPr>
              <a:t>	</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 </a:t>
            </a:r>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a:solidFill>
                  <a:srgbClr val="000000"/>
                </a:solidFill>
                <a:latin typeface="Courier New" panose="02070309020205020404" pitchFamily="49" charset="0"/>
                <a:cs typeface="Courier New" panose="02070309020205020404" pitchFamily="49" charset="0"/>
              </a:rPr>
              <a:t>		</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float area () { return (width * 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class Triangle: </a:t>
            </a:r>
            <a:r>
              <a:rPr kumimoji="0" lang="vi-VN" sz="2400" b="1" i="0" u="sng" strike="noStrike" cap="none" normalizeH="0" baseline="0" dirty="0">
                <a:ln>
                  <a:noFill/>
                </a:ln>
                <a:solidFill>
                  <a:srgbClr val="FF0000"/>
                </a:solidFill>
                <a:effectLst/>
                <a:latin typeface="Courier New" panose="02070309020205020404" pitchFamily="49" charset="0"/>
                <a:cs typeface="Courier New" panose="02070309020205020404" pitchFamily="49" charset="0"/>
              </a:rPr>
              <a:t>public</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Shape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a:solidFill>
                  <a:srgbClr val="000000"/>
                </a:solidFill>
                <a:latin typeface="Courier New" panose="02070309020205020404" pitchFamily="49" charset="0"/>
                <a:cs typeface="Courier New" panose="02070309020205020404" pitchFamily="49" charset="0"/>
              </a:rPr>
              <a:t>	</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public: </a:t>
            </a:r>
          </a:p>
          <a:p>
            <a:pPr marL="0" marR="0" lvl="0" indent="0" algn="l" defTabSz="914400" rtl="0" eaLnBrk="0" fontAlgn="base" latinLnBrk="0" hangingPunct="0">
              <a:lnSpc>
                <a:spcPct val="100000"/>
              </a:lnSpc>
              <a:spcBef>
                <a:spcPct val="0"/>
              </a:spcBef>
              <a:spcAft>
                <a:spcPct val="0"/>
              </a:spcAft>
              <a:buClrTx/>
              <a:buSzTx/>
              <a:buFontTx/>
              <a:buNone/>
              <a:tabLst/>
            </a:pPr>
            <a:r>
              <a:rPr lang="vi-VN" sz="2400" dirty="0">
                <a:solidFill>
                  <a:srgbClr val="000000"/>
                </a:solidFill>
                <a:latin typeface="Courier New" panose="02070309020205020404" pitchFamily="49" charset="0"/>
                <a:cs typeface="Courier New" panose="02070309020205020404" pitchFamily="49" charset="0"/>
              </a:rPr>
              <a:t>		</a:t>
            </a: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float area () { return (width * height / 2); }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vi-VN" sz="2400" b="0" i="0" u="none" strike="noStrike" cap="none" normalizeH="0" baseline="0" dirty="0">
                <a:ln>
                  <a:noFill/>
                </a:ln>
                <a:solidFill>
                  <a:schemeClr val="tx1"/>
                </a:solidFill>
                <a:effectLst/>
              </a:rPr>
              <a:t> </a:t>
            </a:r>
            <a:endParaRPr kumimoji="0" lang="vi-VN" sz="24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838200" y="5154025"/>
            <a:ext cx="10515600" cy="1569660"/>
          </a:xfrm>
          <a:prstGeom prst="rect">
            <a:avLst/>
          </a:prstGeom>
        </p:spPr>
        <p:txBody>
          <a:bodyPr wrap="square">
            <a:spAutoFit/>
          </a:bodyPr>
          <a:lstStyle/>
          <a:p>
            <a:pPr lvl="0" eaLnBrk="0" fontAlgn="base" hangingPunct="0">
              <a:spcBef>
                <a:spcPct val="0"/>
              </a:spcBef>
              <a:spcAft>
                <a:spcPct val="0"/>
              </a:spcAft>
            </a:pPr>
            <a:r>
              <a:rPr lang="vi-VN" sz="3200" b="1" dirty="0">
                <a:solidFill>
                  <a:srgbClr val="0000FF"/>
                </a:solidFill>
                <a:latin typeface="Courier New" panose="02070309020205020404" pitchFamily="49" charset="0"/>
                <a:cs typeface="Courier New" panose="02070309020205020404" pitchFamily="49" charset="0"/>
              </a:rPr>
              <a:t>Một lớp dẫn xuất có thể thừa kế lớp khác theo kiểu private, protected hay public. Kiểu mặc định là private.</a:t>
            </a:r>
          </a:p>
        </p:txBody>
      </p:sp>
      <p:sp>
        <p:nvSpPr>
          <p:cNvPr id="5" name="Slide Number Placeholder 4"/>
          <p:cNvSpPr>
            <a:spLocks noGrp="1"/>
          </p:cNvSpPr>
          <p:nvPr>
            <p:ph type="sldNum" sz="quarter" idx="12"/>
          </p:nvPr>
        </p:nvSpPr>
        <p:spPr/>
        <p:txBody>
          <a:bodyPr/>
          <a:lstStyle/>
          <a:p>
            <a:fld id="{06F855F6-99C9-4B18-88EC-1D73743D07FD}" type="slidenum">
              <a:rPr lang="en-US" smtClean="0"/>
              <a:t>201</a:t>
            </a:fld>
            <a:endParaRPr lang="en-US"/>
          </a:p>
        </p:txBody>
      </p:sp>
    </p:spTree>
    <p:extLst>
      <p:ext uri="{BB962C8B-B14F-4D97-AF65-F5344CB8AC3E}">
        <p14:creationId xmlns:p14="http://schemas.microsoft.com/office/powerpoint/2010/main" val="21969119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u="sng" dirty="0">
                <a:sym typeface="Wingdings" panose="05000000000000000000" pitchFamily="2" charset="2"/>
              </a:rPr>
              <a:t>Kiểu thừa kế</a:t>
            </a:r>
          </a:p>
          <a:p>
            <a:pPr marL="0" indent="0">
              <a:lnSpc>
                <a:spcPct val="100000"/>
              </a:lnSpc>
              <a:spcBef>
                <a:spcPts val="0"/>
              </a:spcBef>
              <a:buNone/>
            </a:pPr>
            <a:r>
              <a:rPr lang="en-US" sz="2400" b="1" dirty="0">
                <a:sym typeface="Wingdings" panose="05000000000000000000" pitchFamily="2" charset="2"/>
              </a:rPr>
              <a:t>class A {  };</a:t>
            </a:r>
          </a:p>
          <a:p>
            <a:pPr marL="0" indent="0">
              <a:lnSpc>
                <a:spcPct val="100000"/>
              </a:lnSpc>
              <a:spcBef>
                <a:spcPts val="0"/>
              </a:spcBef>
              <a:buNone/>
            </a:pPr>
            <a:r>
              <a:rPr lang="en-US" sz="2400" b="1" dirty="0">
                <a:sym typeface="Wingdings" panose="05000000000000000000" pitchFamily="2" charset="2"/>
              </a:rPr>
              <a:t>class B : A { } ;  // lớp B thừa kế lớp A theo kiểu private</a:t>
            </a:r>
          </a:p>
          <a:p>
            <a:pPr marL="0" indent="0">
              <a:lnSpc>
                <a:spcPct val="100000"/>
              </a:lnSpc>
              <a:spcBef>
                <a:spcPts val="0"/>
              </a:spcBef>
              <a:buNone/>
            </a:pPr>
            <a:r>
              <a:rPr lang="en-US" sz="2400" b="1" dirty="0">
                <a:sym typeface="Wingdings" panose="05000000000000000000" pitchFamily="2" charset="2"/>
              </a:rPr>
              <a:t>class B : public A { } ;  // lớp B thừa kế lớp A theo kiểu public</a:t>
            </a: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202</a:t>
            </a:fld>
            <a:endParaRPr lang="en-US"/>
          </a:p>
        </p:txBody>
      </p:sp>
    </p:spTree>
    <p:extLst>
      <p:ext uri="{BB962C8B-B14F-4D97-AF65-F5344CB8AC3E}">
        <p14:creationId xmlns:p14="http://schemas.microsoft.com/office/powerpoint/2010/main" val="33825141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4" name="Rectangle 1"/>
          <p:cNvSpPr>
            <a:spLocks noGrp="1" noChangeArrowheads="1"/>
          </p:cNvSpPr>
          <p:nvPr>
            <p:ph idx="1"/>
          </p:nvPr>
        </p:nvSpPr>
        <p:spPr bwMode="auto">
          <a:xfrm>
            <a:off x="838200" y="1629019"/>
            <a:ext cx="914214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Arial Unicode MS" panose="020B0604020202020204" pitchFamily="34" charset="-128"/>
              </a:rPr>
              <a:t>class Employee</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Arial Unicode MS" panose="020B0604020202020204" pitchFamily="34" charset="-128"/>
              </a:rPr>
              <a:t> { </a:t>
            </a:r>
          </a:p>
          <a:p>
            <a:pPr marL="0" lv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	protected: </a:t>
            </a:r>
            <a:endParaRPr lang="en-US" sz="2400" dirty="0">
              <a:solidFill>
                <a:srgbClr val="000000"/>
              </a:solidFill>
              <a:latin typeface="Arial Unicode MS" panose="020B0604020202020204" pitchFamily="34" charset="-128"/>
            </a:endParaRPr>
          </a:p>
          <a:p>
            <a:pPr marL="0" lvl="0" indent="0" eaLnBrk="0" fontAlgn="base" hangingPunct="0">
              <a:lnSpc>
                <a:spcPct val="100000"/>
              </a:lnSpc>
              <a:spcBef>
                <a:spcPct val="0"/>
              </a:spcBef>
              <a:spcAft>
                <a:spcPct val="0"/>
              </a:spcAft>
              <a:buNone/>
            </a:pPr>
            <a:r>
              <a:rPr lang="en-US" sz="2400" dirty="0">
                <a:solidFill>
                  <a:srgbClr val="000000"/>
                </a:solidFill>
                <a:latin typeface="Arial Unicode MS" panose="020B0604020202020204" pitchFamily="34" charset="-128"/>
              </a:rPr>
              <a:t>		</a:t>
            </a:r>
            <a:r>
              <a:rPr lang="vi-VN" sz="2400" dirty="0">
                <a:solidFill>
                  <a:srgbClr val="000000"/>
                </a:solidFill>
                <a:latin typeface="Arial Unicode MS" panose="020B0604020202020204" pitchFamily="34" charset="-128"/>
              </a:rPr>
              <a:t>string name; </a:t>
            </a:r>
            <a:endParaRPr lang="en-US" sz="2400" dirty="0">
              <a:solidFill>
                <a:srgbClr val="000000"/>
              </a:solidFill>
              <a:latin typeface="Arial Unicode MS" panose="020B0604020202020204" pitchFamily="34" charset="-128"/>
            </a:endParaRPr>
          </a:p>
          <a:p>
            <a:pPr marL="0" lvl="0" indent="0" eaLnBrk="0" fontAlgn="base" hangingPunct="0">
              <a:lnSpc>
                <a:spcPct val="100000"/>
              </a:lnSpc>
              <a:spcBef>
                <a:spcPct val="0"/>
              </a:spcBef>
              <a:spcAft>
                <a:spcPct val="0"/>
              </a:spcAft>
              <a:buNone/>
            </a:pPr>
            <a:r>
              <a:rPr lang="en-US" sz="2400" dirty="0">
                <a:solidFill>
                  <a:srgbClr val="000000"/>
                </a:solidFill>
                <a:latin typeface="Arial Unicode MS" panose="020B0604020202020204" pitchFamily="34" charset="-128"/>
              </a:rPr>
              <a:t>		</a:t>
            </a:r>
            <a:r>
              <a:rPr lang="vi-VN" sz="2400" dirty="0">
                <a:solidFill>
                  <a:srgbClr val="000000"/>
                </a:solidFill>
                <a:latin typeface="Arial Unicode MS" panose="020B0604020202020204" pitchFamily="34" charset="-128"/>
              </a:rPr>
              <a:t>float 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Arial Unicode MS" panose="020B0604020202020204" pitchFamily="34" charset="-128"/>
              </a:rPr>
              <a:t>	public:</a:t>
            </a:r>
          </a:p>
          <a:p>
            <a:pPr marL="0" lvl="0" indent="0" eaLnBrk="0" fontAlgn="base" hangingPunct="0">
              <a:lnSpc>
                <a:spcPct val="100000"/>
              </a:lnSpc>
              <a:spcBef>
                <a:spcPct val="0"/>
              </a:spcBef>
              <a:spcAft>
                <a:spcPct val="0"/>
              </a:spcAft>
              <a:buNone/>
            </a:pPr>
            <a:r>
              <a:rPr kumimoji="0" lang="vi-VN" sz="2400" b="0" i="0" u="none" strike="noStrike" cap="none" normalizeH="0" baseline="0" dirty="0">
                <a:ln>
                  <a:noFill/>
                </a:ln>
                <a:solidFill>
                  <a:srgbClr val="000000"/>
                </a:solidFill>
                <a:effectLst/>
                <a:latin typeface="Arial Unicode MS" panose="020B0604020202020204" pitchFamily="34" charset="-128"/>
              </a:rPr>
              <a:t> 		</a:t>
            </a:r>
            <a:r>
              <a:rPr kumimoji="0" lang="vi-VN" sz="2400" b="0" i="0" u="none" strike="noStrike" cap="none" normalizeH="0" baseline="0">
                <a:ln>
                  <a:noFill/>
                </a:ln>
                <a:solidFill>
                  <a:srgbClr val="000000"/>
                </a:solidFill>
                <a:effectLst/>
                <a:latin typeface="Arial Unicode MS" panose="020B0604020202020204" pitchFamily="34" charset="-128"/>
              </a:rPr>
              <a:t>Employee(string theName</a:t>
            </a:r>
            <a:r>
              <a:rPr kumimoji="0" lang="en-US" sz="2400" b="0" i="0" u="none" strike="noStrike" cap="none" normalizeH="0" baseline="0">
                <a:ln>
                  <a:noFill/>
                </a:ln>
                <a:solidFill>
                  <a:srgbClr val="000000"/>
                </a:solidFill>
                <a:effectLst/>
                <a:latin typeface="Arial Unicode MS" panose="020B0604020202020204" pitchFamily="34" charset="-128"/>
              </a:rPr>
              <a:t>=“”</a:t>
            </a:r>
            <a:r>
              <a:rPr kumimoji="0" lang="vi-VN" sz="2400" b="0" i="0" u="none" strike="noStrike" cap="none" normalizeH="0" baseline="0">
                <a:ln>
                  <a:noFill/>
                </a:ln>
                <a:solidFill>
                  <a:srgbClr val="000000"/>
                </a:solidFill>
                <a:effectLst/>
                <a:latin typeface="Arial Unicode MS" panose="020B0604020202020204" pitchFamily="34" charset="-128"/>
              </a:rPr>
              <a:t>, float the</a:t>
            </a:r>
            <a:r>
              <a:rPr lang="vi-VN" sz="2400">
                <a:solidFill>
                  <a:srgbClr val="000000"/>
                </a:solidFill>
                <a:latin typeface="Arial Unicode MS" panose="020B0604020202020204" pitchFamily="34" charset="-128"/>
              </a:rPr>
              <a:t>wage</a:t>
            </a:r>
            <a:r>
              <a:rPr lang="en-US" sz="2400">
                <a:solidFill>
                  <a:srgbClr val="000000"/>
                </a:solidFill>
                <a:latin typeface="Arial Unicode MS" panose="020B0604020202020204" pitchFamily="34" charset="-128"/>
              </a:rPr>
              <a:t>=0</a:t>
            </a:r>
            <a:r>
              <a:rPr kumimoji="0" lang="vi-VN" sz="2400" b="0" i="0" u="none" strike="noStrike" cap="none" normalizeH="0" baseline="0">
                <a:ln>
                  <a:noFill/>
                </a:ln>
                <a:solidFill>
                  <a:srgbClr val="000000"/>
                </a:solidFill>
                <a:effectLst/>
                <a:latin typeface="Arial Unicode MS" panose="020B0604020202020204" pitchFamily="34" charset="-128"/>
              </a:rPr>
              <a:t>); </a:t>
            </a:r>
            <a:endParaRPr kumimoji="0" lang="vi-VN" sz="2400" b="0" i="0" u="none" strike="noStrike" cap="none" normalizeH="0" baseline="0" dirty="0">
              <a:ln>
                <a:noFill/>
              </a:ln>
              <a:solidFill>
                <a:srgbClr val="00000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Arial Unicode MS" panose="020B0604020202020204" pitchFamily="34" charset="-128"/>
              </a:rPr>
              <a:t>		string getName() </a:t>
            </a:r>
            <a:r>
              <a:rPr kumimoji="0" lang="vi-VN" sz="2400" b="1" i="0" u="none" strike="noStrike" cap="none" normalizeH="0" baseline="0" dirty="0">
                <a:ln>
                  <a:noFill/>
                </a:ln>
                <a:solidFill>
                  <a:srgbClr val="FF0000"/>
                </a:solidFill>
                <a:effectLst/>
                <a:latin typeface="Arial Unicode MS" panose="020B0604020202020204" pitchFamily="34" charset="-128"/>
              </a:rPr>
              <a:t>const</a:t>
            </a:r>
            <a:r>
              <a:rPr kumimoji="0" lang="vi-VN" sz="2400" b="0" i="0" u="none" strike="noStrike" cap="none" normalizeH="0" baseline="0" dirty="0">
                <a:ln>
                  <a:noFill/>
                </a:ln>
                <a:solidFill>
                  <a:srgbClr val="000000"/>
                </a:solidFill>
                <a:effectLst/>
                <a:latin typeface="Arial Unicode MS" panose="020B0604020202020204" pitchFamily="34" charset="-128"/>
              </a:rPr>
              <a:t>; </a:t>
            </a:r>
          </a:p>
          <a:p>
            <a:pPr marL="0" lvl="0" indent="0" eaLnBrk="0" fontAlgn="base" hangingPunct="0">
              <a:lnSpc>
                <a:spcPct val="100000"/>
              </a:lnSpc>
              <a:spcBef>
                <a:spcPct val="0"/>
              </a:spcBef>
              <a:spcAft>
                <a:spcPct val="0"/>
              </a:spcAft>
              <a:buNone/>
            </a:pPr>
            <a:r>
              <a:rPr kumimoji="0" lang="vi-VN" sz="2400" b="0" i="0" u="none" strike="noStrike" cap="none" normalizeH="0" baseline="0" dirty="0">
                <a:ln>
                  <a:noFill/>
                </a:ln>
                <a:solidFill>
                  <a:srgbClr val="000000"/>
                </a:solidFill>
                <a:effectLst/>
                <a:latin typeface="Arial Unicode MS" panose="020B0604020202020204" pitchFamily="34" charset="-128"/>
              </a:rPr>
              <a:t>		float get</a:t>
            </a:r>
            <a:r>
              <a:rPr lang="vi-VN" sz="2400" dirty="0">
                <a:solidFill>
                  <a:srgbClr val="000000"/>
                </a:solidFill>
                <a:latin typeface="Arial Unicode MS" panose="020B0604020202020204" pitchFamily="34" charset="-128"/>
              </a:rPr>
              <a:t>Wage</a:t>
            </a:r>
            <a:r>
              <a:rPr kumimoji="0" lang="vi-VN" sz="2400" b="0" i="0" u="none" strike="noStrike" cap="none" normalizeH="0" baseline="0" dirty="0">
                <a:ln>
                  <a:noFill/>
                </a:ln>
                <a:solidFill>
                  <a:srgbClr val="000000"/>
                </a:solidFill>
                <a:effectLst/>
                <a:latin typeface="Arial Unicode MS" panose="020B0604020202020204" pitchFamily="34" charset="-128"/>
              </a:rPr>
              <a:t>() </a:t>
            </a:r>
            <a:r>
              <a:rPr kumimoji="0" lang="vi-VN" sz="2400" b="1" i="0" u="none" strike="noStrike" cap="none" normalizeH="0" baseline="0" dirty="0">
                <a:ln>
                  <a:noFill/>
                </a:ln>
                <a:solidFill>
                  <a:srgbClr val="FF0000"/>
                </a:solidFill>
                <a:effectLst/>
                <a:latin typeface="Arial Unicode MS" panose="020B0604020202020204" pitchFamily="34" charset="-128"/>
              </a:rPr>
              <a:t>const</a:t>
            </a:r>
            <a:r>
              <a:rPr kumimoji="0" lang="vi-VN" sz="24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Arial Unicode MS" panose="020B0604020202020204" pitchFamily="34" charset="-128"/>
              </a:rPr>
              <a:t>		float </a:t>
            </a:r>
            <a:r>
              <a:rPr kumimoji="0" lang="vi-VN" sz="2400" b="0" i="0" u="none" strike="noStrike" cap="none" normalizeH="0" baseline="0">
                <a:ln>
                  <a:noFill/>
                </a:ln>
                <a:solidFill>
                  <a:srgbClr val="000000"/>
                </a:solidFill>
                <a:effectLst/>
                <a:latin typeface="Arial Unicode MS" panose="020B0604020202020204" pitchFamily="34" charset="-128"/>
              </a:rPr>
              <a:t>pay(float hoursWorked</a:t>
            </a:r>
            <a:r>
              <a:rPr kumimoji="0" lang="en-US" sz="2400" b="0" i="0" u="none" strike="noStrike" cap="none" normalizeH="0" baseline="0">
                <a:ln>
                  <a:noFill/>
                </a:ln>
                <a:solidFill>
                  <a:srgbClr val="000000"/>
                </a:solidFill>
                <a:effectLst/>
                <a:latin typeface="Arial Unicode MS" panose="020B0604020202020204" pitchFamily="34" charset="-128"/>
              </a:rPr>
              <a:t>=0</a:t>
            </a:r>
            <a:r>
              <a:rPr kumimoji="0" lang="vi-VN" sz="2400" b="0" i="0" u="none" strike="noStrike" cap="none" normalizeH="0" baseline="0">
                <a:ln>
                  <a:noFill/>
                </a:ln>
                <a:solidFill>
                  <a:srgbClr val="000000"/>
                </a:solidFill>
                <a:effectLst/>
                <a:latin typeface="Arial Unicode MS" panose="020B0604020202020204" pitchFamily="34" charset="-128"/>
              </a:rPr>
              <a:t>) </a:t>
            </a:r>
            <a:r>
              <a:rPr kumimoji="0" lang="vi-VN" sz="2400" b="0" i="0" u="none" strike="noStrike" cap="none" normalizeH="0" baseline="0" dirty="0">
                <a:ln>
                  <a:noFill/>
                </a:ln>
                <a:solidFill>
                  <a:srgbClr val="000000"/>
                </a:solidFill>
                <a:effectLst/>
                <a:latin typeface="Arial Unicode MS" panose="020B0604020202020204" pitchFamily="34" charset="-128"/>
              </a:rPr>
              <a:t>const; </a:t>
            </a:r>
          </a:p>
          <a:p>
            <a:pPr marL="0" marR="0" lvl="0" indent="0" algn="l" defTabSz="914400" rtl="0" eaLnBrk="0" fontAlgn="base" latinLnBrk="0" hangingPunct="0">
              <a:lnSpc>
                <a:spcPct val="100000"/>
              </a:lnSpc>
              <a:spcBef>
                <a:spcPct val="0"/>
              </a:spcBef>
              <a:spcAft>
                <a:spcPct val="0"/>
              </a:spcAft>
              <a:buClrTx/>
              <a:buSzTx/>
              <a:buFontTx/>
              <a:buNone/>
              <a:tabLst/>
            </a:pPr>
            <a:r>
              <a:rPr kumimoji="0" lang="vi-VN" sz="2400" b="0" i="0" u="none" strike="noStrike" cap="none" normalizeH="0" baseline="0" dirty="0">
                <a:ln>
                  <a:noFill/>
                </a:ln>
                <a:solidFill>
                  <a:srgbClr val="000000"/>
                </a:solidFill>
                <a:effectLst/>
                <a:latin typeface="Arial Unicode MS" panose="020B0604020202020204" pitchFamily="34" charset="-128"/>
              </a:rPr>
              <a:t>};</a:t>
            </a:r>
            <a:r>
              <a:rPr kumimoji="0" lang="vi-VN" sz="2400" b="0" i="0" u="none" strike="noStrike" cap="none" normalizeH="0" baseline="0" dirty="0">
                <a:ln>
                  <a:noFill/>
                </a:ln>
                <a:solidFill>
                  <a:schemeClr val="tx1"/>
                </a:solidFill>
                <a:effectLst/>
              </a:rPr>
              <a:t> </a:t>
            </a:r>
            <a:endParaRPr kumimoji="0" lang="vi-VN" sz="24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p:cNvSpPr>
            <a:spLocks noGrp="1"/>
          </p:cNvSpPr>
          <p:nvPr>
            <p:ph type="sldNum" sz="quarter" idx="12"/>
          </p:nvPr>
        </p:nvSpPr>
        <p:spPr/>
        <p:txBody>
          <a:bodyPr/>
          <a:lstStyle/>
          <a:p>
            <a:fld id="{06F855F6-99C9-4B18-88EC-1D73743D07FD}" type="slidenum">
              <a:rPr lang="en-US" smtClean="0"/>
              <a:t>203</a:t>
            </a:fld>
            <a:endParaRPr lang="en-US"/>
          </a:p>
        </p:txBody>
      </p:sp>
    </p:spTree>
    <p:extLst>
      <p:ext uri="{BB962C8B-B14F-4D97-AF65-F5344CB8AC3E}">
        <p14:creationId xmlns:p14="http://schemas.microsoft.com/office/powerpoint/2010/main" val="4932552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4" name="Rectangle 1"/>
          <p:cNvSpPr>
            <a:spLocks noGrp="1" noChangeArrowheads="1"/>
          </p:cNvSpPr>
          <p:nvPr>
            <p:ph idx="1"/>
          </p:nvPr>
        </p:nvSpPr>
        <p:spPr bwMode="auto">
          <a:xfrm>
            <a:off x="791162" y="1493647"/>
            <a:ext cx="1076946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vi-VN" sz="2400" dirty="0">
                <a:latin typeface="Arial Unicode MS" panose="020B0604020202020204" pitchFamily="34" charset="-128"/>
              </a:rPr>
              <a:t>class Manager : public Employee </a:t>
            </a:r>
          </a:p>
          <a:p>
            <a:pPr marL="0" lvl="0" indent="0" eaLnBrk="0" fontAlgn="base" hangingPunct="0">
              <a:lnSpc>
                <a:spcPct val="100000"/>
              </a:lnSpc>
              <a:spcBef>
                <a:spcPct val="0"/>
              </a:spcBef>
              <a:spcAft>
                <a:spcPct val="0"/>
              </a:spcAft>
              <a:buNone/>
            </a:pPr>
            <a:r>
              <a:rPr lang="vi-VN" sz="2400" dirty="0">
                <a:latin typeface="Arial Unicode MS" panose="020B0604020202020204" pitchFamily="34" charset="-128"/>
              </a:rPr>
              <a:t>{ </a:t>
            </a:r>
          </a:p>
          <a:p>
            <a:pPr lvl="0" eaLnBrk="0" fontAlgn="base" hangingPunct="0">
              <a:lnSpc>
                <a:spcPct val="100000"/>
              </a:lnSpc>
              <a:spcBef>
                <a:spcPct val="0"/>
              </a:spcBef>
              <a:spcAft>
                <a:spcPct val="0"/>
              </a:spcAft>
            </a:pPr>
            <a:r>
              <a:rPr lang="en-US" sz="2400">
                <a:latin typeface="Arial Unicode MS" panose="020B0604020202020204" pitchFamily="34" charset="-128"/>
              </a:rPr>
              <a:t>    </a:t>
            </a:r>
            <a:r>
              <a:rPr lang="vi-VN" sz="2400">
                <a:latin typeface="Arial Unicode MS" panose="020B0604020202020204" pitchFamily="34" charset="-128"/>
              </a:rPr>
              <a:t>protected: </a:t>
            </a:r>
          </a:p>
          <a:p>
            <a:pPr lvl="0" eaLnBrk="0" fontAlgn="base" hangingPunct="0">
              <a:lnSpc>
                <a:spcPct val="100000"/>
              </a:lnSpc>
              <a:spcBef>
                <a:spcPct val="0"/>
              </a:spcBef>
              <a:spcAft>
                <a:spcPct val="0"/>
              </a:spcAft>
            </a:pPr>
            <a:r>
              <a:rPr lang="en-US" sz="2400">
                <a:solidFill>
                  <a:srgbClr val="92D050"/>
                </a:solidFill>
                <a:latin typeface="Arial Unicode MS" panose="020B0604020202020204" pitchFamily="34" charset="-128"/>
              </a:rPr>
              <a:t>       </a:t>
            </a:r>
            <a:r>
              <a:rPr lang="vi-VN" sz="2400">
                <a:solidFill>
                  <a:srgbClr val="92D050"/>
                </a:solidFill>
                <a:latin typeface="Arial Unicode MS" panose="020B0604020202020204" pitchFamily="34" charset="-128"/>
              </a:rPr>
              <a:t>float bonus;</a:t>
            </a:r>
          </a:p>
          <a:p>
            <a:pPr lvl="0" eaLnBrk="0" fontAlgn="base" hangingPunct="0">
              <a:lnSpc>
                <a:spcPct val="100000"/>
              </a:lnSpc>
              <a:spcBef>
                <a:spcPct val="0"/>
              </a:spcBef>
              <a:spcAft>
                <a:spcPct val="0"/>
              </a:spcAft>
            </a:pPr>
            <a:r>
              <a:rPr lang="en-US" sz="2400">
                <a:solidFill>
                  <a:srgbClr val="92D050"/>
                </a:solidFill>
                <a:latin typeface="Arial Unicode MS" panose="020B0604020202020204" pitchFamily="34" charset="-128"/>
              </a:rPr>
              <a:t>       </a:t>
            </a:r>
            <a:r>
              <a:rPr lang="vi-VN" sz="2400">
                <a:solidFill>
                  <a:srgbClr val="92D050"/>
                </a:solidFill>
                <a:latin typeface="Arial Unicode MS" panose="020B0604020202020204" pitchFamily="34" charset="-128"/>
              </a:rPr>
              <a:t>string dept;</a:t>
            </a:r>
            <a:r>
              <a:rPr lang="vi-VN" sz="2400" u="sng">
                <a:solidFill>
                  <a:srgbClr val="92D050"/>
                </a:solidFill>
                <a:latin typeface="Arial Unicode MS" panose="020B0604020202020204" pitchFamily="34" charset="-128"/>
              </a:rPr>
              <a:t> </a:t>
            </a:r>
          </a:p>
          <a:p>
            <a:pPr marL="0" lvl="0" indent="0" eaLnBrk="0" fontAlgn="base" hangingPunct="0">
              <a:lnSpc>
                <a:spcPct val="100000"/>
              </a:lnSpc>
              <a:spcBef>
                <a:spcPct val="0"/>
              </a:spcBef>
              <a:spcAft>
                <a:spcPct val="0"/>
              </a:spcAft>
              <a:buNone/>
            </a:pPr>
            <a:r>
              <a:rPr lang="vi-VN" sz="2400">
                <a:latin typeface="Arial Unicode MS" panose="020B0604020202020204" pitchFamily="34" charset="-128"/>
              </a:rPr>
              <a:t>	</a:t>
            </a:r>
            <a:endParaRPr lang="en-US" sz="2400">
              <a:latin typeface="Arial Unicode MS" panose="020B0604020202020204" pitchFamily="34" charset="-128"/>
            </a:endParaRPr>
          </a:p>
          <a:p>
            <a:pPr marL="0" lvl="0" indent="0" eaLnBrk="0" fontAlgn="base" hangingPunct="0">
              <a:lnSpc>
                <a:spcPct val="100000"/>
              </a:lnSpc>
              <a:spcBef>
                <a:spcPct val="0"/>
              </a:spcBef>
              <a:spcAft>
                <a:spcPct val="0"/>
              </a:spcAft>
              <a:buNone/>
            </a:pPr>
            <a:r>
              <a:rPr lang="en-US" sz="2400">
                <a:latin typeface="Arial Unicode MS" panose="020B0604020202020204" pitchFamily="34" charset="-128"/>
              </a:rPr>
              <a:t>    </a:t>
            </a:r>
            <a:r>
              <a:rPr lang="vi-VN" sz="2400">
                <a:latin typeface="Arial Unicode MS" panose="020B0604020202020204" pitchFamily="34" charset="-128"/>
              </a:rPr>
              <a:t>public</a:t>
            </a:r>
            <a:r>
              <a:rPr lang="vi-VN" sz="2400" dirty="0">
                <a:latin typeface="Arial Unicode MS" panose="020B0604020202020204" pitchFamily="34" charset="-128"/>
              </a:rPr>
              <a:t>: </a:t>
            </a:r>
          </a:p>
          <a:p>
            <a:pPr marL="0" lvl="0" indent="0" eaLnBrk="0" fontAlgn="base" hangingPunct="0">
              <a:lnSpc>
                <a:spcPct val="100000"/>
              </a:lnSpc>
              <a:spcBef>
                <a:spcPct val="0"/>
              </a:spcBef>
              <a:spcAft>
                <a:spcPct val="0"/>
              </a:spcAft>
              <a:buNone/>
            </a:pPr>
            <a:r>
              <a:rPr lang="en-US" sz="2400">
                <a:latin typeface="Arial Unicode MS" panose="020B0604020202020204" pitchFamily="34" charset="-128"/>
              </a:rPr>
              <a:t>        </a:t>
            </a:r>
            <a:r>
              <a:rPr lang="vi-VN" sz="2400">
                <a:latin typeface="Arial Unicode MS" panose="020B0604020202020204" pitchFamily="34" charset="-128"/>
              </a:rPr>
              <a:t>Manager(string </a:t>
            </a:r>
            <a:r>
              <a:rPr lang="vi-VN" sz="2400" dirty="0">
                <a:latin typeface="Arial Unicode MS" panose="020B0604020202020204" pitchFamily="34" charset="-128"/>
              </a:rPr>
              <a:t>theName, float theWage, float theBonus, string d1); </a:t>
            </a:r>
          </a:p>
          <a:p>
            <a:pPr marL="0" lvl="0" indent="0" eaLnBrk="0" fontAlgn="base" hangingPunct="0">
              <a:lnSpc>
                <a:spcPct val="100000"/>
              </a:lnSpc>
              <a:spcBef>
                <a:spcPct val="0"/>
              </a:spcBef>
              <a:spcAft>
                <a:spcPct val="0"/>
              </a:spcAft>
              <a:buNone/>
            </a:pPr>
            <a:r>
              <a:rPr lang="en-US" sz="2400">
                <a:latin typeface="Arial Unicode MS" panose="020B0604020202020204" pitchFamily="34" charset="-128"/>
              </a:rPr>
              <a:t>        </a:t>
            </a:r>
            <a:r>
              <a:rPr lang="vi-VN" sz="2400" b="1">
                <a:solidFill>
                  <a:srgbClr val="FF0000"/>
                </a:solidFill>
                <a:latin typeface="Arial Unicode MS" panose="020B0604020202020204" pitchFamily="34" charset="-128"/>
              </a:rPr>
              <a:t>float </a:t>
            </a:r>
            <a:r>
              <a:rPr lang="vi-VN" sz="2400" b="1" dirty="0">
                <a:solidFill>
                  <a:srgbClr val="FF0000"/>
                </a:solidFill>
                <a:latin typeface="Arial Unicode MS" panose="020B0604020202020204" pitchFamily="34" charset="-128"/>
              </a:rPr>
              <a:t>pay(float hoursWorked) </a:t>
            </a:r>
            <a:r>
              <a:rPr lang="vi-VN" sz="2400" b="1" u="sng" dirty="0">
                <a:solidFill>
                  <a:srgbClr val="FF0000"/>
                </a:solidFill>
                <a:latin typeface="Arial Unicode MS" panose="020B0604020202020204" pitchFamily="34" charset="-128"/>
              </a:rPr>
              <a:t>const</a:t>
            </a:r>
            <a:r>
              <a:rPr lang="vi-VN" sz="2400" b="1" dirty="0">
                <a:solidFill>
                  <a:srgbClr val="FF0000"/>
                </a:solidFill>
                <a:latin typeface="Arial Unicode MS" panose="020B0604020202020204" pitchFamily="34" charset="-128"/>
              </a:rPr>
              <a:t>;</a:t>
            </a:r>
          </a:p>
          <a:p>
            <a:pPr marL="0" lvl="0" indent="0" eaLnBrk="0" fontAlgn="base" hangingPunct="0">
              <a:lnSpc>
                <a:spcPct val="100000"/>
              </a:lnSpc>
              <a:spcBef>
                <a:spcPct val="0"/>
              </a:spcBef>
              <a:spcAft>
                <a:spcPct val="0"/>
              </a:spcAft>
              <a:buNone/>
            </a:pPr>
            <a:r>
              <a:rPr lang="vi-VN" sz="2400">
                <a:latin typeface="Arial Unicode MS" panose="020B0604020202020204" pitchFamily="34" charset="-128"/>
              </a:rPr>
              <a:t> };</a:t>
            </a:r>
            <a:r>
              <a:rPr lang="vi-VN" sz="2400"/>
              <a:t> </a:t>
            </a:r>
            <a:endParaRPr lang="vi-VN" sz="2400" dirty="0"/>
          </a:p>
        </p:txBody>
      </p:sp>
      <p:sp>
        <p:nvSpPr>
          <p:cNvPr id="3" name="Slide Number Placeholder 2"/>
          <p:cNvSpPr>
            <a:spLocks noGrp="1"/>
          </p:cNvSpPr>
          <p:nvPr>
            <p:ph type="sldNum" sz="quarter" idx="12"/>
          </p:nvPr>
        </p:nvSpPr>
        <p:spPr/>
        <p:txBody>
          <a:bodyPr/>
          <a:lstStyle/>
          <a:p>
            <a:fld id="{06F855F6-99C9-4B18-88EC-1D73743D07FD}" type="slidenum">
              <a:rPr lang="en-US" smtClean="0"/>
              <a:t>204</a:t>
            </a:fld>
            <a:endParaRPr lang="en-US"/>
          </a:p>
        </p:txBody>
      </p:sp>
    </p:spTree>
    <p:extLst>
      <p:ext uri="{BB962C8B-B14F-4D97-AF65-F5344CB8AC3E}">
        <p14:creationId xmlns:p14="http://schemas.microsoft.com/office/powerpoint/2010/main" val="33259189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4" name="Rectangle 1"/>
          <p:cNvSpPr>
            <a:spLocks noGrp="1" noChangeArrowheads="1"/>
          </p:cNvSpPr>
          <p:nvPr>
            <p:ph idx="1"/>
          </p:nvPr>
        </p:nvSpPr>
        <p:spPr bwMode="auto">
          <a:xfrm>
            <a:off x="1123950" y="1498911"/>
            <a:ext cx="1127103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class Manager : public Employee </a:t>
            </a: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a:t>
            </a: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public: </a:t>
            </a:r>
          </a:p>
          <a:p>
            <a:pPr lvl="0" eaLnBrk="0" fontAlgn="base" hangingPunct="0">
              <a:lnSpc>
                <a:spcPct val="100000"/>
              </a:lnSpc>
              <a:spcBef>
                <a:spcPct val="0"/>
              </a:spcBef>
              <a:spcAft>
                <a:spcPct val="0"/>
              </a:spcAft>
            </a:pPr>
            <a:r>
              <a:rPr lang="en-US" sz="2400" dirty="0">
                <a:latin typeface="Arial Unicode MS" panose="020B0604020202020204" pitchFamily="34" charset="-128"/>
              </a:rPr>
              <a:t>		Manager(string </a:t>
            </a:r>
            <a:r>
              <a:rPr lang="en-US" sz="2400" dirty="0" err="1">
                <a:latin typeface="Arial Unicode MS" panose="020B0604020202020204" pitchFamily="34" charset="-128"/>
              </a:rPr>
              <a:t>theName</a:t>
            </a:r>
            <a:r>
              <a:rPr lang="en-US" sz="2400" dirty="0">
                <a:latin typeface="Arial Unicode MS" panose="020B0604020202020204" pitchFamily="34" charset="-128"/>
              </a:rPr>
              <a:t>, float </a:t>
            </a:r>
            <a:r>
              <a:rPr lang="en-US" sz="2400" dirty="0" err="1">
                <a:latin typeface="Arial Unicode MS" panose="020B0604020202020204" pitchFamily="34" charset="-128"/>
              </a:rPr>
              <a:t>theWage</a:t>
            </a:r>
            <a:r>
              <a:rPr lang="en-US" sz="2400" dirty="0">
                <a:latin typeface="Arial Unicode MS" panose="020B0604020202020204" pitchFamily="34" charset="-128"/>
              </a:rPr>
              <a:t>, </a:t>
            </a:r>
            <a:r>
              <a:rPr lang="en-US" sz="2400">
                <a:latin typeface="Arial Unicode MS" panose="020B0604020202020204" pitchFamily="34" charset="-128"/>
              </a:rPr>
              <a:t>float theBonus, </a:t>
            </a:r>
            <a:r>
              <a:rPr lang="vi-VN" sz="2400">
                <a:latin typeface="Arial Unicode MS" panose="020B0604020202020204" pitchFamily="34" charset="-128"/>
              </a:rPr>
              <a:t>string d1</a:t>
            </a:r>
            <a:r>
              <a:rPr lang="en-US" sz="2400">
                <a:latin typeface="Arial Unicode MS" panose="020B0604020202020204" pitchFamily="34" charset="-128"/>
              </a:rPr>
              <a:t>); </a:t>
            </a:r>
            <a:endParaRPr lang="en-US" sz="2400" dirty="0">
              <a:latin typeface="Arial Unicode MS" panose="020B0604020202020204" pitchFamily="34" charset="-128"/>
            </a:endParaRP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float pay(float </a:t>
            </a:r>
            <a:r>
              <a:rPr lang="en-US" sz="2400" dirty="0" err="1">
                <a:latin typeface="Arial Unicode MS" panose="020B0604020202020204" pitchFamily="34" charset="-128"/>
              </a:rPr>
              <a:t>hoursWorked</a:t>
            </a:r>
            <a:r>
              <a:rPr lang="en-US" sz="2400" dirty="0">
                <a:latin typeface="Arial Unicode MS" panose="020B0604020202020204" pitchFamily="34" charset="-128"/>
              </a:rPr>
              <a:t>) </a:t>
            </a:r>
            <a:r>
              <a:rPr lang="en-US" sz="2400" dirty="0" err="1">
                <a:latin typeface="Arial Unicode MS" panose="020B0604020202020204" pitchFamily="34" charset="-128"/>
              </a:rPr>
              <a:t>const</a:t>
            </a:r>
            <a:r>
              <a:rPr lang="en-US" sz="2400" dirty="0">
                <a:latin typeface="Arial Unicode MS" panose="020B0604020202020204" pitchFamily="34" charset="-128"/>
              </a:rPr>
              <a:t>;</a:t>
            </a: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protected: </a:t>
            </a: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float bonus;</a:t>
            </a: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string </a:t>
            </a:r>
            <a:r>
              <a:rPr lang="en-US" sz="2400" dirty="0" err="1">
                <a:latin typeface="Arial Unicode MS" panose="020B0604020202020204" pitchFamily="34" charset="-128"/>
              </a:rPr>
              <a:t>dept</a:t>
            </a:r>
            <a:r>
              <a:rPr lang="en-US" sz="2400" dirty="0">
                <a:latin typeface="Arial Unicode MS" panose="020B0604020202020204" pitchFamily="34" charset="-128"/>
              </a:rPr>
              <a:t>; </a:t>
            </a:r>
          </a:p>
          <a:p>
            <a:pPr marL="0" lvl="0" indent="0" eaLnBrk="0" fontAlgn="base" hangingPunct="0">
              <a:lnSpc>
                <a:spcPct val="100000"/>
              </a:lnSpc>
              <a:spcBef>
                <a:spcPct val="0"/>
              </a:spcBef>
              <a:spcAft>
                <a:spcPct val="0"/>
              </a:spcAft>
              <a:buNone/>
            </a:pPr>
            <a:r>
              <a:rPr lang="en-US" sz="2400" dirty="0">
                <a:latin typeface="Arial Unicode MS" panose="020B0604020202020204" pitchFamily="34" charset="-128"/>
              </a:rPr>
              <a:t>}; </a:t>
            </a:r>
          </a:p>
          <a:p>
            <a:pPr marL="0" indent="0" eaLnBrk="0" fontAlgn="base" hangingPunct="0">
              <a:lnSpc>
                <a:spcPct val="100000"/>
              </a:lnSpc>
              <a:spcBef>
                <a:spcPct val="0"/>
              </a:spcBef>
              <a:spcAft>
                <a:spcPct val="0"/>
              </a:spcAft>
              <a:buNone/>
            </a:pPr>
            <a:r>
              <a:rPr lang="vi-VN" sz="2400" dirty="0">
                <a:solidFill>
                  <a:srgbClr val="EE0000"/>
                </a:solidFill>
                <a:latin typeface="Arial Unicode MS" panose="020B0604020202020204" pitchFamily="34" charset="-128"/>
              </a:rPr>
              <a:t>float Manager::pay(float hoursWorked) const </a:t>
            </a:r>
          </a:p>
          <a:p>
            <a:pPr marL="0" indent="0" eaLnBrk="0" fontAlgn="base" hangingPunct="0">
              <a:lnSpc>
                <a:spcPct val="100000"/>
              </a:lnSpc>
              <a:spcBef>
                <a:spcPct val="0"/>
              </a:spcBef>
              <a:spcAft>
                <a:spcPct val="0"/>
              </a:spcAft>
              <a:buNone/>
            </a:pPr>
            <a:r>
              <a:rPr lang="vi-VN" sz="2400" dirty="0">
                <a:solidFill>
                  <a:srgbClr val="EE0000"/>
                </a:solidFill>
                <a:latin typeface="Arial Unicode MS" panose="020B0604020202020204" pitchFamily="34" charset="-128"/>
              </a:rPr>
              <a:t>{ </a:t>
            </a:r>
          </a:p>
          <a:p>
            <a:pPr marL="0" indent="0" eaLnBrk="0" fontAlgn="base" hangingPunct="0">
              <a:lnSpc>
                <a:spcPct val="100000"/>
              </a:lnSpc>
              <a:spcBef>
                <a:spcPct val="0"/>
              </a:spcBef>
              <a:spcAft>
                <a:spcPct val="0"/>
              </a:spcAft>
              <a:buNone/>
            </a:pPr>
            <a:r>
              <a:rPr lang="vi-VN" sz="2400" dirty="0">
                <a:solidFill>
                  <a:srgbClr val="EE0000"/>
                </a:solidFill>
                <a:latin typeface="Arial Unicode MS" panose="020B0604020202020204" pitchFamily="34" charset="-128"/>
              </a:rPr>
              <a:t>	return Employee::pay(hoursWorked) + bonus;</a:t>
            </a:r>
          </a:p>
          <a:p>
            <a:pPr marL="0" indent="0" eaLnBrk="0" fontAlgn="base" hangingPunct="0">
              <a:lnSpc>
                <a:spcPct val="100000"/>
              </a:lnSpc>
              <a:spcBef>
                <a:spcPct val="0"/>
              </a:spcBef>
              <a:spcAft>
                <a:spcPct val="0"/>
              </a:spcAft>
              <a:buNone/>
            </a:pPr>
            <a:r>
              <a:rPr lang="vi-VN" sz="2400" dirty="0">
                <a:solidFill>
                  <a:srgbClr val="EE0000"/>
                </a:solidFill>
                <a:latin typeface="Arial Unicode MS" panose="020B0604020202020204" pitchFamily="34" charset="-128"/>
              </a:rPr>
              <a:t> }</a:t>
            </a:r>
            <a:r>
              <a:rPr lang="vi-VN" sz="2400" dirty="0"/>
              <a:t> </a:t>
            </a:r>
          </a:p>
        </p:txBody>
      </p:sp>
      <p:sp>
        <p:nvSpPr>
          <p:cNvPr id="3" name="Slide Number Placeholder 2"/>
          <p:cNvSpPr>
            <a:spLocks noGrp="1"/>
          </p:cNvSpPr>
          <p:nvPr>
            <p:ph type="sldNum" sz="quarter" idx="12"/>
          </p:nvPr>
        </p:nvSpPr>
        <p:spPr/>
        <p:txBody>
          <a:bodyPr/>
          <a:lstStyle/>
          <a:p>
            <a:fld id="{06F855F6-99C9-4B18-88EC-1D73743D07FD}" type="slidenum">
              <a:rPr lang="en-US" smtClean="0"/>
              <a:t>205</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789248" y="2201420"/>
              <a:ext cx="6433200" cy="4110480"/>
            </p14:xfrm>
          </p:contentPart>
        </mc:Choice>
        <mc:Fallback xmlns="">
          <p:pic>
            <p:nvPicPr>
              <p:cNvPr id="5" name="Ink 4"/>
              <p:cNvPicPr/>
              <p:nvPr/>
            </p:nvPicPr>
            <p:blipFill>
              <a:blip r:embed="rId3"/>
              <a:stretch>
                <a:fillRect/>
              </a:stretch>
            </p:blipFill>
            <p:spPr>
              <a:xfrm>
                <a:off x="2781328" y="2191700"/>
                <a:ext cx="6450480" cy="4129560"/>
              </a:xfrm>
              <a:prstGeom prst="rect">
                <a:avLst/>
              </a:prstGeom>
            </p:spPr>
          </p:pic>
        </mc:Fallback>
      </mc:AlternateContent>
    </p:spTree>
    <p:extLst>
      <p:ext uri="{BB962C8B-B14F-4D97-AF65-F5344CB8AC3E}">
        <p14:creationId xmlns:p14="http://schemas.microsoft.com/office/powerpoint/2010/main" val="36378744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Thừa kế (Inheritance)</a:t>
            </a:r>
          </a:p>
        </p:txBody>
      </p:sp>
      <p:sp>
        <p:nvSpPr>
          <p:cNvPr id="4" name="Rectangle 1"/>
          <p:cNvSpPr>
            <a:spLocks noGrp="1" noChangeArrowheads="1"/>
          </p:cNvSpPr>
          <p:nvPr>
            <p:ph idx="1"/>
          </p:nvPr>
        </p:nvSpPr>
        <p:spPr bwMode="auto">
          <a:xfrm>
            <a:off x="748048" y="1290579"/>
            <a:ext cx="1108690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Employee::</a:t>
            </a:r>
            <a:r>
              <a:rPr lang="vi-VN" sz="2400">
                <a:solidFill>
                  <a:srgbClr val="000000"/>
                </a:solidFill>
                <a:latin typeface="Arial Unicode MS" panose="020B0604020202020204" pitchFamily="34" charset="-128"/>
              </a:rPr>
              <a:t>Employee(string theName</a:t>
            </a:r>
            <a:r>
              <a:rPr lang="en-US" sz="2400">
                <a:solidFill>
                  <a:srgbClr val="FF0000"/>
                </a:solidFill>
                <a:latin typeface="Arial Unicode MS" panose="020B0604020202020204" pitchFamily="34" charset="-128"/>
              </a:rPr>
              <a:t>=“”</a:t>
            </a:r>
            <a:r>
              <a:rPr lang="vi-VN" sz="2400">
                <a:solidFill>
                  <a:srgbClr val="000000"/>
                </a:solidFill>
                <a:latin typeface="Arial Unicode MS" panose="020B0604020202020204" pitchFamily="34" charset="-128"/>
              </a:rPr>
              <a:t>, float theWage</a:t>
            </a:r>
            <a:r>
              <a:rPr lang="en-US" sz="2400">
                <a:solidFill>
                  <a:srgbClr val="FF0000"/>
                </a:solidFill>
                <a:latin typeface="Arial Unicode MS" panose="020B0604020202020204" pitchFamily="34" charset="-128"/>
              </a:rPr>
              <a:t>=0</a:t>
            </a:r>
            <a:r>
              <a:rPr lang="vi-VN" sz="2400">
                <a:solidFill>
                  <a:srgbClr val="000000"/>
                </a:solidFill>
                <a:latin typeface="Arial Unicode MS" panose="020B0604020202020204" pitchFamily="34" charset="-128"/>
              </a:rPr>
              <a:t>)</a:t>
            </a:r>
            <a:endParaRPr lang="en-US" sz="2400">
              <a:solidFill>
                <a:srgbClr val="000000"/>
              </a:solidFill>
              <a:latin typeface="Arial Unicode MS" panose="020B0604020202020204" pitchFamily="34" charset="-128"/>
            </a:endParaRPr>
          </a:p>
          <a:p>
            <a:pPr marL="0" lvl="0" indent="0" eaLnBrk="0" fontAlgn="base" hangingPunct="0">
              <a:lnSpc>
                <a:spcPct val="100000"/>
              </a:lnSpc>
              <a:spcBef>
                <a:spcPct val="0"/>
              </a:spcBef>
              <a:spcAft>
                <a:spcPct val="0"/>
              </a:spcAft>
              <a:buNone/>
            </a:pPr>
            <a:r>
              <a:rPr lang="vi-VN" sz="2400">
                <a:solidFill>
                  <a:srgbClr val="000000"/>
                </a:solidFill>
                <a:latin typeface="Arial Unicode MS" panose="020B0604020202020204" pitchFamily="34" charset="-128"/>
              </a:rPr>
              <a:t>{ </a:t>
            </a:r>
            <a:endParaRPr lang="vi-VN" sz="2400" dirty="0">
              <a:solidFill>
                <a:srgbClr val="000000"/>
              </a:solidFill>
              <a:latin typeface="Arial Unicode MS" panose="020B0604020202020204" pitchFamily="34" charset="-128"/>
            </a:endParaRPr>
          </a:p>
          <a:p>
            <a:pPr mar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	name = theName; wage = theWage;</a:t>
            </a:r>
          </a:p>
          <a:p>
            <a:pPr mar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 </a:t>
            </a:r>
          </a:p>
          <a:p>
            <a:pPr mar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string Employee::getName() const { return name; } </a:t>
            </a:r>
          </a:p>
          <a:p>
            <a:pPr mar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float Employee::getWage() const { return wage; } </a:t>
            </a:r>
          </a:p>
          <a:p>
            <a:pPr marL="0" indent="0" eaLnBrk="0" fontAlgn="base" hangingPunct="0">
              <a:lnSpc>
                <a:spcPct val="100000"/>
              </a:lnSpc>
              <a:spcBef>
                <a:spcPct val="0"/>
              </a:spcBef>
              <a:spcAft>
                <a:spcPct val="0"/>
              </a:spcAft>
              <a:buNone/>
            </a:pPr>
            <a:r>
              <a:rPr lang="vi-VN" sz="2400" dirty="0">
                <a:solidFill>
                  <a:srgbClr val="000000"/>
                </a:solidFill>
                <a:latin typeface="Arial Unicode MS" panose="020B0604020202020204" pitchFamily="34" charset="-128"/>
              </a:rPr>
              <a:t>float Employee::</a:t>
            </a:r>
            <a:r>
              <a:rPr lang="vi-VN" sz="2400">
                <a:solidFill>
                  <a:srgbClr val="000000"/>
                </a:solidFill>
                <a:latin typeface="Arial Unicode MS" panose="020B0604020202020204" pitchFamily="34" charset="-128"/>
              </a:rPr>
              <a:t>pay(float hoursWorked</a:t>
            </a:r>
            <a:r>
              <a:rPr lang="en-US" sz="2400">
                <a:solidFill>
                  <a:srgbClr val="000000"/>
                </a:solidFill>
                <a:latin typeface="Arial Unicode MS" panose="020B0604020202020204" pitchFamily="34" charset="-128"/>
              </a:rPr>
              <a:t>=0</a:t>
            </a:r>
            <a:r>
              <a:rPr lang="vi-VN" sz="2400">
                <a:solidFill>
                  <a:srgbClr val="000000"/>
                </a:solidFill>
                <a:latin typeface="Arial Unicode MS" panose="020B0604020202020204" pitchFamily="34" charset="-128"/>
              </a:rPr>
              <a:t>) </a:t>
            </a:r>
            <a:r>
              <a:rPr lang="vi-VN" sz="2400" dirty="0">
                <a:solidFill>
                  <a:srgbClr val="000000"/>
                </a:solidFill>
                <a:latin typeface="Arial Unicode MS" panose="020B0604020202020204" pitchFamily="34" charset="-128"/>
              </a:rPr>
              <a:t>const { return hoursWorked * wage; }</a:t>
            </a:r>
          </a:p>
          <a:p>
            <a:pPr marL="0" lvl="0" indent="0" eaLnBrk="0" fontAlgn="base" hangingPunct="0">
              <a:lnSpc>
                <a:spcPct val="100000"/>
              </a:lnSpc>
              <a:spcBef>
                <a:spcPct val="0"/>
              </a:spcBef>
              <a:spcAft>
                <a:spcPct val="0"/>
              </a:spcAft>
              <a:buNone/>
            </a:pPr>
            <a:endParaRPr lang="vi-VN" sz="2400" dirty="0">
              <a:solidFill>
                <a:srgbClr val="EE0000"/>
              </a:solidFill>
              <a:latin typeface="Arial Unicode MS" panose="020B0604020202020204" pitchFamily="34" charset="-128"/>
            </a:endParaRPr>
          </a:p>
          <a:p>
            <a:pPr marL="0" indent="0" eaLnBrk="0" fontAlgn="base" hangingPunct="0">
              <a:lnSpc>
                <a:spcPct val="100000"/>
              </a:lnSpc>
              <a:spcBef>
                <a:spcPct val="0"/>
              </a:spcBef>
              <a:spcAft>
                <a:spcPct val="0"/>
              </a:spcAft>
              <a:buNone/>
            </a:pPr>
            <a:r>
              <a:rPr lang="vi-VN" sz="2400">
                <a:latin typeface="Arial Unicode MS" panose="020B0604020202020204" pitchFamily="34" charset="-128"/>
              </a:rPr>
              <a:t>Manager(string Name</a:t>
            </a:r>
            <a:r>
              <a:rPr lang="en-US" sz="2400">
                <a:latin typeface="Arial Unicode MS" panose="020B0604020202020204" pitchFamily="34" charset="-128"/>
              </a:rPr>
              <a:t>1</a:t>
            </a:r>
            <a:r>
              <a:rPr lang="vi-VN" sz="2400">
                <a:latin typeface="Arial Unicode MS" panose="020B0604020202020204" pitchFamily="34" charset="-128"/>
              </a:rPr>
              <a:t>, float Wage</a:t>
            </a:r>
            <a:r>
              <a:rPr lang="en-US" sz="2400">
                <a:latin typeface="Arial Unicode MS" panose="020B0604020202020204" pitchFamily="34" charset="-128"/>
              </a:rPr>
              <a:t>1</a:t>
            </a:r>
            <a:r>
              <a:rPr lang="vi-VN" sz="2400">
                <a:latin typeface="Arial Unicode MS" panose="020B0604020202020204" pitchFamily="34" charset="-128"/>
              </a:rPr>
              <a:t>, float Bonus</a:t>
            </a:r>
            <a:r>
              <a:rPr lang="en-US" sz="2400">
                <a:latin typeface="Arial Unicode MS" panose="020B0604020202020204" pitchFamily="34" charset="-128"/>
              </a:rPr>
              <a:t>1</a:t>
            </a:r>
            <a:r>
              <a:rPr lang="vi-VN" sz="2400">
                <a:latin typeface="Arial Unicode MS" panose="020B0604020202020204" pitchFamily="34" charset="-128"/>
              </a:rPr>
              <a:t>, </a:t>
            </a:r>
            <a:r>
              <a:rPr lang="vi-VN" sz="2400" dirty="0">
                <a:latin typeface="Arial Unicode MS" panose="020B0604020202020204" pitchFamily="34" charset="-128"/>
              </a:rPr>
              <a:t>string </a:t>
            </a:r>
            <a:r>
              <a:rPr lang="vi-VN" sz="2400">
                <a:latin typeface="Arial Unicode MS" panose="020B0604020202020204" pitchFamily="34" charset="-128"/>
              </a:rPr>
              <a:t>d1)</a:t>
            </a:r>
            <a:endParaRPr lang="vi-VN" sz="2400">
              <a:solidFill>
                <a:srgbClr val="EE0000"/>
              </a:solidFill>
              <a:latin typeface="Arial Unicode MS" panose="020B0604020202020204" pitchFamily="34" charset="-128"/>
            </a:endParaRPr>
          </a:p>
          <a:p>
            <a:pPr marL="0" lvl="0" indent="0" eaLnBrk="0" fontAlgn="base" hangingPunct="0">
              <a:lnSpc>
                <a:spcPct val="100000"/>
              </a:lnSpc>
              <a:spcBef>
                <a:spcPct val="0"/>
              </a:spcBef>
              <a:spcAft>
                <a:spcPct val="0"/>
              </a:spcAft>
              <a:buNone/>
            </a:pPr>
            <a:r>
              <a:rPr lang="vi-VN" sz="2400">
                <a:solidFill>
                  <a:srgbClr val="EE0000"/>
                </a:solidFill>
                <a:latin typeface="Arial Unicode MS" panose="020B0604020202020204" pitchFamily="34" charset="-128"/>
              </a:rPr>
              <a:t>: </a:t>
            </a:r>
            <a:r>
              <a:rPr lang="vi-VN" sz="2400">
                <a:solidFill>
                  <a:srgbClr val="0000FF"/>
                </a:solidFill>
                <a:latin typeface="Arial Unicode MS" panose="020B0604020202020204" pitchFamily="34" charset="-128"/>
              </a:rPr>
              <a:t>Employee(Name</a:t>
            </a:r>
            <a:r>
              <a:rPr lang="en-US" sz="2400">
                <a:solidFill>
                  <a:srgbClr val="0000FF"/>
                </a:solidFill>
                <a:latin typeface="Arial Unicode MS" panose="020B0604020202020204" pitchFamily="34" charset="-128"/>
              </a:rPr>
              <a:t>1</a:t>
            </a:r>
            <a:r>
              <a:rPr lang="vi-VN" sz="2400">
                <a:solidFill>
                  <a:srgbClr val="0000FF"/>
                </a:solidFill>
                <a:latin typeface="Arial Unicode MS" panose="020B0604020202020204" pitchFamily="34" charset="-128"/>
              </a:rPr>
              <a:t>, Wage</a:t>
            </a:r>
            <a:r>
              <a:rPr lang="en-US" sz="2400">
                <a:solidFill>
                  <a:srgbClr val="0000FF"/>
                </a:solidFill>
                <a:latin typeface="Arial Unicode MS" panose="020B0604020202020204" pitchFamily="34" charset="-128"/>
              </a:rPr>
              <a:t>1</a:t>
            </a:r>
            <a:r>
              <a:rPr lang="vi-VN" sz="2400">
                <a:solidFill>
                  <a:srgbClr val="0000FF"/>
                </a:solidFill>
                <a:latin typeface="Arial Unicode MS" panose="020B0604020202020204" pitchFamily="34" charset="-128"/>
              </a:rPr>
              <a:t>) </a:t>
            </a:r>
          </a:p>
          <a:p>
            <a:pPr marL="0" lvl="0" indent="0" eaLnBrk="0" fontAlgn="base" hangingPunct="0">
              <a:lnSpc>
                <a:spcPct val="100000"/>
              </a:lnSpc>
              <a:spcBef>
                <a:spcPct val="0"/>
              </a:spcBef>
              <a:spcAft>
                <a:spcPct val="0"/>
              </a:spcAft>
              <a:buNone/>
            </a:pPr>
            <a:r>
              <a:rPr lang="vi-VN" sz="2400">
                <a:solidFill>
                  <a:srgbClr val="EE0000"/>
                </a:solidFill>
                <a:latin typeface="Arial Unicode MS" panose="020B0604020202020204" pitchFamily="34" charset="-128"/>
              </a:rPr>
              <a:t>{ </a:t>
            </a:r>
            <a:endParaRPr lang="vi-VN" sz="2400" dirty="0">
              <a:solidFill>
                <a:srgbClr val="EE0000"/>
              </a:solidFill>
              <a:latin typeface="Arial Unicode MS" panose="020B0604020202020204" pitchFamily="34" charset="-128"/>
            </a:endParaRPr>
          </a:p>
          <a:p>
            <a:pPr marL="0" lvl="0" indent="0" eaLnBrk="0" fontAlgn="base" hangingPunct="0">
              <a:lnSpc>
                <a:spcPct val="100000"/>
              </a:lnSpc>
              <a:spcBef>
                <a:spcPct val="0"/>
              </a:spcBef>
              <a:spcAft>
                <a:spcPct val="0"/>
              </a:spcAft>
              <a:buNone/>
            </a:pPr>
            <a:r>
              <a:rPr lang="vi-VN" sz="2400" dirty="0">
                <a:solidFill>
                  <a:srgbClr val="EE0000"/>
                </a:solidFill>
                <a:latin typeface="Arial Unicode MS" panose="020B0604020202020204" pitchFamily="34" charset="-128"/>
              </a:rPr>
              <a:t>	bonus</a:t>
            </a:r>
            <a:r>
              <a:rPr lang="vi-VN" sz="2400">
                <a:solidFill>
                  <a:srgbClr val="EE0000"/>
                </a:solidFill>
                <a:latin typeface="Arial Unicode MS" panose="020B0604020202020204" pitchFamily="34" charset="-128"/>
              </a:rPr>
              <a:t>= Bonus</a:t>
            </a:r>
            <a:r>
              <a:rPr lang="vi-VN" sz="2400" dirty="0">
                <a:solidFill>
                  <a:srgbClr val="EE0000"/>
                </a:solidFill>
                <a:latin typeface="Arial Unicode MS" panose="020B0604020202020204" pitchFamily="34" charset="-128"/>
              </a:rPr>
              <a:t>;  dept=d1;</a:t>
            </a:r>
          </a:p>
          <a:p>
            <a:pPr marL="0" lvl="0" indent="0" eaLnBrk="0" fontAlgn="base" hangingPunct="0">
              <a:lnSpc>
                <a:spcPct val="100000"/>
              </a:lnSpc>
              <a:spcBef>
                <a:spcPct val="0"/>
              </a:spcBef>
              <a:spcAft>
                <a:spcPct val="0"/>
              </a:spcAft>
              <a:buNone/>
            </a:pPr>
            <a:r>
              <a:rPr lang="vi-VN" sz="2400" dirty="0">
                <a:solidFill>
                  <a:srgbClr val="EE0000"/>
                </a:solidFill>
                <a:latin typeface="Arial Unicode MS" panose="020B0604020202020204" pitchFamily="34" charset="-128"/>
              </a:rPr>
              <a:t>}</a:t>
            </a:r>
            <a:r>
              <a:rPr lang="vi-VN" sz="2400" dirty="0"/>
              <a:t> </a:t>
            </a:r>
          </a:p>
        </p:txBody>
      </p:sp>
      <p:sp>
        <p:nvSpPr>
          <p:cNvPr id="3" name="Slide Number Placeholder 2"/>
          <p:cNvSpPr>
            <a:spLocks noGrp="1"/>
          </p:cNvSpPr>
          <p:nvPr>
            <p:ph type="sldNum" sz="quarter" idx="12"/>
          </p:nvPr>
        </p:nvSpPr>
        <p:spPr/>
        <p:txBody>
          <a:bodyPr/>
          <a:lstStyle/>
          <a:p>
            <a:fld id="{06F855F6-99C9-4B18-88EC-1D73743D07FD}" type="slidenum">
              <a:rPr lang="en-US" smtClean="0"/>
              <a:t>206</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62240" y="1313640"/>
              <a:ext cx="11484720" cy="5463720"/>
            </p14:xfrm>
          </p:contentPart>
        </mc:Choice>
        <mc:Fallback xmlns="">
          <p:pic>
            <p:nvPicPr>
              <p:cNvPr id="5" name="Ink 4"/>
              <p:cNvPicPr/>
              <p:nvPr/>
            </p:nvPicPr>
            <p:blipFill>
              <a:blip r:embed="rId3"/>
              <a:stretch>
                <a:fillRect/>
              </a:stretch>
            </p:blipFill>
            <p:spPr>
              <a:xfrm>
                <a:off x="452880" y="1304280"/>
                <a:ext cx="11502720" cy="5485320"/>
              </a:xfrm>
              <a:prstGeom prst="rect">
                <a:avLst/>
              </a:prstGeom>
            </p:spPr>
          </p:pic>
        </mc:Fallback>
      </mc:AlternateContent>
    </p:spTree>
    <p:extLst>
      <p:ext uri="{BB962C8B-B14F-4D97-AF65-F5344CB8AC3E}">
        <p14:creationId xmlns:p14="http://schemas.microsoft.com/office/powerpoint/2010/main" val="21498177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normAutofit lnSpcReduction="10000"/>
          </a:bodyPr>
          <a:lstStyle/>
          <a:p>
            <a:pPr marL="0" lvl="0" indent="0">
              <a:buNone/>
            </a:pPr>
            <a:r>
              <a:rPr lang="vi-VN" dirty="0">
                <a:latin typeface="Arial Unicode MS" panose="020B0604020202020204" pitchFamily="34" charset="-128"/>
              </a:rPr>
              <a:t>class Employee </a:t>
            </a:r>
            <a:r>
              <a:rPr lang="en-US" dirty="0">
                <a:latin typeface="Arial Unicode MS" panose="020B0604020202020204" pitchFamily="34" charset="-128"/>
              </a:rPr>
              <a:t>{     };</a:t>
            </a:r>
            <a:endParaRPr lang="vi-VN" dirty="0">
              <a:latin typeface="Arial Unicode MS" panose="020B0604020202020204" pitchFamily="34" charset="-128"/>
            </a:endParaRPr>
          </a:p>
          <a:p>
            <a:pPr marL="0" lvl="0" indent="0">
              <a:buNone/>
            </a:pPr>
            <a:r>
              <a:rPr lang="vi-VN" dirty="0">
                <a:latin typeface="Arial Unicode MS" panose="020B0604020202020204" pitchFamily="34" charset="-128"/>
              </a:rPr>
              <a:t>class Manager : public Employee </a:t>
            </a:r>
            <a:r>
              <a:rPr lang="en-US" dirty="0">
                <a:latin typeface="Arial Unicode MS" panose="020B0604020202020204" pitchFamily="34" charset="-128"/>
              </a:rPr>
              <a:t>{           }; </a:t>
            </a:r>
          </a:p>
          <a:p>
            <a:pPr marL="0" lvl="0" indent="0">
              <a:buNone/>
            </a:pPr>
            <a:r>
              <a:rPr lang="en-US" dirty="0" err="1">
                <a:latin typeface="Arial Unicode MS" panose="020B0604020202020204" pitchFamily="34" charset="-128"/>
              </a:rPr>
              <a:t>int</a:t>
            </a:r>
            <a:r>
              <a:rPr lang="en-US" dirty="0">
                <a:latin typeface="Arial Unicode MS" panose="020B0604020202020204" pitchFamily="34" charset="-128"/>
              </a:rPr>
              <a:t> main()</a:t>
            </a:r>
          </a:p>
          <a:p>
            <a:pPr marL="0" lvl="0" indent="0">
              <a:buNone/>
            </a:pPr>
            <a:r>
              <a:rPr lang="en-US" dirty="0">
                <a:latin typeface="Arial Unicode MS" panose="020B0604020202020204" pitchFamily="34" charset="-128"/>
              </a:rPr>
              <a:t>{</a:t>
            </a:r>
          </a:p>
          <a:p>
            <a:pPr marL="0" lvl="0" indent="0">
              <a:buNone/>
            </a:pPr>
            <a:r>
              <a:rPr lang="en-US" dirty="0">
                <a:latin typeface="Arial Unicode MS" panose="020B0604020202020204" pitchFamily="34" charset="-128"/>
              </a:rPr>
              <a:t>	</a:t>
            </a:r>
            <a:r>
              <a:rPr lang="vi-VN" dirty="0">
                <a:latin typeface="Arial Unicode MS" panose="020B0604020202020204" pitchFamily="34" charset="-128"/>
              </a:rPr>
              <a:t> Employee</a:t>
            </a:r>
            <a:r>
              <a:rPr lang="en-US" dirty="0">
                <a:latin typeface="Arial Unicode MS" panose="020B0604020202020204" pitchFamily="34" charset="-128"/>
              </a:rPr>
              <a:t> </a:t>
            </a:r>
            <a:r>
              <a:rPr lang="en-US" dirty="0" err="1">
                <a:latin typeface="Arial Unicode MS" panose="020B0604020202020204" pitchFamily="34" charset="-128"/>
              </a:rPr>
              <a:t>a,b,c</a:t>
            </a:r>
            <a:r>
              <a:rPr lang="en-US" dirty="0">
                <a:latin typeface="Arial Unicode MS" panose="020B0604020202020204" pitchFamily="34" charset="-128"/>
              </a:rPr>
              <a:t>;</a:t>
            </a:r>
          </a:p>
          <a:p>
            <a:pPr marL="0" lvl="0" indent="0">
              <a:buNone/>
            </a:pPr>
            <a:r>
              <a:rPr lang="en-US" dirty="0">
                <a:latin typeface="Arial Unicode MS" panose="020B0604020202020204" pitchFamily="34" charset="-128"/>
              </a:rPr>
              <a:t>	</a:t>
            </a:r>
            <a:r>
              <a:rPr lang="vi-VN" dirty="0">
                <a:latin typeface="Arial Unicode MS" panose="020B0604020202020204" pitchFamily="34" charset="-128"/>
              </a:rPr>
              <a:t> Manager</a:t>
            </a:r>
            <a:r>
              <a:rPr lang="en-US" dirty="0">
                <a:latin typeface="Arial Unicode MS" panose="020B0604020202020204" pitchFamily="34" charset="-128"/>
              </a:rPr>
              <a:t> </a:t>
            </a:r>
            <a:r>
              <a:rPr lang="en-US" dirty="0" err="1">
                <a:latin typeface="Arial Unicode MS" panose="020B0604020202020204" pitchFamily="34" charset="-128"/>
              </a:rPr>
              <a:t>d,e</a:t>
            </a:r>
            <a:r>
              <a:rPr lang="en-US" dirty="0">
                <a:latin typeface="Arial Unicode MS" panose="020B0604020202020204" pitchFamily="34" charset="-128"/>
              </a:rPr>
              <a:t>;</a:t>
            </a:r>
          </a:p>
          <a:p>
            <a:pPr marL="0" lvl="0" indent="0">
              <a:buNone/>
            </a:pPr>
            <a:endParaRPr lang="en-US" dirty="0">
              <a:latin typeface="Arial Unicode MS" panose="020B0604020202020204" pitchFamily="34" charset="-128"/>
            </a:endParaRPr>
          </a:p>
          <a:p>
            <a:pPr marL="0" lvl="0" indent="0">
              <a:buNone/>
            </a:pPr>
            <a:endParaRPr lang="en-US" dirty="0">
              <a:latin typeface="Arial Unicode MS" panose="020B0604020202020204" pitchFamily="34" charset="-128"/>
            </a:endParaRPr>
          </a:p>
          <a:p>
            <a:pPr marL="0" lvl="0" indent="0">
              <a:buNone/>
            </a:pPr>
            <a:endParaRPr lang="en-US" dirty="0">
              <a:latin typeface="Arial Unicode MS" panose="020B0604020202020204" pitchFamily="34" charset="-128"/>
            </a:endParaRPr>
          </a:p>
          <a:p>
            <a:pPr marL="0" lvl="0" indent="0">
              <a:buNone/>
            </a:pPr>
            <a:r>
              <a:rPr lang="en-US" dirty="0">
                <a:latin typeface="Arial Unicode MS" panose="020B0604020202020204" pitchFamily="34" charset="-128"/>
              </a:rPr>
              <a:t>}</a:t>
            </a:r>
            <a:endParaRPr lang="vi-VN" dirty="0">
              <a:latin typeface="Arial Unicode MS" panose="020B0604020202020204" pitchFamily="34" charset="-128"/>
            </a:endParaRPr>
          </a:p>
          <a:p>
            <a:pPr marL="0" indent="0">
              <a:buNone/>
            </a:pPr>
            <a:endParaRPr lang="vi-VN" dirty="0"/>
          </a:p>
        </p:txBody>
      </p:sp>
      <p:sp>
        <p:nvSpPr>
          <p:cNvPr id="4" name="Slide Number Placeholder 3"/>
          <p:cNvSpPr>
            <a:spLocks noGrp="1"/>
          </p:cNvSpPr>
          <p:nvPr>
            <p:ph type="sldNum" sz="quarter" idx="12"/>
          </p:nvPr>
        </p:nvSpPr>
        <p:spPr/>
        <p:txBody>
          <a:bodyPr/>
          <a:lstStyle/>
          <a:p>
            <a:fld id="{06F855F6-99C9-4B18-88EC-1D73743D07FD}" type="slidenum">
              <a:rPr lang="en-US" smtClean="0"/>
              <a:t>207</a:t>
            </a:fld>
            <a:endParaRPr lang="en-US"/>
          </a:p>
        </p:txBody>
      </p:sp>
      <p:sp>
        <p:nvSpPr>
          <p:cNvPr id="5" name="TextBox 4"/>
          <p:cNvSpPr txBox="1"/>
          <p:nvPr/>
        </p:nvSpPr>
        <p:spPr>
          <a:xfrm>
            <a:off x="7604760" y="2059323"/>
            <a:ext cx="3253291" cy="2862322"/>
          </a:xfrm>
          <a:prstGeom prst="rect">
            <a:avLst/>
          </a:prstGeom>
          <a:solidFill>
            <a:srgbClr val="92D050"/>
          </a:solidFill>
          <a:ln>
            <a:solidFill>
              <a:schemeClr val="tx1"/>
            </a:solidFill>
          </a:ln>
        </p:spPr>
        <p:txBody>
          <a:bodyPr wrap="square" rtlCol="0">
            <a:spAutoFit/>
          </a:bodyPr>
          <a:lstStyle/>
          <a:p>
            <a:r>
              <a:rPr lang="en-US" sz="3600" dirty="0"/>
              <a:t>Thử </a:t>
            </a:r>
            <a:r>
              <a:rPr lang="en-US" sz="3600" dirty="0" err="1"/>
              <a:t>dòng</a:t>
            </a:r>
            <a:r>
              <a:rPr lang="en-US" sz="3600" dirty="0"/>
              <a:t> </a:t>
            </a:r>
            <a:r>
              <a:rPr lang="en-US" sz="3600" dirty="0" err="1"/>
              <a:t>lệnh</a:t>
            </a:r>
            <a:r>
              <a:rPr lang="en-US" sz="3600" dirty="0"/>
              <a:t>:</a:t>
            </a:r>
          </a:p>
          <a:p>
            <a:r>
              <a:rPr lang="en-US" sz="3600" dirty="0"/>
              <a:t>a=d;</a:t>
            </a:r>
          </a:p>
          <a:p>
            <a:r>
              <a:rPr lang="en-US" sz="3600" dirty="0"/>
              <a:t>d=e;</a:t>
            </a:r>
          </a:p>
          <a:p>
            <a:r>
              <a:rPr lang="en-US" sz="3600" dirty="0"/>
              <a:t>a=c;</a:t>
            </a:r>
          </a:p>
          <a:p>
            <a:r>
              <a:rPr lang="en-US" sz="3600" dirty="0"/>
              <a:t>e=a;</a:t>
            </a:r>
            <a:endParaRPr lang="vi-VN" sz="3600" dirty="0"/>
          </a:p>
        </p:txBody>
      </p:sp>
      <p:sp>
        <p:nvSpPr>
          <p:cNvPr id="6" name="TextBox 5"/>
          <p:cNvSpPr txBox="1"/>
          <p:nvPr/>
        </p:nvSpPr>
        <p:spPr>
          <a:xfrm>
            <a:off x="1714051" y="5362000"/>
            <a:ext cx="9144000" cy="584775"/>
          </a:xfrm>
          <a:prstGeom prst="rect">
            <a:avLst/>
          </a:prstGeom>
          <a:noFill/>
          <a:ln>
            <a:solidFill>
              <a:srgbClr val="FF0000"/>
            </a:solidFill>
          </a:ln>
        </p:spPr>
        <p:txBody>
          <a:bodyPr wrap="square" rtlCol="0">
            <a:spAutoFit/>
          </a:bodyPr>
          <a:lstStyle/>
          <a:p>
            <a:r>
              <a:rPr lang="vi-VN" sz="3200" dirty="0"/>
              <a:t>Bổ sung thêm hàm nhập, hàm in trong hai lớp</a:t>
            </a:r>
          </a:p>
        </p:txBody>
      </p:sp>
      <p:cxnSp>
        <p:nvCxnSpPr>
          <p:cNvPr id="8" name="Straight Arrow Connector 7"/>
          <p:cNvCxnSpPr/>
          <p:nvPr/>
        </p:nvCxnSpPr>
        <p:spPr>
          <a:xfrm flipH="1">
            <a:off x="2865120" y="3230880"/>
            <a:ext cx="4389120" cy="1310640"/>
          </a:xfrm>
          <a:prstGeom prst="straightConnector1">
            <a:avLst/>
          </a:prstGeom>
          <a:ln w="63500" cmpd="dbl">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784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Toán tử gán trong lớp dẫn xuất</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800" b="1" dirty="0">
                <a:sym typeface="Wingdings" panose="05000000000000000000" pitchFamily="2" charset="2"/>
              </a:rPr>
              <a:t>Muốn xây dựng toán tử gán của lớp dẫn xuất ta thực hiện như sau:</a:t>
            </a:r>
          </a:p>
          <a:p>
            <a:pPr>
              <a:lnSpc>
                <a:spcPct val="100000"/>
              </a:lnSpc>
              <a:spcBef>
                <a:spcPts val="0"/>
              </a:spcBef>
              <a:buFontTx/>
              <a:buChar char="-"/>
            </a:pPr>
            <a:r>
              <a:rPr lang="en-US" sz="2800" b="1" dirty="0">
                <a:sym typeface="Wingdings" panose="05000000000000000000" pitchFamily="2" charset="2"/>
              </a:rPr>
              <a:t>Xây dựng hàm trả về con trỏ this trong lớp </a:t>
            </a:r>
            <a:r>
              <a:rPr lang="en-US" sz="2800" b="1" dirty="0" err="1">
                <a:sym typeface="Wingdings" panose="05000000000000000000" pitchFamily="2" charset="2"/>
              </a:rPr>
              <a:t>cở</a:t>
            </a:r>
            <a:r>
              <a:rPr lang="en-US" sz="2800" b="1" dirty="0">
                <a:sym typeface="Wingdings" panose="05000000000000000000" pitchFamily="2" charset="2"/>
              </a:rPr>
              <a:t> sở  A  </a:t>
            </a:r>
            <a:r>
              <a:rPr lang="en-US" sz="2800" b="1" dirty="0" err="1">
                <a:solidFill>
                  <a:srgbClr val="FF0000"/>
                </a:solidFill>
                <a:sym typeface="Wingdings" panose="05000000000000000000" pitchFamily="2" charset="2"/>
              </a:rPr>
              <a:t>getthis</a:t>
            </a:r>
            <a:r>
              <a:rPr lang="en-US" sz="2800" b="1" dirty="0">
                <a:solidFill>
                  <a:srgbClr val="FF0000"/>
                </a:solidFill>
                <a:sym typeface="Wingdings" panose="05000000000000000000" pitchFamily="2" charset="2"/>
              </a:rPr>
              <a:t>()</a:t>
            </a:r>
          </a:p>
          <a:p>
            <a:pPr>
              <a:lnSpc>
                <a:spcPct val="100000"/>
              </a:lnSpc>
              <a:spcBef>
                <a:spcPts val="0"/>
              </a:spcBef>
              <a:buFontTx/>
              <a:buChar char="-"/>
            </a:pPr>
            <a:r>
              <a:rPr lang="en-US" sz="2800" b="1" dirty="0">
                <a:solidFill>
                  <a:srgbClr val="0000FF"/>
                </a:solidFill>
                <a:sym typeface="Wingdings" panose="05000000000000000000" pitchFamily="2" charset="2"/>
              </a:rPr>
              <a:t>Xây dựng toán tử gán trong lớp c</a:t>
            </a:r>
            <a:r>
              <a:rPr lang="vi-VN" sz="2800" b="1" dirty="0">
                <a:solidFill>
                  <a:srgbClr val="0000FF"/>
                </a:solidFill>
                <a:sym typeface="Wingdings" panose="05000000000000000000" pitchFamily="2" charset="2"/>
              </a:rPr>
              <a:t>ơ</a:t>
            </a:r>
            <a:r>
              <a:rPr lang="en-US" sz="2800" b="1" dirty="0">
                <a:solidFill>
                  <a:srgbClr val="0000FF"/>
                </a:solidFill>
                <a:sym typeface="Wingdings" panose="05000000000000000000" pitchFamily="2" charset="2"/>
              </a:rPr>
              <a:t> sở A</a:t>
            </a:r>
          </a:p>
          <a:p>
            <a:pPr>
              <a:lnSpc>
                <a:spcPct val="100000"/>
              </a:lnSpc>
              <a:spcBef>
                <a:spcPts val="0"/>
              </a:spcBef>
              <a:buFontTx/>
              <a:buChar char="-"/>
            </a:pPr>
            <a:r>
              <a:rPr lang="en-US" sz="2800" b="1" dirty="0">
                <a:sym typeface="Wingdings" panose="05000000000000000000" pitchFamily="2" charset="2"/>
              </a:rPr>
              <a:t>Xây dựng toán tử gán trong lớp dẫn xuất B như sau:</a:t>
            </a:r>
          </a:p>
          <a:p>
            <a:pPr marL="0" indent="0">
              <a:lnSpc>
                <a:spcPct val="100000"/>
              </a:lnSpc>
              <a:spcBef>
                <a:spcPts val="0"/>
              </a:spcBef>
              <a:buNone/>
            </a:pPr>
            <a:r>
              <a:rPr lang="en-US" sz="2800" b="1" dirty="0">
                <a:solidFill>
                  <a:srgbClr val="0070C0"/>
                </a:solidFill>
                <a:sym typeface="Wingdings" panose="05000000000000000000" pitchFamily="2" charset="2"/>
              </a:rPr>
              <a:t>B operator=(B b)</a:t>
            </a:r>
          </a:p>
          <a:p>
            <a:pPr marL="0" indent="0">
              <a:lnSpc>
                <a:spcPct val="100000"/>
              </a:lnSpc>
              <a:spcBef>
                <a:spcPts val="0"/>
              </a:spcBef>
              <a:buNone/>
            </a:pPr>
            <a:r>
              <a:rPr lang="en-US" sz="2800" b="1" dirty="0">
                <a:solidFill>
                  <a:srgbClr val="0070C0"/>
                </a:solidFill>
                <a:sym typeface="Wingdings" panose="05000000000000000000" pitchFamily="2" charset="2"/>
              </a:rPr>
              <a:t>{</a:t>
            </a:r>
          </a:p>
          <a:p>
            <a:pPr marL="0" indent="0">
              <a:lnSpc>
                <a:spcPct val="100000"/>
              </a:lnSpc>
              <a:spcBef>
                <a:spcPts val="0"/>
              </a:spcBef>
              <a:buNone/>
            </a:pPr>
            <a:r>
              <a:rPr lang="en-US" sz="2800" b="1" dirty="0">
                <a:solidFill>
                  <a:srgbClr val="0070C0"/>
                </a:solidFill>
                <a:sym typeface="Wingdings" panose="05000000000000000000" pitchFamily="2" charset="2"/>
              </a:rPr>
              <a:t>	</a:t>
            </a:r>
            <a:r>
              <a:rPr lang="en-US" sz="2800" b="1" dirty="0">
                <a:solidFill>
                  <a:srgbClr val="FF3399"/>
                </a:solidFill>
                <a:sym typeface="Wingdings" panose="05000000000000000000" pitchFamily="2" charset="2"/>
              </a:rPr>
              <a:t>A *u, *v; // khai báo hai con trỏ lớp cơ sở</a:t>
            </a:r>
          </a:p>
          <a:p>
            <a:pPr marL="0" indent="0">
              <a:lnSpc>
                <a:spcPct val="100000"/>
              </a:lnSpc>
              <a:spcBef>
                <a:spcPts val="0"/>
              </a:spcBef>
              <a:buNone/>
            </a:pPr>
            <a:r>
              <a:rPr lang="en-US" sz="2800" b="1" dirty="0">
                <a:solidFill>
                  <a:srgbClr val="FF3399"/>
                </a:solidFill>
                <a:sym typeface="Wingdings" panose="05000000000000000000" pitchFamily="2" charset="2"/>
              </a:rPr>
              <a:t>	u= this-&gt;</a:t>
            </a:r>
            <a:r>
              <a:rPr lang="en-US" sz="2800" b="1" dirty="0" err="1">
                <a:solidFill>
                  <a:srgbClr val="FF3399"/>
                </a:solidFill>
                <a:sym typeface="Wingdings" panose="05000000000000000000" pitchFamily="2" charset="2"/>
              </a:rPr>
              <a:t>getthis</a:t>
            </a:r>
            <a:r>
              <a:rPr lang="en-US" sz="2800" b="1" dirty="0">
                <a:solidFill>
                  <a:srgbClr val="FF3399"/>
                </a:solidFill>
                <a:sym typeface="Wingdings" panose="05000000000000000000" pitchFamily="2" charset="2"/>
              </a:rPr>
              <a:t>();</a:t>
            </a:r>
          </a:p>
          <a:p>
            <a:pPr marL="0" indent="0">
              <a:lnSpc>
                <a:spcPct val="100000"/>
              </a:lnSpc>
              <a:spcBef>
                <a:spcPts val="0"/>
              </a:spcBef>
              <a:buNone/>
            </a:pPr>
            <a:r>
              <a:rPr lang="en-US" sz="2800" b="1" dirty="0">
                <a:solidFill>
                  <a:srgbClr val="FF3399"/>
                </a:solidFill>
                <a:sym typeface="Wingdings" panose="05000000000000000000" pitchFamily="2" charset="2"/>
              </a:rPr>
              <a:t>	v= </a:t>
            </a:r>
            <a:r>
              <a:rPr lang="en-US" sz="2800" b="1" dirty="0" err="1">
                <a:solidFill>
                  <a:srgbClr val="FF3399"/>
                </a:solidFill>
                <a:sym typeface="Wingdings" panose="05000000000000000000" pitchFamily="2" charset="2"/>
              </a:rPr>
              <a:t>b.getthis</a:t>
            </a:r>
            <a:r>
              <a:rPr lang="en-US" sz="2800" b="1" dirty="0">
                <a:solidFill>
                  <a:srgbClr val="FF3399"/>
                </a:solidFill>
                <a:sym typeface="Wingdings" panose="05000000000000000000" pitchFamily="2" charset="2"/>
              </a:rPr>
              <a:t>();</a:t>
            </a:r>
          </a:p>
          <a:p>
            <a:pPr marL="0" indent="0">
              <a:lnSpc>
                <a:spcPct val="100000"/>
              </a:lnSpc>
              <a:spcBef>
                <a:spcPts val="0"/>
              </a:spcBef>
              <a:buNone/>
            </a:pPr>
            <a:r>
              <a:rPr lang="en-US" sz="2800" b="1" dirty="0">
                <a:solidFill>
                  <a:srgbClr val="FF3399"/>
                </a:solidFill>
                <a:sym typeface="Wingdings" panose="05000000000000000000" pitchFamily="2" charset="2"/>
              </a:rPr>
              <a:t>	*u= *v; // gọi toán tử gán lớp cơ sở</a:t>
            </a:r>
          </a:p>
          <a:p>
            <a:pPr marL="0" indent="0">
              <a:lnSpc>
                <a:spcPct val="100000"/>
              </a:lnSpc>
              <a:spcBef>
                <a:spcPts val="0"/>
              </a:spcBef>
              <a:buNone/>
            </a:pPr>
            <a:r>
              <a:rPr lang="en-US" sz="2800" b="1" dirty="0">
                <a:solidFill>
                  <a:srgbClr val="0070C0"/>
                </a:solidFill>
                <a:sym typeface="Wingdings" panose="05000000000000000000" pitchFamily="2" charset="2"/>
              </a:rPr>
              <a:t>	cấp phát bộ nhớ, gán các thuộc tính trong lớp dẫn xuất</a:t>
            </a:r>
          </a:p>
          <a:p>
            <a:pPr marL="0" indent="0">
              <a:lnSpc>
                <a:spcPct val="100000"/>
              </a:lnSpc>
              <a:spcBef>
                <a:spcPts val="0"/>
              </a:spcBef>
              <a:buNone/>
            </a:pPr>
            <a:r>
              <a:rPr lang="en-US" sz="2800" b="1" dirty="0">
                <a:solidFill>
                  <a:srgbClr val="0070C0"/>
                </a:solidFill>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208</a:t>
            </a:fld>
            <a:endParaRPr lang="en-US"/>
          </a:p>
        </p:txBody>
      </p:sp>
    </p:spTree>
    <p:extLst>
      <p:ext uri="{BB962C8B-B14F-4D97-AF65-F5344CB8AC3E}">
        <p14:creationId xmlns:p14="http://schemas.microsoft.com/office/powerpoint/2010/main" val="14319170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Toán tử gán trong lớp dẫn xuất</a:t>
            </a:r>
          </a:p>
        </p:txBody>
      </p:sp>
      <p:sp>
        <p:nvSpPr>
          <p:cNvPr id="3" name="Content Placeholder 2"/>
          <p:cNvSpPr>
            <a:spLocks noGrp="1"/>
          </p:cNvSpPr>
          <p:nvPr>
            <p:ph idx="1"/>
          </p:nvPr>
        </p:nvSpPr>
        <p:spPr>
          <a:xfrm>
            <a:off x="838200" y="1087659"/>
            <a:ext cx="11127059" cy="5391518"/>
          </a:xfrm>
        </p:spPr>
        <p:txBody>
          <a:bodyPr>
            <a:noAutofit/>
          </a:bodyPr>
          <a:lstStyle/>
          <a:p>
            <a:pPr marL="0" indent="0">
              <a:lnSpc>
                <a:spcPct val="100000"/>
              </a:lnSpc>
              <a:spcBef>
                <a:spcPts val="0"/>
              </a:spcBef>
              <a:buNone/>
            </a:pPr>
            <a:r>
              <a:rPr lang="en-US" sz="2400" b="1" dirty="0">
                <a:solidFill>
                  <a:srgbClr val="0070C0"/>
                </a:solidFill>
                <a:sym typeface="Wingdings" panose="05000000000000000000" pitchFamily="2" charset="2"/>
              </a:rPr>
              <a:t>class A {</a:t>
            </a:r>
          </a:p>
          <a:p>
            <a:pPr marL="0" indent="0">
              <a:lnSpc>
                <a:spcPct val="100000"/>
              </a:lnSpc>
              <a:spcBef>
                <a:spcPts val="0"/>
              </a:spcBef>
              <a:buNone/>
            </a:pPr>
            <a:r>
              <a:rPr lang="en-US" sz="2400" b="1" dirty="0">
                <a:solidFill>
                  <a:srgbClr val="0070C0"/>
                </a:solidFill>
                <a:sym typeface="Wingdings" panose="05000000000000000000" pitchFamily="2" charset="2"/>
              </a:rPr>
              <a:t>	</a:t>
            </a:r>
            <a:r>
              <a:rPr lang="en-US" sz="2400" b="1" dirty="0" err="1">
                <a:solidFill>
                  <a:srgbClr val="0070C0"/>
                </a:solidFill>
                <a:sym typeface="Wingdings" panose="05000000000000000000" pitchFamily="2" charset="2"/>
              </a:rPr>
              <a:t>int</a:t>
            </a:r>
            <a:r>
              <a:rPr lang="en-US" sz="2400" b="1" dirty="0">
                <a:solidFill>
                  <a:srgbClr val="0070C0"/>
                </a:solidFill>
                <a:sym typeface="Wingdings" panose="05000000000000000000" pitchFamily="2" charset="2"/>
              </a:rPr>
              <a:t> a;</a:t>
            </a:r>
          </a:p>
          <a:p>
            <a:pPr marL="0" indent="0">
              <a:lnSpc>
                <a:spcPct val="100000"/>
              </a:lnSpc>
              <a:spcBef>
                <a:spcPts val="0"/>
              </a:spcBef>
              <a:buNone/>
            </a:pPr>
            <a:r>
              <a:rPr lang="en-US" sz="2400" b="1" dirty="0">
                <a:solidFill>
                  <a:srgbClr val="0070C0"/>
                </a:solidFill>
                <a:sym typeface="Wingdings" panose="05000000000000000000" pitchFamily="2" charset="2"/>
              </a:rPr>
              <a:t>	public:</a:t>
            </a:r>
          </a:p>
          <a:p>
            <a:pPr marL="0" indent="0">
              <a:lnSpc>
                <a:spcPct val="100000"/>
              </a:lnSpc>
              <a:spcBef>
                <a:spcPts val="0"/>
              </a:spcBef>
              <a:buNone/>
            </a:pPr>
            <a:r>
              <a:rPr lang="en-US" sz="2400" b="1" dirty="0">
                <a:solidFill>
                  <a:srgbClr val="0070C0"/>
                </a:solidFill>
                <a:sym typeface="Wingdings" panose="05000000000000000000" pitchFamily="2" charset="2"/>
              </a:rPr>
              <a:t>		</a:t>
            </a:r>
            <a:r>
              <a:rPr lang="en-US" sz="2400" b="1" dirty="0">
                <a:solidFill>
                  <a:srgbClr val="002060"/>
                </a:solidFill>
                <a:sym typeface="Wingdings" panose="05000000000000000000" pitchFamily="2" charset="2"/>
              </a:rPr>
              <a:t>A </a:t>
            </a:r>
            <a:r>
              <a:rPr lang="en-US" sz="2400" b="1">
                <a:solidFill>
                  <a:srgbClr val="002060"/>
                </a:solidFill>
                <a:sym typeface="Wingdings" panose="05000000000000000000" pitchFamily="2" charset="2"/>
              </a:rPr>
              <a:t>operator=(A </a:t>
            </a:r>
            <a:r>
              <a:rPr lang="en-US" sz="2400" b="1" dirty="0">
                <a:solidFill>
                  <a:srgbClr val="002060"/>
                </a:solidFill>
                <a:sym typeface="Wingdings" panose="05000000000000000000" pitchFamily="2" charset="2"/>
              </a:rPr>
              <a:t>k) { a= </a:t>
            </a:r>
            <a:r>
              <a:rPr lang="en-US" sz="2400" b="1" dirty="0" err="1">
                <a:solidFill>
                  <a:srgbClr val="002060"/>
                </a:solidFill>
                <a:sym typeface="Wingdings" panose="05000000000000000000" pitchFamily="2" charset="2"/>
              </a:rPr>
              <a:t>k.a</a:t>
            </a:r>
            <a:r>
              <a:rPr lang="en-US" sz="2400" b="1" dirty="0">
                <a:solidFill>
                  <a:srgbClr val="002060"/>
                </a:solidFill>
                <a:sym typeface="Wingdings" panose="05000000000000000000" pitchFamily="2" charset="2"/>
              </a:rPr>
              <a:t>; }</a:t>
            </a:r>
          </a:p>
          <a:p>
            <a:pPr marL="0" indent="0">
              <a:lnSpc>
                <a:spcPct val="100000"/>
              </a:lnSpc>
              <a:spcBef>
                <a:spcPts val="0"/>
              </a:spcBef>
              <a:buNone/>
            </a:pPr>
            <a:r>
              <a:rPr lang="en-US" sz="2400" b="1" dirty="0">
                <a:solidFill>
                  <a:srgbClr val="002060"/>
                </a:solidFill>
                <a:sym typeface="Wingdings" panose="05000000000000000000" pitchFamily="2" charset="2"/>
              </a:rPr>
              <a:t>	</a:t>
            </a:r>
            <a:r>
              <a:rPr lang="en-US" sz="2400" b="1">
                <a:solidFill>
                  <a:srgbClr val="002060"/>
                </a:solidFill>
                <a:sym typeface="Wingdings" panose="05000000000000000000" pitchFamily="2" charset="2"/>
              </a:rPr>
              <a:t>	A *getthis</a:t>
            </a:r>
            <a:r>
              <a:rPr lang="en-US" sz="2400" b="1" dirty="0">
                <a:solidFill>
                  <a:srgbClr val="002060"/>
                </a:solidFill>
                <a:sym typeface="Wingdings" panose="05000000000000000000" pitchFamily="2" charset="2"/>
              </a:rPr>
              <a:t>() {return this;}</a:t>
            </a:r>
          </a:p>
          <a:p>
            <a:pPr marL="0" indent="0">
              <a:lnSpc>
                <a:spcPct val="100000"/>
              </a:lnSpc>
              <a:spcBef>
                <a:spcPts val="0"/>
              </a:spcBef>
              <a:buNone/>
            </a:pPr>
            <a:r>
              <a:rPr lang="en-US" sz="2400" b="1" dirty="0">
                <a:solidFill>
                  <a:srgbClr val="0070C0"/>
                </a:solidFill>
                <a:sym typeface="Wingdings" panose="05000000000000000000" pitchFamily="2" charset="2"/>
              </a:rPr>
              <a:t>};</a:t>
            </a:r>
          </a:p>
          <a:p>
            <a:pPr marL="0" indent="0">
              <a:lnSpc>
                <a:spcPct val="100000"/>
              </a:lnSpc>
              <a:spcBef>
                <a:spcPts val="0"/>
              </a:spcBef>
              <a:buNone/>
            </a:pPr>
            <a:r>
              <a:rPr lang="en-US" sz="2400" b="1" dirty="0">
                <a:solidFill>
                  <a:srgbClr val="0070C0"/>
                </a:solidFill>
                <a:sym typeface="Wingdings" panose="05000000000000000000" pitchFamily="2" charset="2"/>
              </a:rPr>
              <a:t>class B: </a:t>
            </a:r>
            <a:r>
              <a:rPr lang="en-US" sz="2400" b="1">
                <a:solidFill>
                  <a:srgbClr val="0070C0"/>
                </a:solidFill>
                <a:sym typeface="Wingdings" panose="05000000000000000000" pitchFamily="2" charset="2"/>
              </a:rPr>
              <a:t>public A{</a:t>
            </a:r>
            <a:endParaRPr lang="en-US" sz="2400" b="1" dirty="0">
              <a:solidFill>
                <a:srgbClr val="0070C0"/>
              </a:solidFill>
              <a:sym typeface="Wingdings" panose="05000000000000000000" pitchFamily="2" charset="2"/>
            </a:endParaRPr>
          </a:p>
          <a:p>
            <a:pPr marL="0" indent="0">
              <a:lnSpc>
                <a:spcPct val="100000"/>
              </a:lnSpc>
              <a:spcBef>
                <a:spcPts val="0"/>
              </a:spcBef>
              <a:buNone/>
            </a:pPr>
            <a:r>
              <a:rPr lang="en-US" sz="2400" b="1" dirty="0">
                <a:solidFill>
                  <a:srgbClr val="0070C0"/>
                </a:solidFill>
                <a:sym typeface="Wingdings" panose="05000000000000000000" pitchFamily="2" charset="2"/>
              </a:rPr>
              <a:t> 	</a:t>
            </a:r>
            <a:r>
              <a:rPr lang="en-US" sz="2400" b="1" dirty="0" err="1">
                <a:solidFill>
                  <a:srgbClr val="0070C0"/>
                </a:solidFill>
                <a:sym typeface="Wingdings" panose="05000000000000000000" pitchFamily="2" charset="2"/>
              </a:rPr>
              <a:t>int</a:t>
            </a:r>
            <a:r>
              <a:rPr lang="en-US" sz="2400" b="1" dirty="0">
                <a:solidFill>
                  <a:srgbClr val="0070C0"/>
                </a:solidFill>
                <a:sym typeface="Wingdings" panose="05000000000000000000" pitchFamily="2" charset="2"/>
              </a:rPr>
              <a:t> b;</a:t>
            </a:r>
          </a:p>
          <a:p>
            <a:pPr marL="0" indent="0">
              <a:lnSpc>
                <a:spcPct val="100000"/>
              </a:lnSpc>
              <a:spcBef>
                <a:spcPts val="0"/>
              </a:spcBef>
              <a:buNone/>
            </a:pPr>
            <a:r>
              <a:rPr lang="en-US" sz="2400" b="1">
                <a:solidFill>
                  <a:srgbClr val="0070C0"/>
                </a:solidFill>
                <a:sym typeface="Wingdings" panose="05000000000000000000" pitchFamily="2" charset="2"/>
              </a:rPr>
              <a:t>	public:</a:t>
            </a:r>
          </a:p>
          <a:p>
            <a:pPr marL="0" indent="0">
              <a:lnSpc>
                <a:spcPct val="100000"/>
              </a:lnSpc>
              <a:spcBef>
                <a:spcPts val="0"/>
              </a:spcBef>
              <a:buNone/>
            </a:pPr>
            <a:r>
              <a:rPr lang="en-US" sz="2400" b="1">
                <a:solidFill>
                  <a:srgbClr val="0070C0"/>
                </a:solidFill>
                <a:sym typeface="Wingdings" panose="05000000000000000000" pitchFamily="2" charset="2"/>
              </a:rPr>
              <a:t>	</a:t>
            </a:r>
            <a:r>
              <a:rPr lang="en-US" sz="2400" b="1">
                <a:solidFill>
                  <a:srgbClr val="002060"/>
                </a:solidFill>
                <a:sym typeface="Wingdings" panose="05000000000000000000" pitchFamily="2" charset="2"/>
              </a:rPr>
              <a:t>B operator=(B </a:t>
            </a:r>
            <a:r>
              <a:rPr lang="en-US" sz="2400" b="1" dirty="0">
                <a:solidFill>
                  <a:srgbClr val="002060"/>
                </a:solidFill>
                <a:sym typeface="Wingdings" panose="05000000000000000000" pitchFamily="2" charset="2"/>
              </a:rPr>
              <a:t>k)</a:t>
            </a:r>
          </a:p>
          <a:p>
            <a:pPr>
              <a:lnSpc>
                <a:spcPct val="100000"/>
              </a:lnSpc>
              <a:spcBef>
                <a:spcPts val="0"/>
              </a:spcBef>
            </a:pPr>
            <a:r>
              <a:rPr lang="en-US" sz="2400" b="1">
                <a:solidFill>
                  <a:srgbClr val="002060"/>
                </a:solidFill>
                <a:sym typeface="Wingdings" panose="05000000000000000000" pitchFamily="2" charset="2"/>
              </a:rPr>
              <a:t>	{</a:t>
            </a:r>
            <a:r>
              <a:rPr lang="en-US" sz="2400" b="1">
                <a:solidFill>
                  <a:srgbClr val="FF3399"/>
                </a:solidFill>
                <a:sym typeface="Wingdings" panose="05000000000000000000" pitchFamily="2" charset="2"/>
              </a:rPr>
              <a:t>A *u, *v;  u= this-&gt;getthis(); v=k.getthis(); u=v; // gan cac tp lop co so</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a:solidFill>
                  <a:srgbClr val="002060"/>
                </a:solidFill>
                <a:sym typeface="Wingdings" panose="05000000000000000000" pitchFamily="2" charset="2"/>
              </a:rPr>
              <a:t>	     b</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k.b</a:t>
            </a:r>
            <a:r>
              <a:rPr lang="en-US" sz="2400" b="1" dirty="0">
                <a:solidFill>
                  <a:srgbClr val="002060"/>
                </a:solidFill>
                <a:sym typeface="Wingdings" panose="05000000000000000000" pitchFamily="2" charset="2"/>
              </a:rPr>
              <a:t>;</a:t>
            </a: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a:t>
            </a:r>
            <a:r>
              <a:rPr lang="en-US" sz="2400" b="1" dirty="0">
                <a:solidFill>
                  <a:srgbClr val="00B050"/>
                </a:solidFill>
                <a:sym typeface="Wingdings" panose="05000000000000000000" pitchFamily="2" charset="2"/>
              </a:rPr>
              <a:t>// gan </a:t>
            </a:r>
            <a:r>
              <a:rPr lang="en-US" sz="2400" b="1" dirty="0" err="1">
                <a:solidFill>
                  <a:srgbClr val="00B050"/>
                </a:solidFill>
                <a:sym typeface="Wingdings" panose="05000000000000000000" pitchFamily="2" charset="2"/>
              </a:rPr>
              <a:t>cac</a:t>
            </a:r>
            <a:r>
              <a:rPr lang="en-US" sz="2400" b="1" dirty="0">
                <a:solidFill>
                  <a:srgbClr val="00B050"/>
                </a:solidFill>
                <a:sym typeface="Wingdings" panose="05000000000000000000" pitchFamily="2" charset="2"/>
              </a:rPr>
              <a:t> </a:t>
            </a:r>
            <a:r>
              <a:rPr lang="en-US" sz="2400" b="1" dirty="0" err="1">
                <a:solidFill>
                  <a:srgbClr val="00B050"/>
                </a:solidFill>
                <a:sym typeface="Wingdings" panose="05000000000000000000" pitchFamily="2" charset="2"/>
              </a:rPr>
              <a:t>tp</a:t>
            </a:r>
            <a:r>
              <a:rPr lang="en-US" sz="2400" b="1" dirty="0">
                <a:solidFill>
                  <a:srgbClr val="00B050"/>
                </a:solidFill>
                <a:sym typeface="Wingdings" panose="05000000000000000000" pitchFamily="2" charset="2"/>
              </a:rPr>
              <a:t> lop dan </a:t>
            </a:r>
            <a:r>
              <a:rPr lang="en-US" sz="2400" b="1" dirty="0" err="1">
                <a:solidFill>
                  <a:srgbClr val="00B050"/>
                </a:solidFill>
                <a:sym typeface="Wingdings" panose="05000000000000000000" pitchFamily="2" charset="2"/>
              </a:rPr>
              <a:t>xuat</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dirty="0">
                <a:solidFill>
                  <a:srgbClr val="002060"/>
                </a:solidFill>
                <a:sym typeface="Wingdings" panose="05000000000000000000" pitchFamily="2" charset="2"/>
              </a:rPr>
              <a:t>	}</a:t>
            </a:r>
          </a:p>
          <a:p>
            <a:pPr marL="0" indent="0">
              <a:lnSpc>
                <a:spcPct val="100000"/>
              </a:lnSpc>
              <a:spcBef>
                <a:spcPts val="0"/>
              </a:spcBef>
              <a:buNone/>
            </a:pPr>
            <a:r>
              <a:rPr lang="en-US" sz="2400" b="1" dirty="0">
                <a:solidFill>
                  <a:srgbClr val="0070C0"/>
                </a:solidFill>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209</a:t>
            </a:fld>
            <a:endParaRPr lang="en-US"/>
          </a:p>
        </p:txBody>
      </p:sp>
    </p:spTree>
    <p:extLst>
      <p:ext uri="{BB962C8B-B14F-4D97-AF65-F5344CB8AC3E}">
        <p14:creationId xmlns:p14="http://schemas.microsoft.com/office/powerpoint/2010/main" val="363632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Kiểu tham chiếu</a:t>
            </a:r>
            <a:endParaRPr lang="en-US"/>
          </a:p>
        </p:txBody>
      </p:sp>
      <p:sp>
        <p:nvSpPr>
          <p:cNvPr id="3" name="Content Placeholder 2"/>
          <p:cNvSpPr>
            <a:spLocks noGrp="1"/>
          </p:cNvSpPr>
          <p:nvPr>
            <p:ph idx="1"/>
          </p:nvPr>
        </p:nvSpPr>
        <p:spPr/>
        <p:txBody>
          <a:bodyPr>
            <a:normAutofit/>
          </a:bodyPr>
          <a:lstStyle/>
          <a:p>
            <a:pPr marL="0" indent="0">
              <a:buNone/>
            </a:pPr>
            <a:r>
              <a:rPr lang="nn-NO"/>
              <a:t>Các biến của C++ được cấp phát bộ nhớ tuần tự, từ địa chỉ cao đến địa chỉ thấp.</a:t>
            </a:r>
          </a:p>
          <a:p>
            <a:pPr marL="0" indent="0">
              <a:buNone/>
            </a:pPr>
            <a:endParaRPr lang="nn-NO"/>
          </a:p>
          <a:p>
            <a:pPr marL="0" indent="0">
              <a:buNone/>
            </a:pPr>
            <a:endParaRPr lang="nn-NO"/>
          </a:p>
        </p:txBody>
      </p:sp>
      <p:pic>
        <p:nvPicPr>
          <p:cNvPr id="4" name="Picture 3"/>
          <p:cNvPicPr>
            <a:picLocks noChangeAspect="1"/>
          </p:cNvPicPr>
          <p:nvPr/>
        </p:nvPicPr>
        <p:blipFill>
          <a:blip r:embed="rId2"/>
          <a:stretch>
            <a:fillRect/>
          </a:stretch>
        </p:blipFill>
        <p:spPr>
          <a:xfrm>
            <a:off x="1535911" y="2310570"/>
            <a:ext cx="8939874" cy="3513939"/>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21</a:t>
            </a:fld>
            <a:endParaRPr lang="en-US"/>
          </a:p>
        </p:txBody>
      </p:sp>
    </p:spTree>
    <p:extLst>
      <p:ext uri="{BB962C8B-B14F-4D97-AF65-F5344CB8AC3E}">
        <p14:creationId xmlns:p14="http://schemas.microsoft.com/office/powerpoint/2010/main" val="2261023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Cho lớp Person gồm họ tên, </a:t>
            </a:r>
            <a:r>
              <a:rPr lang="en-US" sz="2400" b="1">
                <a:sym typeface="Wingdings" panose="05000000000000000000" pitchFamily="2" charset="2"/>
              </a:rPr>
              <a:t>năm sinh.</a:t>
            </a:r>
          </a:p>
          <a:p>
            <a:pPr marL="0" indent="0">
              <a:lnSpc>
                <a:spcPct val="100000"/>
              </a:lnSpc>
              <a:spcBef>
                <a:spcPts val="0"/>
              </a:spcBef>
              <a:buNone/>
            </a:pPr>
            <a:r>
              <a:rPr lang="en-US" sz="2400" b="1">
                <a:sym typeface="Wingdings" panose="05000000000000000000" pitchFamily="2" charset="2"/>
              </a:rPr>
              <a:t>Viết hàm nhập hai Person và in ra màn hình.</a:t>
            </a:r>
            <a:endParaRPr lang="en-US" sz="2400" b="1" dirty="0">
              <a:sym typeface="Wingdings" panose="05000000000000000000" pitchFamily="2" charset="2"/>
            </a:endParaRPr>
          </a:p>
          <a:p>
            <a:pPr marL="0" indent="0">
              <a:lnSpc>
                <a:spcPct val="100000"/>
              </a:lnSpc>
              <a:spcBef>
                <a:spcPts val="0"/>
              </a:spcBef>
              <a:buNone/>
            </a:pPr>
            <a:endParaRPr lang="en-US" sz="24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210</a:t>
            </a:fld>
            <a:endParaRPr lang="en-US"/>
          </a:p>
        </p:txBody>
      </p:sp>
    </p:spTree>
    <p:extLst>
      <p:ext uri="{BB962C8B-B14F-4D97-AF65-F5344CB8AC3E}">
        <p14:creationId xmlns:p14="http://schemas.microsoft.com/office/powerpoint/2010/main" val="23005835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Cho lớp Person gồm họ tên, </a:t>
            </a:r>
            <a:r>
              <a:rPr lang="en-US" sz="2400" b="1">
                <a:sym typeface="Wingdings" panose="05000000000000000000" pitchFamily="2" charset="2"/>
              </a:rPr>
              <a:t>năm sinh. Viết hàm nhập hai Person và in ra màn hình.</a:t>
            </a:r>
            <a:endParaRPr lang="en-US" sz="2400" b="1" dirty="0">
              <a:sym typeface="Wingdings" panose="05000000000000000000" pitchFamily="2" charset="2"/>
            </a:endParaRPr>
          </a:p>
          <a:p>
            <a:pPr marL="0" indent="0">
              <a:lnSpc>
                <a:spcPct val="100000"/>
              </a:lnSpc>
              <a:spcBef>
                <a:spcPts val="0"/>
              </a:spcBef>
              <a:buNone/>
            </a:pPr>
            <a:endParaRPr lang="en-US" sz="24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211</a:t>
            </a:fld>
            <a:endParaRPr lang="en-US"/>
          </a:p>
        </p:txBody>
      </p:sp>
      <p:pic>
        <p:nvPicPr>
          <p:cNvPr id="5" name="Picture 4"/>
          <p:cNvPicPr>
            <a:picLocks noChangeAspect="1"/>
          </p:cNvPicPr>
          <p:nvPr/>
        </p:nvPicPr>
        <p:blipFill>
          <a:blip r:embed="rId2"/>
          <a:stretch>
            <a:fillRect/>
          </a:stretch>
        </p:blipFill>
        <p:spPr>
          <a:xfrm>
            <a:off x="838200" y="1643498"/>
            <a:ext cx="8697331" cy="5033527"/>
          </a:xfrm>
          <a:prstGeom prst="rect">
            <a:avLst/>
          </a:prstGeom>
        </p:spPr>
      </p:pic>
    </p:spTree>
    <p:extLst>
      <p:ext uri="{BB962C8B-B14F-4D97-AF65-F5344CB8AC3E}">
        <p14:creationId xmlns:p14="http://schemas.microsoft.com/office/powerpoint/2010/main" val="19247959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Cho lớp Person gồm họ tên, năm sinh</a:t>
            </a:r>
          </a:p>
          <a:p>
            <a:pPr marL="0" indent="0">
              <a:lnSpc>
                <a:spcPct val="100000"/>
              </a:lnSpc>
              <a:spcBef>
                <a:spcPts val="0"/>
              </a:spcBef>
              <a:buNone/>
            </a:pPr>
            <a:r>
              <a:rPr lang="en-US" sz="2400" b="1" dirty="0">
                <a:sym typeface="Wingdings" panose="05000000000000000000" pitchFamily="2" charset="2"/>
              </a:rPr>
              <a:t>Cho </a:t>
            </a:r>
            <a:r>
              <a:rPr lang="en-US" sz="2400" b="1">
                <a:sym typeface="Wingdings" panose="05000000000000000000" pitchFamily="2" charset="2"/>
              </a:rPr>
              <a:t>lớp Student </a:t>
            </a:r>
            <a:r>
              <a:rPr lang="en-US" sz="2400" b="1" dirty="0">
                <a:sym typeface="Wingdings" panose="05000000000000000000" pitchFamily="2" charset="2"/>
              </a:rPr>
              <a:t>thừa kế lớp Person</a:t>
            </a:r>
            <a:r>
              <a:rPr lang="en-US" sz="2400" b="1">
                <a:sym typeface="Wingdings" panose="05000000000000000000" pitchFamily="2" charset="2"/>
              </a:rPr>
              <a:t>, bổ sung thêm hai thuộc tính quê quán và </a:t>
            </a:r>
            <a:r>
              <a:rPr lang="en-US" sz="2400" b="1" dirty="0">
                <a:sym typeface="Wingdings" panose="05000000000000000000" pitchFamily="2" charset="2"/>
              </a:rPr>
              <a:t>điểm </a:t>
            </a:r>
            <a:r>
              <a:rPr lang="en-US" sz="2400" b="1">
                <a:sym typeface="Wingdings" panose="05000000000000000000" pitchFamily="2" charset="2"/>
              </a:rPr>
              <a:t>trung bình.</a:t>
            </a:r>
          </a:p>
          <a:p>
            <a:pPr marL="0" indent="0">
              <a:lnSpc>
                <a:spcPct val="100000"/>
              </a:lnSpc>
              <a:spcBef>
                <a:spcPts val="0"/>
              </a:spcBef>
              <a:buNone/>
            </a:pPr>
            <a:r>
              <a:rPr lang="en-US" sz="2400" b="1">
                <a:sym typeface="Wingdings" panose="05000000000000000000" pitchFamily="2" charset="2"/>
              </a:rPr>
              <a:t>Viết hàm nhập và in hai sinh viên.</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212</a:t>
            </a:fld>
            <a:endParaRPr lang="en-US"/>
          </a:p>
        </p:txBody>
      </p:sp>
    </p:spTree>
    <p:extLst>
      <p:ext uri="{BB962C8B-B14F-4D97-AF65-F5344CB8AC3E}">
        <p14:creationId xmlns:p14="http://schemas.microsoft.com/office/powerpoint/2010/main" val="10798388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748048" y="108765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Cho lớp Person gồm họ tên, </a:t>
            </a:r>
            <a:r>
              <a:rPr lang="en-US" sz="2400" b="1">
                <a:sym typeface="Wingdings" panose="05000000000000000000" pitchFamily="2" charset="2"/>
              </a:rPr>
              <a:t>năm sinh. Cho lớp Student </a:t>
            </a:r>
            <a:r>
              <a:rPr lang="en-US" sz="2400" b="1" dirty="0">
                <a:sym typeface="Wingdings" panose="05000000000000000000" pitchFamily="2" charset="2"/>
              </a:rPr>
              <a:t>thừa kế lớp Person, quê quán, điểm </a:t>
            </a:r>
            <a:r>
              <a:rPr lang="en-US" sz="2400" b="1">
                <a:sym typeface="Wingdings" panose="05000000000000000000" pitchFamily="2" charset="2"/>
              </a:rPr>
              <a:t>trung bình. Viết hàm nhập và in hai sinh viên.</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213</a:t>
            </a:fld>
            <a:endParaRPr lang="en-US"/>
          </a:p>
        </p:txBody>
      </p:sp>
      <p:pic>
        <p:nvPicPr>
          <p:cNvPr id="5" name="Picture 4"/>
          <p:cNvPicPr>
            <a:picLocks noChangeAspect="1"/>
          </p:cNvPicPr>
          <p:nvPr/>
        </p:nvPicPr>
        <p:blipFill>
          <a:blip r:embed="rId2"/>
          <a:stretch>
            <a:fillRect/>
          </a:stretch>
        </p:blipFill>
        <p:spPr>
          <a:xfrm>
            <a:off x="1466087" y="1934388"/>
            <a:ext cx="8775194" cy="4742637"/>
          </a:xfrm>
          <a:prstGeom prst="rect">
            <a:avLst/>
          </a:prstGeom>
        </p:spPr>
      </p:pic>
    </p:spTree>
    <p:extLst>
      <p:ext uri="{BB962C8B-B14F-4D97-AF65-F5344CB8AC3E}">
        <p14:creationId xmlns:p14="http://schemas.microsoft.com/office/powerpoint/2010/main" val="11534329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748048" y="1087659"/>
            <a:ext cx="11127059" cy="4351338"/>
          </a:xfrm>
        </p:spPr>
        <p:txBody>
          <a:bodyPr>
            <a:noAutofit/>
          </a:bodyPr>
          <a:lstStyle/>
          <a:p>
            <a:pPr marL="457200" indent="-457200" algn="just">
              <a:lnSpc>
                <a:spcPct val="100000"/>
              </a:lnSpc>
              <a:spcBef>
                <a:spcPts val="0"/>
              </a:spcBef>
              <a:buAutoNum type="arabicPeriod"/>
            </a:pPr>
            <a:r>
              <a:rPr lang="en-US" sz="2800"/>
              <a:t>Design a base class called Student with the foll. 2 fields:- (i) Name (ii) Id. </a:t>
            </a:r>
          </a:p>
          <a:p>
            <a:pPr marL="457200" indent="-457200" algn="just">
              <a:lnSpc>
                <a:spcPct val="100000"/>
              </a:lnSpc>
              <a:spcBef>
                <a:spcPts val="0"/>
              </a:spcBef>
              <a:buAutoNum type="arabicPeriod"/>
            </a:pPr>
            <a:r>
              <a:rPr lang="en-US" sz="2800"/>
              <a:t>Derive 2 classes called Sports and Exam from the Student base class. Class Sports has a field called s_grade and class Exam has a field called e_grade which are integer fields. </a:t>
            </a:r>
          </a:p>
          <a:p>
            <a:pPr marL="457200" indent="-457200" algn="just">
              <a:lnSpc>
                <a:spcPct val="100000"/>
              </a:lnSpc>
              <a:spcBef>
                <a:spcPts val="0"/>
              </a:spcBef>
              <a:buAutoNum type="arabicPeriod"/>
            </a:pPr>
            <a:r>
              <a:rPr lang="en-US" sz="2800"/>
              <a:t>Derive a class called Results which inherit from Sports and Exam. This class has a character array or string field to represent the final result. Also it has a member function called display which can be used to display the final result. </a:t>
            </a:r>
          </a:p>
          <a:p>
            <a:pPr marL="457200" indent="-457200" algn="just">
              <a:lnSpc>
                <a:spcPct val="100000"/>
              </a:lnSpc>
              <a:spcBef>
                <a:spcPts val="0"/>
              </a:spcBef>
              <a:buAutoNum type="arabicPeriod"/>
            </a:pPr>
            <a:r>
              <a:rPr lang="en-US" sz="2800"/>
              <a:t>Illustrate the usage of these classes in main.</a:t>
            </a:r>
            <a:endParaRPr lang="en-US" sz="28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214</a:t>
            </a:fld>
            <a:endParaRPr lang="en-US"/>
          </a:p>
        </p:txBody>
      </p:sp>
    </p:spTree>
    <p:extLst>
      <p:ext uri="{BB962C8B-B14F-4D97-AF65-F5344CB8AC3E}">
        <p14:creationId xmlns:p14="http://schemas.microsoft.com/office/powerpoint/2010/main" val="10997127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Cho lớp Person gồm họ tên, năm sinh</a:t>
            </a:r>
          </a:p>
          <a:p>
            <a:pPr marL="0" indent="0">
              <a:lnSpc>
                <a:spcPct val="100000"/>
              </a:lnSpc>
              <a:spcBef>
                <a:spcPts val="0"/>
              </a:spcBef>
              <a:buNone/>
            </a:pPr>
            <a:r>
              <a:rPr lang="en-US" sz="2400" b="1" dirty="0">
                <a:sym typeface="Wingdings" panose="05000000000000000000" pitchFamily="2" charset="2"/>
              </a:rPr>
              <a:t>Cho lớp  Student thừa kế lớp Person, quê quán, điểm trung bình</a:t>
            </a:r>
          </a:p>
          <a:p>
            <a:pPr marL="0" indent="0">
              <a:lnSpc>
                <a:spcPct val="100000"/>
              </a:lnSpc>
              <a:spcBef>
                <a:spcPts val="0"/>
              </a:spcBef>
              <a:buNone/>
            </a:pPr>
            <a:r>
              <a:rPr lang="en-US" sz="2400" b="1" dirty="0">
                <a:sym typeface="Wingdings" panose="05000000000000000000" pitchFamily="2" charset="2"/>
              </a:rPr>
              <a:t>Cho lớp </a:t>
            </a:r>
            <a:r>
              <a:rPr lang="en-US" sz="2400" b="1" dirty="0" err="1">
                <a:sym typeface="Wingdings" panose="05000000000000000000" pitchFamily="2" charset="2"/>
              </a:rPr>
              <a:t>Lophoc</a:t>
            </a:r>
            <a:r>
              <a:rPr lang="en-US" sz="2400" b="1" dirty="0">
                <a:sym typeface="Wingdings" panose="05000000000000000000" pitchFamily="2" charset="2"/>
              </a:rPr>
              <a:t> gồm tên lớp, số sinh viên và mảng l</a:t>
            </a:r>
            <a:r>
              <a:rPr lang="vi-VN" sz="2400" b="1" dirty="0">
                <a:sym typeface="Wingdings" panose="05000000000000000000" pitchFamily="2" charset="2"/>
              </a:rPr>
              <a:t>ư</a:t>
            </a:r>
            <a:r>
              <a:rPr lang="en-US" sz="2400" b="1" dirty="0">
                <a:sym typeface="Wingdings" panose="05000000000000000000" pitchFamily="2" charset="2"/>
              </a:rPr>
              <a:t>u các sinh viên.</a:t>
            </a:r>
          </a:p>
          <a:p>
            <a:pPr marL="0" indent="0">
              <a:lnSpc>
                <a:spcPct val="100000"/>
              </a:lnSpc>
              <a:spcBef>
                <a:spcPts val="0"/>
              </a:spcBef>
              <a:buNone/>
            </a:pPr>
            <a:r>
              <a:rPr lang="en-US" sz="2400" b="1" dirty="0">
                <a:sym typeface="Wingdings" panose="05000000000000000000" pitchFamily="2" charset="2"/>
              </a:rPr>
              <a:t>Yêu cầu:</a:t>
            </a:r>
          </a:p>
          <a:p>
            <a:pPr marL="0" indent="0">
              <a:lnSpc>
                <a:spcPct val="100000"/>
              </a:lnSpc>
              <a:spcBef>
                <a:spcPts val="0"/>
              </a:spcBef>
              <a:buNone/>
            </a:pPr>
            <a:r>
              <a:rPr lang="en-US" sz="2400" b="1" dirty="0">
                <a:solidFill>
                  <a:srgbClr val="0070C0"/>
                </a:solidFill>
                <a:sym typeface="Wingdings" panose="05000000000000000000" pitchFamily="2" charset="2"/>
              </a:rPr>
              <a:t>Xây dựng </a:t>
            </a:r>
            <a:r>
              <a:rPr lang="en-US" sz="2400" b="1" dirty="0" err="1">
                <a:solidFill>
                  <a:srgbClr val="0070C0"/>
                </a:solidFill>
                <a:sym typeface="Wingdings" panose="05000000000000000000" pitchFamily="2" charset="2"/>
              </a:rPr>
              <a:t>ph</a:t>
            </a:r>
            <a:r>
              <a:rPr lang="vi-VN" sz="2400" b="1" dirty="0">
                <a:solidFill>
                  <a:srgbClr val="0070C0"/>
                </a:solidFill>
                <a:sym typeface="Wingdings" panose="05000000000000000000" pitchFamily="2" charset="2"/>
              </a:rPr>
              <a:t>ương thức nhập, in cho các lớp</a:t>
            </a:r>
          </a:p>
          <a:p>
            <a:pPr marL="0" indent="0">
              <a:lnSpc>
                <a:spcPct val="100000"/>
              </a:lnSpc>
              <a:spcBef>
                <a:spcPts val="0"/>
              </a:spcBef>
              <a:buNone/>
            </a:pPr>
            <a:r>
              <a:rPr lang="vi-VN" sz="2400" b="1" dirty="0">
                <a:solidFill>
                  <a:srgbClr val="0070C0"/>
                </a:solidFill>
                <a:sym typeface="Wingdings" panose="05000000000000000000" pitchFamily="2" charset="2"/>
              </a:rPr>
              <a:t>Đếm số sinh viên theo quê Nghệ An</a:t>
            </a:r>
          </a:p>
          <a:p>
            <a:pPr marL="0" indent="0">
              <a:lnSpc>
                <a:spcPct val="100000"/>
              </a:lnSpc>
              <a:spcBef>
                <a:spcPts val="0"/>
              </a:spcBef>
              <a:buNone/>
            </a:pPr>
            <a:r>
              <a:rPr lang="vi-VN" sz="2400" b="1" dirty="0">
                <a:solidFill>
                  <a:srgbClr val="0070C0"/>
                </a:solidFill>
                <a:sym typeface="Wingdings" panose="05000000000000000000" pitchFamily="2" charset="2"/>
              </a:rPr>
              <a:t>Sắp xếp danh sách sinh viên theo điểm tăng dần</a:t>
            </a:r>
          </a:p>
          <a:p>
            <a:pPr marL="0" indent="0">
              <a:lnSpc>
                <a:spcPct val="100000"/>
              </a:lnSpc>
              <a:spcBef>
                <a:spcPts val="0"/>
              </a:spcBef>
              <a:buNone/>
            </a:pPr>
            <a:r>
              <a:rPr lang="vi-VN" sz="2400" b="1" dirty="0">
                <a:solidFill>
                  <a:srgbClr val="0070C0"/>
                </a:solidFill>
                <a:sym typeface="Wingdings" panose="05000000000000000000" pitchFamily="2" charset="2"/>
              </a:rPr>
              <a:t>Tăng điểm cho những sinh viên quê Huế lên </a:t>
            </a:r>
            <a:r>
              <a:rPr lang="en-US" sz="2400" b="1" dirty="0">
                <a:solidFill>
                  <a:srgbClr val="0070C0"/>
                </a:solidFill>
                <a:sym typeface="Wingdings" panose="05000000000000000000" pitchFamily="2" charset="2"/>
              </a:rPr>
              <a:t>0.25, </a:t>
            </a:r>
            <a:r>
              <a:rPr lang="en-US" sz="2400" b="1" dirty="0" err="1">
                <a:solidFill>
                  <a:srgbClr val="0070C0"/>
                </a:solidFill>
                <a:sym typeface="Wingdings" panose="05000000000000000000" pitchFamily="2" charset="2"/>
              </a:rPr>
              <a:t>nh</a:t>
            </a:r>
            <a:r>
              <a:rPr lang="vi-VN" sz="2400" b="1" dirty="0">
                <a:solidFill>
                  <a:srgbClr val="0070C0"/>
                </a:solidFill>
                <a:sym typeface="Wingdings" panose="05000000000000000000" pitchFamily="2" charset="2"/>
              </a:rPr>
              <a:t>ư</a:t>
            </a:r>
            <a:r>
              <a:rPr lang="en-US" sz="2400" b="1" dirty="0" err="1">
                <a:solidFill>
                  <a:srgbClr val="0070C0"/>
                </a:solidFill>
                <a:sym typeface="Wingdings" panose="05000000000000000000" pitchFamily="2" charset="2"/>
              </a:rPr>
              <a:t>ng</a:t>
            </a:r>
            <a:r>
              <a:rPr lang="en-US" sz="2400" b="1" dirty="0">
                <a:solidFill>
                  <a:srgbClr val="0070C0"/>
                </a:solidFill>
                <a:sym typeface="Wingdings" panose="05000000000000000000" pitchFamily="2" charset="2"/>
              </a:rPr>
              <a:t> </a:t>
            </a:r>
            <a:r>
              <a:rPr lang="en-US" sz="2400" b="1" dirty="0" err="1">
                <a:solidFill>
                  <a:srgbClr val="0070C0"/>
                </a:solidFill>
                <a:sym typeface="Wingdings" panose="05000000000000000000" pitchFamily="2" charset="2"/>
              </a:rPr>
              <a:t>ko</a:t>
            </a:r>
            <a:r>
              <a:rPr lang="en-US" sz="2400" b="1" dirty="0">
                <a:solidFill>
                  <a:srgbClr val="0070C0"/>
                </a:solidFill>
                <a:sym typeface="Wingdings" panose="05000000000000000000" pitchFamily="2" charset="2"/>
              </a:rPr>
              <a:t> quá 10</a:t>
            </a:r>
          </a:p>
          <a:p>
            <a:pPr marL="0" indent="0">
              <a:lnSpc>
                <a:spcPct val="100000"/>
              </a:lnSpc>
              <a:spcBef>
                <a:spcPts val="0"/>
              </a:spcBef>
              <a:buNone/>
            </a:pPr>
            <a:r>
              <a:rPr lang="vi-VN" sz="2400" b="1" dirty="0">
                <a:solidFill>
                  <a:srgbClr val="FF0000"/>
                </a:solidFill>
                <a:sym typeface="Wingdings" panose="05000000000000000000" pitchFamily="2" charset="2"/>
              </a:rPr>
              <a:t>[</a:t>
            </a:r>
            <a:r>
              <a:rPr lang="en-US" sz="2400" b="1" dirty="0">
                <a:solidFill>
                  <a:srgbClr val="FF0000"/>
                </a:solidFill>
                <a:sym typeface="Wingdings" panose="05000000000000000000" pitchFamily="2" charset="2"/>
              </a:rPr>
              <a:t> cần xây dựng hàm tạo, hàm huỷ, toán tử gán cho các lớp] </a:t>
            </a:r>
            <a:endParaRPr lang="vi-VN" sz="2400" b="1" dirty="0">
              <a:solidFill>
                <a:srgbClr val="FF0000"/>
              </a:solidFill>
              <a:sym typeface="Wingdings" panose="05000000000000000000" pitchFamily="2" charset="2"/>
            </a:endParaRPr>
          </a:p>
          <a:p>
            <a:pPr marL="0" indent="0">
              <a:lnSpc>
                <a:spcPct val="100000"/>
              </a:lnSpc>
              <a:spcBef>
                <a:spcPts val="0"/>
              </a:spcBef>
              <a:buNone/>
            </a:pPr>
            <a:endParaRPr lang="en-US" sz="24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215</a:t>
            </a:fld>
            <a:endParaRPr lang="en-US"/>
          </a:p>
        </p:txBody>
      </p:sp>
    </p:spTree>
    <p:extLst>
      <p:ext uri="{BB962C8B-B14F-4D97-AF65-F5344CB8AC3E}">
        <p14:creationId xmlns:p14="http://schemas.microsoft.com/office/powerpoint/2010/main" val="11237492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vi-VN" sz="2400" b="1" dirty="0">
                <a:solidFill>
                  <a:srgbClr val="0070C0"/>
                </a:solidFill>
                <a:sym typeface="Wingdings" panose="05000000000000000000" pitchFamily="2" charset="2"/>
              </a:rPr>
              <a:t>class</a:t>
            </a:r>
            <a:r>
              <a:rPr lang="en-US" sz="2400" b="1" dirty="0">
                <a:solidFill>
                  <a:srgbClr val="0070C0"/>
                </a:solidFill>
                <a:sym typeface="Wingdings" panose="05000000000000000000" pitchFamily="2" charset="2"/>
              </a:rPr>
              <a:t> Person {};</a:t>
            </a:r>
          </a:p>
          <a:p>
            <a:pPr marL="0" indent="0">
              <a:lnSpc>
                <a:spcPct val="100000"/>
              </a:lnSpc>
              <a:spcBef>
                <a:spcPts val="0"/>
              </a:spcBef>
              <a:buNone/>
            </a:pPr>
            <a:r>
              <a:rPr lang="en-US" sz="2400" b="1" dirty="0">
                <a:solidFill>
                  <a:srgbClr val="0070C0"/>
                </a:solidFill>
                <a:sym typeface="Wingdings" panose="05000000000000000000" pitchFamily="2" charset="2"/>
              </a:rPr>
              <a:t>class Student: </a:t>
            </a:r>
            <a:r>
              <a:rPr lang="en-US" sz="2400" b="1" dirty="0">
                <a:solidFill>
                  <a:srgbClr val="FF0000"/>
                </a:solidFill>
                <a:sym typeface="Wingdings" panose="05000000000000000000" pitchFamily="2" charset="2"/>
              </a:rPr>
              <a:t>public Person </a:t>
            </a:r>
            <a:r>
              <a:rPr lang="en-US" sz="2400" b="1" dirty="0">
                <a:solidFill>
                  <a:srgbClr val="0070C0"/>
                </a:solidFill>
                <a:sym typeface="Wingdings" panose="05000000000000000000" pitchFamily="2" charset="2"/>
              </a:rPr>
              <a:t>{};</a:t>
            </a:r>
          </a:p>
          <a:p>
            <a:pPr marL="0" indent="0">
              <a:lnSpc>
                <a:spcPct val="100000"/>
              </a:lnSpc>
              <a:spcBef>
                <a:spcPts val="0"/>
              </a:spcBef>
              <a:buNone/>
            </a:pPr>
            <a:r>
              <a:rPr lang="en-US" sz="2400" b="1" dirty="0">
                <a:solidFill>
                  <a:srgbClr val="0070C0"/>
                </a:solidFill>
                <a:sym typeface="Wingdings" panose="05000000000000000000" pitchFamily="2" charset="2"/>
              </a:rPr>
              <a:t>class Lop {</a:t>
            </a:r>
          </a:p>
          <a:p>
            <a:pPr marL="0" indent="0">
              <a:lnSpc>
                <a:spcPct val="100000"/>
              </a:lnSpc>
              <a:spcBef>
                <a:spcPts val="0"/>
              </a:spcBef>
              <a:buNone/>
            </a:pPr>
            <a:r>
              <a:rPr lang="en-US" sz="2400" b="1" dirty="0">
                <a:solidFill>
                  <a:srgbClr val="0070C0"/>
                </a:solidFill>
                <a:sym typeface="Wingdings" panose="05000000000000000000" pitchFamily="2" charset="2"/>
              </a:rPr>
              <a:t>	string </a:t>
            </a:r>
            <a:r>
              <a:rPr lang="en-US" sz="2400" b="1" dirty="0" err="1">
                <a:solidFill>
                  <a:srgbClr val="0070C0"/>
                </a:solidFill>
                <a:sym typeface="Wingdings" panose="05000000000000000000" pitchFamily="2" charset="2"/>
              </a:rPr>
              <a:t>tenlop</a:t>
            </a:r>
            <a:r>
              <a:rPr lang="en-US" sz="2400" b="1" dirty="0">
                <a:solidFill>
                  <a:srgbClr val="0070C0"/>
                </a:solidFill>
                <a:sym typeface="Wingdings" panose="05000000000000000000" pitchFamily="2" charset="2"/>
              </a:rPr>
              <a:t>; </a:t>
            </a:r>
            <a:r>
              <a:rPr lang="en-US" sz="2400" b="1" dirty="0" err="1">
                <a:solidFill>
                  <a:srgbClr val="0070C0"/>
                </a:solidFill>
                <a:sym typeface="Wingdings" panose="05000000000000000000" pitchFamily="2" charset="2"/>
              </a:rPr>
              <a:t>int</a:t>
            </a:r>
            <a:r>
              <a:rPr lang="en-US" sz="2400" b="1" dirty="0">
                <a:solidFill>
                  <a:srgbClr val="0070C0"/>
                </a:solidFill>
                <a:sym typeface="Wingdings" panose="05000000000000000000" pitchFamily="2" charset="2"/>
              </a:rPr>
              <a:t> n;</a:t>
            </a:r>
          </a:p>
          <a:p>
            <a:pPr marL="0" indent="0">
              <a:lnSpc>
                <a:spcPct val="100000"/>
              </a:lnSpc>
              <a:spcBef>
                <a:spcPts val="0"/>
              </a:spcBef>
              <a:buNone/>
            </a:pPr>
            <a:r>
              <a:rPr lang="en-US" sz="2400" b="1" dirty="0">
                <a:solidFill>
                  <a:srgbClr val="0070C0"/>
                </a:solidFill>
                <a:sym typeface="Wingdings" panose="05000000000000000000" pitchFamily="2" charset="2"/>
              </a:rPr>
              <a:t>	Student *a;</a:t>
            </a:r>
          </a:p>
          <a:p>
            <a:pPr marL="0" indent="0">
              <a:lnSpc>
                <a:spcPct val="100000"/>
              </a:lnSpc>
              <a:spcBef>
                <a:spcPts val="0"/>
              </a:spcBef>
              <a:buNone/>
            </a:pPr>
            <a:r>
              <a:rPr lang="en-US" sz="2400" b="1" dirty="0">
                <a:solidFill>
                  <a:srgbClr val="0070C0"/>
                </a:solidFill>
                <a:sym typeface="Wingdings" panose="05000000000000000000" pitchFamily="2" charset="2"/>
              </a:rPr>
              <a:t>	</a:t>
            </a:r>
            <a:r>
              <a:rPr lang="en-US" sz="2400" b="1" dirty="0">
                <a:solidFill>
                  <a:srgbClr val="00B050"/>
                </a:solidFill>
                <a:sym typeface="Wingdings" panose="05000000000000000000" pitchFamily="2" charset="2"/>
              </a:rPr>
              <a:t>public: </a:t>
            </a:r>
            <a:r>
              <a:rPr lang="en-US" sz="2400" b="1" dirty="0">
                <a:solidFill>
                  <a:srgbClr val="0070C0"/>
                </a:solidFill>
                <a:sym typeface="Wingdings" panose="05000000000000000000" pitchFamily="2" charset="2"/>
              </a:rPr>
              <a:t>void </a:t>
            </a:r>
            <a:r>
              <a:rPr lang="en-US" sz="2400" b="1" dirty="0" err="1">
                <a:solidFill>
                  <a:srgbClr val="0070C0"/>
                </a:solidFill>
                <a:sym typeface="Wingdings" panose="05000000000000000000" pitchFamily="2" charset="2"/>
              </a:rPr>
              <a:t>nhap</a:t>
            </a:r>
            <a:r>
              <a:rPr lang="en-US" sz="2400" b="1" dirty="0">
                <a:solidFill>
                  <a:srgbClr val="0070C0"/>
                </a:solidFill>
                <a:sym typeface="Wingdings" panose="05000000000000000000" pitchFamily="2" charset="2"/>
              </a:rPr>
              <a:t>() {}</a:t>
            </a:r>
          </a:p>
          <a:p>
            <a:pPr marL="0" indent="0">
              <a:lnSpc>
                <a:spcPct val="100000"/>
              </a:lnSpc>
              <a:spcBef>
                <a:spcPts val="0"/>
              </a:spcBef>
              <a:buNone/>
            </a:pPr>
            <a:r>
              <a:rPr lang="en-US" sz="2400" b="1" dirty="0">
                <a:solidFill>
                  <a:srgbClr val="0070C0"/>
                </a:solidFill>
                <a:sym typeface="Wingdings" panose="05000000000000000000" pitchFamily="2" charset="2"/>
              </a:rPr>
              <a:t>	void in(){}</a:t>
            </a:r>
          </a:p>
          <a:p>
            <a:pPr marL="0" indent="0">
              <a:lnSpc>
                <a:spcPct val="100000"/>
              </a:lnSpc>
              <a:spcBef>
                <a:spcPts val="0"/>
              </a:spcBef>
              <a:buNone/>
            </a:pPr>
            <a:r>
              <a:rPr lang="en-US" sz="2400" b="1" dirty="0">
                <a:solidFill>
                  <a:srgbClr val="0070C0"/>
                </a:solidFill>
                <a:sym typeface="Wingdings" panose="05000000000000000000" pitchFamily="2" charset="2"/>
              </a:rPr>
              <a:t>	void </a:t>
            </a:r>
            <a:r>
              <a:rPr lang="en-US" sz="2400" b="1" dirty="0" err="1">
                <a:solidFill>
                  <a:srgbClr val="0070C0"/>
                </a:solidFill>
                <a:sym typeface="Wingdings" panose="05000000000000000000" pitchFamily="2" charset="2"/>
              </a:rPr>
              <a:t>sapxep</a:t>
            </a:r>
            <a:r>
              <a:rPr lang="en-US" sz="2400" b="1" dirty="0">
                <a:solidFill>
                  <a:srgbClr val="0070C0"/>
                </a:solidFill>
                <a:sym typeface="Wingdings" panose="05000000000000000000" pitchFamily="2" charset="2"/>
              </a:rPr>
              <a:t>() {}</a:t>
            </a:r>
          </a:p>
          <a:p>
            <a:pPr marL="0" indent="0">
              <a:lnSpc>
                <a:spcPct val="100000"/>
              </a:lnSpc>
              <a:spcBef>
                <a:spcPts val="0"/>
              </a:spcBef>
              <a:buNone/>
            </a:pPr>
            <a:r>
              <a:rPr lang="en-US" sz="2400" b="1" dirty="0">
                <a:solidFill>
                  <a:srgbClr val="0070C0"/>
                </a:solidFill>
                <a:sym typeface="Wingdings" panose="05000000000000000000" pitchFamily="2" charset="2"/>
              </a:rPr>
              <a:t>	void </a:t>
            </a:r>
            <a:r>
              <a:rPr lang="en-US" sz="2400" b="1" dirty="0" err="1">
                <a:solidFill>
                  <a:srgbClr val="0070C0"/>
                </a:solidFill>
                <a:sym typeface="Wingdings" panose="05000000000000000000" pitchFamily="2" charset="2"/>
              </a:rPr>
              <a:t>xulydiem</a:t>
            </a:r>
            <a:r>
              <a:rPr lang="en-US" sz="2400" b="1" dirty="0">
                <a:solidFill>
                  <a:srgbClr val="0070C0"/>
                </a:solidFill>
                <a:sym typeface="Wingdings" panose="05000000000000000000" pitchFamily="2" charset="2"/>
              </a:rPr>
              <a:t>() {}</a:t>
            </a:r>
          </a:p>
          <a:p>
            <a:pPr marL="0" indent="0">
              <a:lnSpc>
                <a:spcPct val="100000"/>
              </a:lnSpc>
              <a:spcBef>
                <a:spcPts val="0"/>
              </a:spcBef>
              <a:buNone/>
            </a:pPr>
            <a:r>
              <a:rPr lang="en-US" sz="2400" b="1" dirty="0">
                <a:solidFill>
                  <a:srgbClr val="0070C0"/>
                </a:solidFill>
                <a:sym typeface="Wingdings" panose="05000000000000000000" pitchFamily="2" charset="2"/>
              </a:rPr>
              <a:t>	void </a:t>
            </a:r>
            <a:r>
              <a:rPr lang="en-US" sz="2400" b="1" dirty="0" err="1">
                <a:solidFill>
                  <a:srgbClr val="0070C0"/>
                </a:solidFill>
                <a:sym typeface="Wingdings" panose="05000000000000000000" pitchFamily="2" charset="2"/>
              </a:rPr>
              <a:t>dem</a:t>
            </a:r>
            <a:r>
              <a:rPr lang="en-US" sz="2400" b="1" dirty="0">
                <a:solidFill>
                  <a:srgbClr val="0070C0"/>
                </a:solidFill>
                <a:sym typeface="Wingdings" panose="05000000000000000000" pitchFamily="2" charset="2"/>
              </a:rPr>
              <a:t>{}</a:t>
            </a:r>
          </a:p>
          <a:p>
            <a:pPr marL="0" indent="0">
              <a:lnSpc>
                <a:spcPct val="100000"/>
              </a:lnSpc>
              <a:spcBef>
                <a:spcPts val="0"/>
              </a:spcBef>
              <a:buNone/>
            </a:pPr>
            <a:r>
              <a:rPr lang="en-US" sz="2400" b="1" dirty="0">
                <a:solidFill>
                  <a:srgbClr val="0070C0"/>
                </a:solidFill>
                <a:sym typeface="Wingdings" panose="05000000000000000000" pitchFamily="2" charset="2"/>
              </a:rPr>
              <a:t>};</a:t>
            </a:r>
          </a:p>
          <a:p>
            <a:pPr marL="0" indent="0">
              <a:lnSpc>
                <a:spcPct val="100000"/>
              </a:lnSpc>
              <a:spcBef>
                <a:spcPts val="0"/>
              </a:spcBef>
              <a:buNone/>
            </a:pPr>
            <a:r>
              <a:rPr lang="en-US" sz="2400" b="1" dirty="0" err="1">
                <a:solidFill>
                  <a:srgbClr val="0070C0"/>
                </a:solidFill>
                <a:sym typeface="Wingdings" panose="05000000000000000000" pitchFamily="2" charset="2"/>
              </a:rPr>
              <a:t>int</a:t>
            </a:r>
            <a:r>
              <a:rPr lang="en-US" sz="2400" b="1" dirty="0">
                <a:solidFill>
                  <a:srgbClr val="0070C0"/>
                </a:solidFill>
                <a:sym typeface="Wingdings" panose="05000000000000000000" pitchFamily="2" charset="2"/>
              </a:rPr>
              <a:t> main()  {</a:t>
            </a:r>
          </a:p>
          <a:p>
            <a:pPr marL="0" indent="0">
              <a:lnSpc>
                <a:spcPct val="100000"/>
              </a:lnSpc>
              <a:spcBef>
                <a:spcPts val="0"/>
              </a:spcBef>
              <a:buNone/>
            </a:pPr>
            <a:r>
              <a:rPr lang="en-US" sz="2400" b="1" dirty="0">
                <a:solidFill>
                  <a:srgbClr val="0070C0"/>
                </a:solidFill>
                <a:sym typeface="Wingdings" panose="05000000000000000000" pitchFamily="2" charset="2"/>
              </a:rPr>
              <a:t>      Lop a; </a:t>
            </a:r>
            <a:r>
              <a:rPr lang="en-US" sz="2400" b="1" dirty="0" err="1">
                <a:solidFill>
                  <a:srgbClr val="0070C0"/>
                </a:solidFill>
                <a:sym typeface="Wingdings" panose="05000000000000000000" pitchFamily="2" charset="2"/>
              </a:rPr>
              <a:t>a.nhap</a:t>
            </a:r>
            <a:r>
              <a:rPr lang="en-US" sz="2400" b="1" dirty="0">
                <a:solidFill>
                  <a:srgbClr val="0070C0"/>
                </a:solidFill>
                <a:sym typeface="Wingdings" panose="05000000000000000000" pitchFamily="2" charset="2"/>
              </a:rPr>
              <a:t>(); a.in(); </a:t>
            </a:r>
            <a:r>
              <a:rPr lang="en-US" sz="2400" b="1" dirty="0" err="1">
                <a:solidFill>
                  <a:srgbClr val="0070C0"/>
                </a:solidFill>
                <a:sym typeface="Wingdings" panose="05000000000000000000" pitchFamily="2" charset="2"/>
              </a:rPr>
              <a:t>a.xulydiem</a:t>
            </a:r>
            <a:r>
              <a:rPr lang="en-US" sz="2400" b="1" dirty="0">
                <a:solidFill>
                  <a:srgbClr val="0070C0"/>
                </a:solidFill>
                <a:sym typeface="Wingdings" panose="05000000000000000000" pitchFamily="2" charset="2"/>
              </a:rPr>
              <a:t>(); a.in(); </a:t>
            </a:r>
            <a:r>
              <a:rPr lang="en-US" sz="2400" b="1" dirty="0" err="1">
                <a:solidFill>
                  <a:srgbClr val="0070C0"/>
                </a:solidFill>
                <a:sym typeface="Wingdings" panose="05000000000000000000" pitchFamily="2" charset="2"/>
              </a:rPr>
              <a:t>a.dem</a:t>
            </a:r>
            <a:r>
              <a:rPr lang="en-US" sz="2400" b="1" dirty="0">
                <a:solidFill>
                  <a:srgbClr val="0070C0"/>
                </a:solidFill>
                <a:sym typeface="Wingdings" panose="05000000000000000000" pitchFamily="2" charset="2"/>
              </a:rPr>
              <a:t>(); </a:t>
            </a:r>
            <a:r>
              <a:rPr lang="en-US" sz="2400" b="1" dirty="0" err="1">
                <a:solidFill>
                  <a:srgbClr val="0070C0"/>
                </a:solidFill>
                <a:sym typeface="Wingdings" panose="05000000000000000000" pitchFamily="2" charset="2"/>
              </a:rPr>
              <a:t>a.sapxep</a:t>
            </a:r>
            <a:r>
              <a:rPr lang="en-US" sz="2400" b="1" dirty="0">
                <a:solidFill>
                  <a:srgbClr val="0070C0"/>
                </a:solidFill>
                <a:sym typeface="Wingdings" panose="05000000000000000000" pitchFamily="2" charset="2"/>
              </a:rPr>
              <a:t>(); a.in();</a:t>
            </a:r>
          </a:p>
          <a:p>
            <a:pPr marL="0" indent="0">
              <a:lnSpc>
                <a:spcPct val="100000"/>
              </a:lnSpc>
              <a:spcBef>
                <a:spcPts val="0"/>
              </a:spcBef>
              <a:buNone/>
            </a:pPr>
            <a:r>
              <a:rPr lang="en-US" sz="2400" b="1" dirty="0">
                <a:solidFill>
                  <a:srgbClr val="0070C0"/>
                </a:solidFill>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216</a:t>
            </a:fld>
            <a:endParaRPr lang="en-US"/>
          </a:p>
        </p:txBody>
      </p:sp>
    </p:spTree>
    <p:extLst>
      <p:ext uri="{BB962C8B-B14F-4D97-AF65-F5344CB8AC3E}">
        <p14:creationId xmlns:p14="http://schemas.microsoft.com/office/powerpoint/2010/main" val="41258089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8"/>
            <a:ext cx="11127059" cy="5276021"/>
          </a:xfrm>
        </p:spPr>
        <p:txBody>
          <a:bodyPr>
            <a:noAutofit/>
          </a:bodyPr>
          <a:lstStyle/>
          <a:p>
            <a:pPr marL="0" indent="0">
              <a:lnSpc>
                <a:spcPct val="100000"/>
              </a:lnSpc>
              <a:spcBef>
                <a:spcPts val="0"/>
              </a:spcBef>
              <a:buNone/>
            </a:pPr>
            <a:r>
              <a:rPr lang="vi-VN" sz="2400" b="1" dirty="0">
                <a:solidFill>
                  <a:srgbClr val="0070C0"/>
                </a:solidFill>
                <a:sym typeface="Wingdings" panose="05000000000000000000" pitchFamily="2" charset="2"/>
              </a:rPr>
              <a:t>class Person {</a:t>
            </a:r>
          </a:p>
          <a:p>
            <a:pPr marL="0" indent="0">
              <a:lnSpc>
                <a:spcPct val="100000"/>
              </a:lnSpc>
              <a:spcBef>
                <a:spcPts val="0"/>
              </a:spcBef>
              <a:buNone/>
            </a:pPr>
            <a:r>
              <a:rPr lang="vi-VN" sz="2400" b="1" dirty="0">
                <a:solidFill>
                  <a:srgbClr val="0070C0"/>
                </a:solidFill>
                <a:sym typeface="Wingdings" panose="05000000000000000000" pitchFamily="2" charset="2"/>
              </a:rPr>
              <a:t>	private:</a:t>
            </a:r>
          </a:p>
          <a:p>
            <a:pPr marL="0" indent="0">
              <a:lnSpc>
                <a:spcPct val="100000"/>
              </a:lnSpc>
              <a:spcBef>
                <a:spcPts val="0"/>
              </a:spcBef>
              <a:buNone/>
            </a:pPr>
            <a:r>
              <a:rPr lang="vi-VN" sz="2400" b="1" dirty="0">
                <a:solidFill>
                  <a:srgbClr val="0070C0"/>
                </a:solidFill>
                <a:sym typeface="Wingdings" panose="05000000000000000000" pitchFamily="2" charset="2"/>
              </a:rPr>
              <a:t>		char *name;</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	int age;</a:t>
            </a:r>
          </a:p>
          <a:p>
            <a:pPr marL="0" indent="0">
              <a:lnSpc>
                <a:spcPct val="100000"/>
              </a:lnSpc>
              <a:spcBef>
                <a:spcPts val="0"/>
              </a:spcBef>
              <a:buNone/>
            </a:pPr>
            <a:r>
              <a:rPr lang="vi-VN" sz="2400" b="1" dirty="0">
                <a:solidFill>
                  <a:srgbClr val="0070C0"/>
                </a:solidFill>
                <a:sym typeface="Wingdings" panose="05000000000000000000" pitchFamily="2" charset="2"/>
              </a:rPr>
              <a:t>	public:</a:t>
            </a:r>
          </a:p>
          <a:p>
            <a:pPr marL="0" indent="0">
              <a:lnSpc>
                <a:spcPct val="100000"/>
              </a:lnSpc>
              <a:spcBef>
                <a:spcPts val="0"/>
              </a:spcBef>
              <a:buNone/>
            </a:pPr>
            <a:r>
              <a:rPr lang="vi-VN" sz="2400" b="1" dirty="0">
                <a:solidFill>
                  <a:srgbClr val="0070C0"/>
                </a:solidFill>
                <a:sym typeface="Wingdings" panose="05000000000000000000" pitchFamily="2" charset="2"/>
              </a:rPr>
              <a:t>		Person(char *n1=NULL, int t1=0) { </a:t>
            </a:r>
          </a:p>
          <a:p>
            <a:pPr marL="0" indent="0">
              <a:lnSpc>
                <a:spcPct val="100000"/>
              </a:lnSpc>
              <a:spcBef>
                <a:spcPts val="0"/>
              </a:spcBef>
              <a:buNone/>
            </a:pPr>
            <a:r>
              <a:rPr lang="vi-VN" sz="2400" b="1" dirty="0">
                <a:solidFill>
                  <a:srgbClr val="0070C0"/>
                </a:solidFill>
                <a:sym typeface="Wingdings" panose="05000000000000000000" pitchFamily="2" charset="2"/>
              </a:rPr>
              <a:t>			</a:t>
            </a:r>
            <a:r>
              <a:rPr lang="vi-VN" sz="2400" b="1" dirty="0">
                <a:solidFill>
                  <a:srgbClr val="FF0000"/>
                </a:solidFill>
                <a:sym typeface="Wingdings" panose="05000000000000000000" pitchFamily="2" charset="2"/>
              </a:rPr>
              <a:t>name= new char[strlen(n1)];</a:t>
            </a:r>
            <a:r>
              <a:rPr lang="en-US" sz="2400" b="1" dirty="0">
                <a:solidFill>
                  <a:srgbClr val="FF0000"/>
                </a:solidFill>
                <a:sym typeface="Wingdings" panose="05000000000000000000" pitchFamily="2" charset="2"/>
              </a:rPr>
              <a:t> </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strcpy(name, n1);</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age=t1;</a:t>
            </a:r>
          </a:p>
          <a:p>
            <a:pPr marL="0" indent="0">
              <a:lnSpc>
                <a:spcPct val="100000"/>
              </a:lnSpc>
              <a:spcBef>
                <a:spcPts val="0"/>
              </a:spcBef>
              <a:buNone/>
            </a:pPr>
            <a:r>
              <a:rPr lang="vi-VN" sz="2400" b="1" dirty="0">
                <a:solidFill>
                  <a:srgbClr val="0070C0"/>
                </a:solidFill>
                <a:sym typeface="Wingdings" panose="05000000000000000000" pitchFamily="2" charset="2"/>
              </a:rPr>
              <a:t>		}</a:t>
            </a:r>
          </a:p>
          <a:p>
            <a:pPr marL="0" indent="0">
              <a:lnSpc>
                <a:spcPct val="100000"/>
              </a:lnSpc>
              <a:spcBef>
                <a:spcPts val="0"/>
              </a:spcBef>
              <a:buNone/>
            </a:pPr>
            <a:r>
              <a:rPr lang="vi-VN" sz="2400" b="1" dirty="0">
                <a:solidFill>
                  <a:srgbClr val="0070C0"/>
                </a:solidFill>
                <a:sym typeface="Wingdings" panose="05000000000000000000" pitchFamily="2" charset="2"/>
              </a:rPr>
              <a:t>		void nhap</a:t>
            </a:r>
            <a:r>
              <a:rPr lang="vi-VN" sz="2400" b="1">
                <a:solidFill>
                  <a:srgbClr val="0070C0"/>
                </a:solidFill>
                <a:sym typeface="Wingdings" panose="05000000000000000000" pitchFamily="2" charset="2"/>
              </a:rPr>
              <a:t>()</a:t>
            </a:r>
            <a:r>
              <a:rPr lang="en-US" sz="2400" b="1">
                <a:solidFill>
                  <a:srgbClr val="0070C0"/>
                </a:solidFill>
                <a:sym typeface="Wingdings" panose="05000000000000000000" pitchFamily="2" charset="2"/>
              </a:rPr>
              <a:t> </a:t>
            </a:r>
            <a:r>
              <a:rPr lang="vi-VN" sz="2400" b="1">
                <a:solidFill>
                  <a:srgbClr val="0070C0"/>
                </a:solidFill>
                <a:sym typeface="Wingdings" panose="05000000000000000000" pitchFamily="2" charset="2"/>
              </a:rPr>
              <a:t>{</a:t>
            </a:r>
          </a:p>
          <a:p>
            <a:pPr marL="0" indent="0">
              <a:lnSpc>
                <a:spcPct val="100000"/>
              </a:lnSpc>
              <a:spcBef>
                <a:spcPts val="0"/>
              </a:spcBef>
              <a:buNone/>
            </a:pPr>
            <a:r>
              <a:rPr lang="vi-VN" sz="2400" b="1">
                <a:solidFill>
                  <a:srgbClr val="0070C0"/>
                </a:solidFill>
                <a:sym typeface="Wingdings" panose="05000000000000000000" pitchFamily="2" charset="2"/>
              </a:rPr>
              <a:t>			char t</a:t>
            </a:r>
            <a:r>
              <a:rPr lang="en-US" sz="2400" b="1">
                <a:solidFill>
                  <a:srgbClr val="0070C0"/>
                </a:solidFill>
                <a:sym typeface="Wingdings" panose="05000000000000000000" pitchFamily="2" charset="2"/>
              </a:rPr>
              <a:t>[100]</a:t>
            </a:r>
            <a:r>
              <a:rPr lang="vi-VN" sz="2400" b="1">
                <a:solidFill>
                  <a:srgbClr val="0070C0"/>
                </a:solidFill>
                <a:sym typeface="Wingdings" panose="05000000000000000000" pitchFamily="2" charset="2"/>
              </a:rPr>
              <a:t>;</a:t>
            </a:r>
            <a:r>
              <a:rPr lang="en-US" sz="2400" b="1">
                <a:solidFill>
                  <a:srgbClr val="0070C0"/>
                </a:solidFill>
                <a:sym typeface="Wingdings" panose="05000000000000000000" pitchFamily="2" charset="2"/>
              </a:rPr>
              <a:t> </a:t>
            </a:r>
            <a:r>
              <a:rPr lang="vi-VN" sz="2400" b="1">
                <a:solidFill>
                  <a:srgbClr val="0070C0"/>
                </a:solidFill>
                <a:sym typeface="Wingdings" panose="05000000000000000000" pitchFamily="2" charset="2"/>
              </a:rPr>
              <a:t>cout&lt;&lt;" nhap ten:";   </a:t>
            </a:r>
            <a:r>
              <a:rPr lang="vi-VN" sz="2400" b="1">
                <a:solidFill>
                  <a:srgbClr val="FF0000"/>
                </a:solidFill>
                <a:sym typeface="Wingdings" panose="05000000000000000000" pitchFamily="2" charset="2"/>
              </a:rPr>
              <a:t>fflush(stdin);  </a:t>
            </a:r>
            <a:r>
              <a:rPr lang="vi-VN" sz="2400" b="1">
                <a:solidFill>
                  <a:srgbClr val="0070C0"/>
                </a:solidFill>
                <a:sym typeface="Wingdings" panose="05000000000000000000" pitchFamily="2" charset="2"/>
              </a:rPr>
              <a:t>gets(t);</a:t>
            </a:r>
          </a:p>
          <a:p>
            <a:pPr marL="0" indent="0">
              <a:lnSpc>
                <a:spcPct val="100000"/>
              </a:lnSpc>
              <a:spcBef>
                <a:spcPts val="0"/>
              </a:spcBef>
              <a:buNone/>
            </a:pPr>
            <a:r>
              <a:rPr lang="vi-VN" sz="2400" b="1">
                <a:solidFill>
                  <a:srgbClr val="0070C0"/>
                </a:solidFill>
                <a:sym typeface="Wingdings" panose="05000000000000000000" pitchFamily="2" charset="2"/>
              </a:rPr>
              <a:t>			name= new char[strlen(t)]; strcpy(name, t);</a:t>
            </a:r>
          </a:p>
          <a:p>
            <a:pPr marL="0" indent="0">
              <a:lnSpc>
                <a:spcPct val="100000"/>
              </a:lnSpc>
              <a:spcBef>
                <a:spcPts val="0"/>
              </a:spcBef>
              <a:buNone/>
            </a:pPr>
            <a:r>
              <a:rPr lang="vi-VN" sz="2400" b="1" dirty="0">
                <a:solidFill>
                  <a:srgbClr val="0070C0"/>
                </a:solidFill>
                <a:sym typeface="Wingdings" panose="05000000000000000000" pitchFamily="2" charset="2"/>
              </a:rPr>
              <a:t>			cout&lt;&lt;" nhap tuoi:";    cin&gt;&gt;age;</a:t>
            </a:r>
          </a:p>
          <a:p>
            <a:pPr marL="0" indent="0">
              <a:lnSpc>
                <a:spcPct val="100000"/>
              </a:lnSpc>
              <a:spcBef>
                <a:spcPts val="0"/>
              </a:spcBef>
              <a:buNone/>
            </a:pPr>
            <a:r>
              <a:rPr lang="vi-VN" sz="2400" b="1" dirty="0">
                <a:solidFill>
                  <a:srgbClr val="0070C0"/>
                </a:solidFill>
                <a:sym typeface="Wingdings" panose="05000000000000000000" pitchFamily="2" charset="2"/>
              </a:rPr>
              <a:t>		}</a:t>
            </a:r>
          </a:p>
          <a:p>
            <a:pPr marL="0" indent="0">
              <a:lnSpc>
                <a:spcPct val="100000"/>
              </a:lnSpc>
              <a:spcBef>
                <a:spcPts val="0"/>
              </a:spcBef>
              <a:buNone/>
            </a:pPr>
            <a:r>
              <a:rPr lang="vi-VN" sz="2400" b="1" dirty="0">
                <a:solidFill>
                  <a:srgbClr val="0070C0"/>
                </a:solidFill>
                <a:sym typeface="Wingdings" panose="05000000000000000000" pitchFamily="2" charset="2"/>
              </a:rPr>
              <a:t>		void in() {cout &lt;&lt;"\n  Ten: "&lt;&lt;name &lt;&lt;"\t Tuoi: "&lt;&lt;age;}</a:t>
            </a:r>
          </a:p>
          <a:p>
            <a:pPr marL="0" indent="0">
              <a:lnSpc>
                <a:spcPct val="100000"/>
              </a:lnSpc>
              <a:spcBef>
                <a:spcPts val="0"/>
              </a:spcBef>
              <a:buNone/>
            </a:pPr>
            <a:r>
              <a:rPr lang="vi-VN" sz="2400" b="1" dirty="0">
                <a:solidFill>
                  <a:srgbClr val="0070C0"/>
                </a:solidFill>
                <a:sym typeface="Wingdings" panose="05000000000000000000" pitchFamily="2" charset="2"/>
              </a:rPr>
              <a:t>		void setage(int age1) {</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age=age1;</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a:t>
            </a:r>
          </a:p>
          <a:p>
            <a:pPr marL="0" indent="0">
              <a:lnSpc>
                <a:spcPct val="100000"/>
              </a:lnSpc>
              <a:spcBef>
                <a:spcPts val="0"/>
              </a:spcBef>
              <a:buNone/>
            </a:pPr>
            <a:r>
              <a:rPr lang="vi-VN" sz="2400" b="1" dirty="0">
                <a:solidFill>
                  <a:srgbClr val="0070C0"/>
                </a:solidFill>
                <a:sym typeface="Wingdings" panose="05000000000000000000" pitchFamily="2" charset="2"/>
              </a:rPr>
              <a:t> };</a:t>
            </a:r>
            <a:endParaRPr lang="en-US" sz="24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217</a:t>
            </a:fld>
            <a:endParaRPr lang="en-US"/>
          </a:p>
        </p:txBody>
      </p:sp>
    </p:spTree>
    <p:extLst>
      <p:ext uri="{BB962C8B-B14F-4D97-AF65-F5344CB8AC3E}">
        <p14:creationId xmlns:p14="http://schemas.microsoft.com/office/powerpoint/2010/main" val="4726355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t>Bài tập ví dụ</a:t>
            </a:r>
          </a:p>
        </p:txBody>
      </p:sp>
      <p:sp>
        <p:nvSpPr>
          <p:cNvPr id="3" name="Content Placeholder 2"/>
          <p:cNvSpPr>
            <a:spLocks noGrp="1"/>
          </p:cNvSpPr>
          <p:nvPr>
            <p:ph idx="1"/>
          </p:nvPr>
        </p:nvSpPr>
        <p:spPr>
          <a:xfrm>
            <a:off x="326313" y="949414"/>
            <a:ext cx="11539374" cy="4351338"/>
          </a:xfrm>
        </p:spPr>
        <p:txBody>
          <a:bodyPr>
            <a:noAutofit/>
          </a:bodyPr>
          <a:lstStyle/>
          <a:p>
            <a:pPr marL="0" indent="0">
              <a:lnSpc>
                <a:spcPct val="100000"/>
              </a:lnSpc>
              <a:spcBef>
                <a:spcPts val="0"/>
              </a:spcBef>
              <a:buNone/>
            </a:pPr>
            <a:r>
              <a:rPr lang="vi-VN" sz="2400" b="1" dirty="0">
                <a:solidFill>
                  <a:srgbClr val="0070C0"/>
                </a:solidFill>
                <a:sym typeface="Wingdings" panose="05000000000000000000" pitchFamily="2" charset="2"/>
              </a:rPr>
              <a:t>class Student:public Person</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 {</a:t>
            </a:r>
          </a:p>
          <a:p>
            <a:pPr marL="0" indent="0">
              <a:lnSpc>
                <a:spcPct val="100000"/>
              </a:lnSpc>
              <a:spcBef>
                <a:spcPts val="0"/>
              </a:spcBef>
              <a:buNone/>
            </a:pPr>
            <a:r>
              <a:rPr lang="vi-VN" sz="2400" b="1" dirty="0">
                <a:solidFill>
                  <a:srgbClr val="0070C0"/>
                </a:solidFill>
                <a:sym typeface="Wingdings" panose="05000000000000000000" pitchFamily="2" charset="2"/>
              </a:rPr>
              <a:t> 	private:</a:t>
            </a:r>
          </a:p>
          <a:p>
            <a:pPr marL="0" indent="0">
              <a:lnSpc>
                <a:spcPct val="100000"/>
              </a:lnSpc>
              <a:spcBef>
                <a:spcPts val="0"/>
              </a:spcBef>
              <a:buNone/>
            </a:pPr>
            <a:r>
              <a:rPr lang="vi-VN" sz="2400" b="1" dirty="0">
                <a:solidFill>
                  <a:srgbClr val="0070C0"/>
                </a:solidFill>
                <a:sym typeface="Wingdings" panose="05000000000000000000" pitchFamily="2" charset="2"/>
              </a:rPr>
              <a:t>		char *</a:t>
            </a:r>
            <a:r>
              <a:rPr lang="en-US" sz="2400" b="1" dirty="0">
                <a:solidFill>
                  <a:srgbClr val="0070C0"/>
                </a:solidFill>
                <a:sym typeface="Wingdings" panose="05000000000000000000" pitchFamily="2" charset="2"/>
              </a:rPr>
              <a:t>que</a:t>
            </a:r>
            <a:r>
              <a:rPr lang="vi-VN" sz="2400" b="1" dirty="0">
                <a:solidFill>
                  <a:srgbClr val="0070C0"/>
                </a:solidFill>
                <a:sym typeface="Wingdings" panose="05000000000000000000" pitchFamily="2" charset="2"/>
              </a:rPr>
              <a:t>;</a:t>
            </a:r>
            <a:r>
              <a:rPr lang="en-US" sz="2400" b="1" dirty="0">
                <a:solidFill>
                  <a:srgbClr val="0070C0"/>
                </a:solidFill>
                <a:sym typeface="Wingdings" panose="05000000000000000000" pitchFamily="2" charset="2"/>
              </a:rPr>
              <a:t> float </a:t>
            </a:r>
            <a:r>
              <a:rPr lang="en-US" sz="2400" b="1" dirty="0" err="1">
                <a:solidFill>
                  <a:srgbClr val="0070C0"/>
                </a:solidFill>
                <a:sym typeface="Wingdings" panose="05000000000000000000" pitchFamily="2" charset="2"/>
              </a:rPr>
              <a:t>dtb</a:t>
            </a:r>
            <a:r>
              <a:rPr lang="en-US" sz="2400" b="1" dirty="0">
                <a:solidFill>
                  <a:srgbClr val="0070C0"/>
                </a:solidFill>
                <a:sym typeface="Wingdings" panose="05000000000000000000" pitchFamily="2" charset="2"/>
              </a:rPr>
              <a:t>;</a:t>
            </a:r>
            <a:endParaRPr lang="vi-VN" sz="2400" b="1" dirty="0">
              <a:solidFill>
                <a:srgbClr val="0070C0"/>
              </a:solidFill>
              <a:sym typeface="Wingdings" panose="05000000000000000000" pitchFamily="2" charset="2"/>
            </a:endParaRPr>
          </a:p>
          <a:p>
            <a:pPr marL="0" indent="0">
              <a:lnSpc>
                <a:spcPct val="100000"/>
              </a:lnSpc>
              <a:spcBef>
                <a:spcPts val="0"/>
              </a:spcBef>
              <a:buNone/>
            </a:pPr>
            <a:r>
              <a:rPr lang="vi-VN" sz="2400" b="1" dirty="0">
                <a:solidFill>
                  <a:srgbClr val="0070C0"/>
                </a:solidFill>
                <a:sym typeface="Wingdings" panose="05000000000000000000" pitchFamily="2" charset="2"/>
              </a:rPr>
              <a:t>	public:</a:t>
            </a:r>
          </a:p>
          <a:p>
            <a:pPr marL="0" indent="0">
              <a:lnSpc>
                <a:spcPct val="100000"/>
              </a:lnSpc>
              <a:spcBef>
                <a:spcPts val="0"/>
              </a:spcBef>
              <a:buNone/>
            </a:pPr>
            <a:r>
              <a:rPr lang="vi-VN" sz="2400" b="1" dirty="0">
                <a:solidFill>
                  <a:srgbClr val="0070C0"/>
                </a:solidFill>
                <a:sym typeface="Wingdings" panose="05000000000000000000" pitchFamily="2" charset="2"/>
              </a:rPr>
              <a:t>		Student(char *n1, int t1, </a:t>
            </a:r>
            <a:r>
              <a:rPr lang="vi-VN" sz="2400" b="1">
                <a:solidFill>
                  <a:srgbClr val="0070C0"/>
                </a:solidFill>
                <a:sym typeface="Wingdings" panose="05000000000000000000" pitchFamily="2" charset="2"/>
              </a:rPr>
              <a:t>char *</a:t>
            </a:r>
            <a:r>
              <a:rPr lang="en-US" sz="2400" b="1">
                <a:solidFill>
                  <a:srgbClr val="0070C0"/>
                </a:solidFill>
                <a:sym typeface="Wingdings" panose="05000000000000000000" pitchFamily="2" charset="2"/>
              </a:rPr>
              <a:t>que1, float dtb1</a:t>
            </a:r>
            <a:r>
              <a:rPr lang="vi-VN" sz="2400" b="1">
                <a:solidFill>
                  <a:srgbClr val="0070C0"/>
                </a:solidFill>
                <a:sym typeface="Wingdings" panose="05000000000000000000" pitchFamily="2" charset="2"/>
              </a:rPr>
              <a:t>):</a:t>
            </a:r>
            <a:r>
              <a:rPr lang="vi-VN" sz="2400" b="1" dirty="0">
                <a:solidFill>
                  <a:srgbClr val="0070C0"/>
                </a:solidFill>
                <a:sym typeface="Wingdings" panose="05000000000000000000" pitchFamily="2" charset="2"/>
              </a:rPr>
              <a:t>Person(n1,t1) {</a:t>
            </a:r>
          </a:p>
          <a:p>
            <a:pPr marL="0" indent="0">
              <a:lnSpc>
                <a:spcPct val="100000"/>
              </a:lnSpc>
              <a:spcBef>
                <a:spcPts val="0"/>
              </a:spcBef>
              <a:buNone/>
            </a:pPr>
            <a:r>
              <a:rPr lang="vi-VN" sz="2400" b="1" dirty="0">
                <a:solidFill>
                  <a:srgbClr val="0070C0"/>
                </a:solidFill>
                <a:sym typeface="Wingdings" panose="05000000000000000000" pitchFamily="2" charset="2"/>
              </a:rPr>
              <a:t>		</a:t>
            </a:r>
            <a:r>
              <a:rPr lang="vi-VN" sz="2400" b="1">
                <a:solidFill>
                  <a:srgbClr val="0070C0"/>
                </a:solidFill>
                <a:sym typeface="Wingdings" panose="05000000000000000000" pitchFamily="2" charset="2"/>
              </a:rPr>
              <a:t>	</a:t>
            </a:r>
            <a:r>
              <a:rPr lang="en-US" sz="2400" b="1">
                <a:solidFill>
                  <a:srgbClr val="0070C0"/>
                </a:solidFill>
                <a:sym typeface="Wingdings" panose="05000000000000000000" pitchFamily="2" charset="2"/>
              </a:rPr>
              <a:t>que</a:t>
            </a:r>
            <a:r>
              <a:rPr lang="vi-VN" sz="2400" b="1">
                <a:solidFill>
                  <a:srgbClr val="0070C0"/>
                </a:solidFill>
                <a:sym typeface="Wingdings" panose="05000000000000000000" pitchFamily="2" charset="2"/>
              </a:rPr>
              <a:t>= new char[strlen(</a:t>
            </a:r>
            <a:r>
              <a:rPr lang="en-US" sz="2400" b="1">
                <a:solidFill>
                  <a:srgbClr val="0070C0"/>
                </a:solidFill>
                <a:sym typeface="Wingdings" panose="05000000000000000000" pitchFamily="2" charset="2"/>
              </a:rPr>
              <a:t>que1</a:t>
            </a:r>
            <a:r>
              <a:rPr lang="vi-VN" sz="2400" b="1">
                <a:solidFill>
                  <a:srgbClr val="0070C0"/>
                </a:solidFill>
                <a:sym typeface="Wingdings" panose="05000000000000000000" pitchFamily="2" charset="2"/>
              </a:rPr>
              <a:t>)];</a:t>
            </a:r>
            <a:r>
              <a:rPr lang="en-US" sz="2400" b="1">
                <a:solidFill>
                  <a:srgbClr val="0070C0"/>
                </a:solidFill>
                <a:sym typeface="Wingdings" panose="05000000000000000000" pitchFamily="2" charset="2"/>
              </a:rPr>
              <a:t> </a:t>
            </a:r>
            <a:r>
              <a:rPr lang="vi-VN" sz="2400" b="1">
                <a:solidFill>
                  <a:srgbClr val="0070C0"/>
                </a:solidFill>
                <a:sym typeface="Wingdings" panose="05000000000000000000" pitchFamily="2" charset="2"/>
              </a:rPr>
              <a:t>strcpy(</a:t>
            </a:r>
            <a:r>
              <a:rPr lang="en-US" sz="2400" b="1">
                <a:solidFill>
                  <a:srgbClr val="0070C0"/>
                </a:solidFill>
                <a:sym typeface="Wingdings" panose="05000000000000000000" pitchFamily="2" charset="2"/>
              </a:rPr>
              <a:t>que</a:t>
            </a:r>
            <a:r>
              <a:rPr lang="vi-VN" sz="2400" b="1">
                <a:solidFill>
                  <a:srgbClr val="0070C0"/>
                </a:solidFill>
                <a:sym typeface="Wingdings" panose="05000000000000000000" pitchFamily="2" charset="2"/>
              </a:rPr>
              <a:t>, </a:t>
            </a:r>
            <a:r>
              <a:rPr lang="en-US" sz="2400" b="1">
                <a:solidFill>
                  <a:srgbClr val="0070C0"/>
                </a:solidFill>
                <a:sym typeface="Wingdings" panose="05000000000000000000" pitchFamily="2" charset="2"/>
              </a:rPr>
              <a:t>que</a:t>
            </a:r>
            <a:r>
              <a:rPr lang="vi-VN" sz="2400" b="1">
                <a:solidFill>
                  <a:srgbClr val="0070C0"/>
                </a:solidFill>
                <a:sym typeface="Wingdings" panose="05000000000000000000" pitchFamily="2" charset="2"/>
              </a:rPr>
              <a:t>1);</a:t>
            </a:r>
            <a:r>
              <a:rPr lang="en-US" sz="2400" b="1">
                <a:solidFill>
                  <a:srgbClr val="0070C0"/>
                </a:solidFill>
                <a:sym typeface="Wingdings" panose="05000000000000000000" pitchFamily="2" charset="2"/>
              </a:rPr>
              <a:t> dtb=dtb1;</a:t>
            </a:r>
            <a:endParaRPr lang="vi-VN" sz="2400" b="1" dirty="0">
              <a:solidFill>
                <a:srgbClr val="0070C0"/>
              </a:solidFill>
              <a:sym typeface="Wingdings" panose="05000000000000000000" pitchFamily="2" charset="2"/>
            </a:endParaRPr>
          </a:p>
          <a:p>
            <a:pPr marL="0" indent="0">
              <a:lnSpc>
                <a:spcPct val="100000"/>
              </a:lnSpc>
              <a:spcBef>
                <a:spcPts val="0"/>
              </a:spcBef>
              <a:buNone/>
            </a:pPr>
            <a:r>
              <a:rPr lang="vi-VN" sz="2400" b="1" dirty="0">
                <a:solidFill>
                  <a:srgbClr val="0070C0"/>
                </a:solidFill>
                <a:sym typeface="Wingdings" panose="05000000000000000000" pitchFamily="2" charset="2"/>
              </a:rPr>
              <a:t>		}</a:t>
            </a:r>
          </a:p>
          <a:p>
            <a:pPr marL="0" indent="0">
              <a:lnSpc>
                <a:spcPct val="100000"/>
              </a:lnSpc>
              <a:spcBef>
                <a:spcPts val="0"/>
              </a:spcBef>
              <a:buNone/>
            </a:pPr>
            <a:r>
              <a:rPr lang="vi-VN" sz="2400" b="1" dirty="0">
                <a:solidFill>
                  <a:srgbClr val="0070C0"/>
                </a:solidFill>
                <a:sym typeface="Wingdings" panose="05000000000000000000" pitchFamily="2" charset="2"/>
              </a:rPr>
              <a:t>		Student() </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	</a:t>
            </a:r>
          </a:p>
          <a:p>
            <a:pPr marL="0" indent="0">
              <a:lnSpc>
                <a:spcPct val="100000"/>
              </a:lnSpc>
              <a:spcBef>
                <a:spcPts val="0"/>
              </a:spcBef>
              <a:buNone/>
            </a:pPr>
            <a:r>
              <a:rPr lang="vi-VN" sz="2400" b="1" dirty="0">
                <a:solidFill>
                  <a:srgbClr val="0070C0"/>
                </a:solidFill>
                <a:sym typeface="Wingdings" panose="05000000000000000000" pitchFamily="2" charset="2"/>
              </a:rPr>
              <a:t>		void nhap()</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a:t>
            </a:r>
          </a:p>
          <a:p>
            <a:pPr marL="0" indent="0">
              <a:lnSpc>
                <a:spcPct val="100000"/>
              </a:lnSpc>
              <a:spcBef>
                <a:spcPts val="0"/>
              </a:spcBef>
              <a:buNone/>
            </a:pPr>
            <a:r>
              <a:rPr lang="vi-VN" sz="2400" b="1" dirty="0">
                <a:solidFill>
                  <a:srgbClr val="0070C0"/>
                </a:solidFill>
                <a:sym typeface="Wingdings" panose="05000000000000000000" pitchFamily="2" charset="2"/>
              </a:rPr>
              <a:t>			Person::nhap();</a:t>
            </a:r>
          </a:p>
          <a:p>
            <a:pPr marL="0" indent="0">
              <a:lnSpc>
                <a:spcPct val="100000"/>
              </a:lnSpc>
              <a:spcBef>
                <a:spcPts val="0"/>
              </a:spcBef>
              <a:buNone/>
            </a:pPr>
            <a:r>
              <a:rPr lang="vi-VN" sz="2400" b="1" dirty="0">
                <a:solidFill>
                  <a:srgbClr val="0070C0"/>
                </a:solidFill>
                <a:sym typeface="Wingdings" panose="05000000000000000000" pitchFamily="2" charset="2"/>
              </a:rPr>
              <a:t>			char *t;</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cout&lt;&lt;" </a:t>
            </a:r>
            <a:r>
              <a:rPr lang="en-US" sz="2400" b="1" dirty="0">
                <a:solidFill>
                  <a:srgbClr val="0070C0"/>
                </a:solidFill>
                <a:sym typeface="Wingdings" panose="05000000000000000000" pitchFamily="2" charset="2"/>
              </a:rPr>
              <a:t>que </a:t>
            </a:r>
            <a:r>
              <a:rPr lang="vi-VN" sz="2400" b="1" dirty="0">
                <a:solidFill>
                  <a:srgbClr val="0070C0"/>
                </a:solidFill>
                <a:sym typeface="Wingdings" panose="05000000000000000000" pitchFamily="2" charset="2"/>
              </a:rPr>
              <a:t>:";  </a:t>
            </a:r>
            <a:r>
              <a:rPr lang="vi-VN" sz="2400" b="1" dirty="0">
                <a:solidFill>
                  <a:srgbClr val="FF0000"/>
                </a:solidFill>
                <a:sym typeface="Wingdings" panose="05000000000000000000" pitchFamily="2" charset="2"/>
              </a:rPr>
              <a:t>fflush(stdin);  </a:t>
            </a:r>
            <a:r>
              <a:rPr lang="vi-VN" sz="2400" b="1" dirty="0">
                <a:solidFill>
                  <a:srgbClr val="0070C0"/>
                </a:solidFill>
                <a:sym typeface="Wingdings" panose="05000000000000000000" pitchFamily="2" charset="2"/>
              </a:rPr>
              <a:t>gets(t);</a:t>
            </a:r>
          </a:p>
          <a:p>
            <a:pPr marL="0" indent="0">
              <a:lnSpc>
                <a:spcPct val="100000"/>
              </a:lnSpc>
              <a:spcBef>
                <a:spcPts val="0"/>
              </a:spcBef>
              <a:buNone/>
            </a:pPr>
            <a:r>
              <a:rPr lang="vi-VN" sz="2400" b="1" dirty="0">
                <a:solidFill>
                  <a:srgbClr val="0070C0"/>
                </a:solidFill>
                <a:sym typeface="Wingdings" panose="05000000000000000000" pitchFamily="2" charset="2"/>
              </a:rPr>
              <a:t>			</a:t>
            </a:r>
            <a:r>
              <a:rPr lang="en-US" sz="2400" b="1" dirty="0">
                <a:solidFill>
                  <a:srgbClr val="0070C0"/>
                </a:solidFill>
                <a:sym typeface="Wingdings" panose="05000000000000000000" pitchFamily="2" charset="2"/>
              </a:rPr>
              <a:t>que</a:t>
            </a:r>
            <a:r>
              <a:rPr lang="vi-VN" sz="2400" b="1" dirty="0">
                <a:solidFill>
                  <a:srgbClr val="0070C0"/>
                </a:solidFill>
                <a:sym typeface="Wingdings" panose="05000000000000000000" pitchFamily="2" charset="2"/>
              </a:rPr>
              <a:t>= new char[strlen(t)]; strcpy(</a:t>
            </a:r>
            <a:r>
              <a:rPr lang="en-US" sz="2400" b="1" dirty="0">
                <a:solidFill>
                  <a:srgbClr val="0070C0"/>
                </a:solidFill>
                <a:sym typeface="Wingdings" panose="05000000000000000000" pitchFamily="2" charset="2"/>
              </a:rPr>
              <a:t>que</a:t>
            </a:r>
            <a:r>
              <a:rPr lang="vi-VN" sz="2400" b="1" dirty="0">
                <a:solidFill>
                  <a:srgbClr val="0070C0"/>
                </a:solidFill>
                <a:sym typeface="Wingdings" panose="05000000000000000000" pitchFamily="2" charset="2"/>
              </a:rPr>
              <a:t>, t);</a:t>
            </a:r>
            <a:endParaRPr lang="en-US" sz="2400" b="1" dirty="0">
              <a:solidFill>
                <a:srgbClr val="0070C0"/>
              </a:solidFill>
              <a:sym typeface="Wingdings" panose="05000000000000000000" pitchFamily="2" charset="2"/>
            </a:endParaRPr>
          </a:p>
          <a:p>
            <a:pPr marL="0" indent="0">
              <a:lnSpc>
                <a:spcPct val="100000"/>
              </a:lnSpc>
              <a:spcBef>
                <a:spcPts val="0"/>
              </a:spcBef>
              <a:buNone/>
            </a:pPr>
            <a:r>
              <a:rPr lang="en-US" sz="2400" b="1" dirty="0">
                <a:solidFill>
                  <a:srgbClr val="0070C0"/>
                </a:solidFill>
                <a:sym typeface="Wingdings" panose="05000000000000000000" pitchFamily="2" charset="2"/>
              </a:rPr>
              <a:t>			</a:t>
            </a:r>
            <a:r>
              <a:rPr lang="en-US" sz="2400" b="1" dirty="0" err="1">
                <a:solidFill>
                  <a:srgbClr val="0070C0"/>
                </a:solidFill>
                <a:sym typeface="Wingdings" panose="05000000000000000000" pitchFamily="2" charset="2"/>
              </a:rPr>
              <a:t>cout</a:t>
            </a:r>
            <a:r>
              <a:rPr lang="en-US" sz="2400" b="1" dirty="0">
                <a:solidFill>
                  <a:srgbClr val="0070C0"/>
                </a:solidFill>
                <a:sym typeface="Wingdings" panose="05000000000000000000" pitchFamily="2" charset="2"/>
              </a:rPr>
              <a:t>&lt;&lt;“ diem trung binh:”; </a:t>
            </a:r>
            <a:r>
              <a:rPr lang="en-US" sz="2400" b="1" dirty="0" err="1">
                <a:solidFill>
                  <a:srgbClr val="0070C0"/>
                </a:solidFill>
                <a:sym typeface="Wingdings" panose="05000000000000000000" pitchFamily="2" charset="2"/>
              </a:rPr>
              <a:t>cin</a:t>
            </a:r>
            <a:r>
              <a:rPr lang="en-US" sz="2400" b="1" dirty="0">
                <a:solidFill>
                  <a:srgbClr val="0070C0"/>
                </a:solidFill>
                <a:sym typeface="Wingdings" panose="05000000000000000000" pitchFamily="2" charset="2"/>
              </a:rPr>
              <a:t>&gt;&gt;</a:t>
            </a:r>
            <a:r>
              <a:rPr lang="en-US" sz="2400" b="1" dirty="0" err="1">
                <a:solidFill>
                  <a:srgbClr val="0070C0"/>
                </a:solidFill>
                <a:sym typeface="Wingdings" panose="05000000000000000000" pitchFamily="2" charset="2"/>
              </a:rPr>
              <a:t>dtb</a:t>
            </a:r>
            <a:r>
              <a:rPr lang="en-US" sz="2400" b="1" dirty="0">
                <a:solidFill>
                  <a:srgbClr val="0070C0"/>
                </a:solidFill>
                <a:sym typeface="Wingdings" panose="05000000000000000000" pitchFamily="2" charset="2"/>
              </a:rPr>
              <a:t>;</a:t>
            </a:r>
            <a:endParaRPr lang="vi-VN" sz="2400" b="1" dirty="0">
              <a:solidFill>
                <a:srgbClr val="0070C0"/>
              </a:solidFill>
              <a:sym typeface="Wingdings" panose="05000000000000000000" pitchFamily="2" charset="2"/>
            </a:endParaRPr>
          </a:p>
          <a:p>
            <a:pPr marL="0" indent="0">
              <a:lnSpc>
                <a:spcPct val="100000"/>
              </a:lnSpc>
              <a:spcBef>
                <a:spcPts val="0"/>
              </a:spcBef>
              <a:buNone/>
            </a:pPr>
            <a:r>
              <a:rPr lang="vi-VN" sz="2400" b="1" dirty="0">
                <a:solidFill>
                  <a:srgbClr val="0070C0"/>
                </a:solidFill>
                <a:sym typeface="Wingdings" panose="05000000000000000000" pitchFamily="2" charset="2"/>
              </a:rPr>
              <a:t>		}</a:t>
            </a:r>
          </a:p>
          <a:p>
            <a:pPr marL="0" indent="0">
              <a:lnSpc>
                <a:spcPct val="100000"/>
              </a:lnSpc>
              <a:spcBef>
                <a:spcPts val="0"/>
              </a:spcBef>
              <a:buNone/>
            </a:pPr>
            <a:r>
              <a:rPr lang="vi-VN" sz="2400" b="1">
                <a:solidFill>
                  <a:srgbClr val="0070C0"/>
                </a:solidFill>
                <a:sym typeface="Wingdings" panose="05000000000000000000" pitchFamily="2" charset="2"/>
              </a:rPr>
              <a:t>	void </a:t>
            </a:r>
            <a:r>
              <a:rPr lang="vi-VN" sz="2400" b="1" dirty="0">
                <a:solidFill>
                  <a:srgbClr val="0070C0"/>
                </a:solidFill>
                <a:sym typeface="Wingdings" panose="05000000000000000000" pitchFamily="2" charset="2"/>
              </a:rPr>
              <a:t>in()</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Person::in();</a:t>
            </a:r>
            <a:r>
              <a:rPr lang="en-US" sz="2400" b="1" dirty="0">
                <a:solidFill>
                  <a:srgbClr val="0070C0"/>
                </a:solidFill>
                <a:sym typeface="Wingdings" panose="05000000000000000000" pitchFamily="2" charset="2"/>
              </a:rPr>
              <a:t>  </a:t>
            </a:r>
            <a:r>
              <a:rPr lang="vi-VN" sz="2400" b="1" dirty="0">
                <a:solidFill>
                  <a:srgbClr val="0070C0"/>
                </a:solidFill>
                <a:sym typeface="Wingdings" panose="05000000000000000000" pitchFamily="2" charset="2"/>
              </a:rPr>
              <a:t>cout &lt;&lt;"\n  que quan:"&lt;&lt;que &lt;&lt;"\t DTB:“</a:t>
            </a:r>
            <a:r>
              <a:rPr lang="en-US" sz="2400" b="1" dirty="0">
                <a:solidFill>
                  <a:srgbClr val="0070C0"/>
                </a:solidFill>
                <a:sym typeface="Wingdings" panose="05000000000000000000" pitchFamily="2" charset="2"/>
              </a:rPr>
              <a:t>&lt;&lt;</a:t>
            </a:r>
            <a:r>
              <a:rPr lang="en-US" sz="2400" b="1" dirty="0" err="1">
                <a:solidFill>
                  <a:srgbClr val="0070C0"/>
                </a:solidFill>
                <a:sym typeface="Wingdings" panose="05000000000000000000" pitchFamily="2" charset="2"/>
              </a:rPr>
              <a:t>dtb</a:t>
            </a:r>
            <a:r>
              <a:rPr lang="en-US" sz="2400" b="1" dirty="0">
                <a:solidFill>
                  <a:srgbClr val="0070C0"/>
                </a:solidFill>
                <a:sym typeface="Wingdings" panose="05000000000000000000" pitchFamily="2" charset="2"/>
              </a:rPr>
              <a:t>; } </a:t>
            </a:r>
            <a:endParaRPr lang="vi-VN" sz="2400" b="1" dirty="0">
              <a:solidFill>
                <a:srgbClr val="0070C0"/>
              </a:solidFill>
              <a:sym typeface="Wingdings" panose="05000000000000000000" pitchFamily="2" charset="2"/>
            </a:endParaRPr>
          </a:p>
          <a:p>
            <a:pPr marL="0" indent="0">
              <a:lnSpc>
                <a:spcPct val="100000"/>
              </a:lnSpc>
              <a:spcBef>
                <a:spcPts val="0"/>
              </a:spcBef>
              <a:buNone/>
            </a:pPr>
            <a:r>
              <a:rPr lang="vi-VN" sz="2400" b="1" dirty="0">
                <a:solidFill>
                  <a:srgbClr val="0070C0"/>
                </a:solidFill>
                <a:sym typeface="Wingdings" panose="05000000000000000000" pitchFamily="2" charset="2"/>
              </a:rPr>
              <a:t> }; </a:t>
            </a:r>
            <a:endParaRPr lang="en-US" sz="24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218</a:t>
            </a:fld>
            <a:endParaRPr lang="en-US"/>
          </a:p>
        </p:txBody>
      </p:sp>
    </p:spTree>
    <p:extLst>
      <p:ext uri="{BB962C8B-B14F-4D97-AF65-F5344CB8AC3E}">
        <p14:creationId xmlns:p14="http://schemas.microsoft.com/office/powerpoint/2010/main" val="50756114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748048" y="1087659"/>
            <a:ext cx="11127059" cy="6005472"/>
          </a:xfrm>
        </p:spPr>
        <p:txBody>
          <a:bodyPr>
            <a:noAutofit/>
          </a:bodyPr>
          <a:lstStyle/>
          <a:p>
            <a:pPr marL="0" indent="0">
              <a:lnSpc>
                <a:spcPct val="100000"/>
              </a:lnSpc>
              <a:spcBef>
                <a:spcPts val="0"/>
              </a:spcBef>
              <a:buNone/>
            </a:pPr>
            <a:r>
              <a:rPr lang="vi-VN" sz="3200" b="1" dirty="0">
                <a:solidFill>
                  <a:srgbClr val="0070C0"/>
                </a:solidFill>
                <a:sym typeface="Wingdings" panose="05000000000000000000" pitchFamily="2" charset="2"/>
              </a:rPr>
              <a:t>Phương thức nhập của lớp lớp học</a:t>
            </a:r>
          </a:p>
          <a:p>
            <a:pPr marL="0" indent="0">
              <a:lnSpc>
                <a:spcPct val="100000"/>
              </a:lnSpc>
              <a:spcBef>
                <a:spcPts val="0"/>
              </a:spcBef>
              <a:buNone/>
            </a:pPr>
            <a:r>
              <a:rPr lang="vi-VN" sz="3200" b="1" dirty="0">
                <a:solidFill>
                  <a:srgbClr val="0070C0"/>
                </a:solidFill>
                <a:sym typeface="Wingdings" panose="05000000000000000000" pitchFamily="2" charset="2"/>
              </a:rPr>
              <a:t>void nhap() </a:t>
            </a:r>
          </a:p>
          <a:p>
            <a:pPr marL="0" indent="0">
              <a:lnSpc>
                <a:spcPct val="100000"/>
              </a:lnSpc>
              <a:spcBef>
                <a:spcPts val="0"/>
              </a:spcBef>
              <a:buNone/>
            </a:pPr>
            <a:r>
              <a:rPr lang="vi-VN" sz="3200" b="1" dirty="0">
                <a:solidFill>
                  <a:srgbClr val="0070C0"/>
                </a:solidFill>
                <a:sym typeface="Wingdings" panose="05000000000000000000" pitchFamily="2" charset="2"/>
              </a:rPr>
              <a:t>{</a:t>
            </a:r>
          </a:p>
          <a:p>
            <a:pPr marL="0" indent="0">
              <a:lnSpc>
                <a:spcPct val="100000"/>
              </a:lnSpc>
              <a:spcBef>
                <a:spcPts val="0"/>
              </a:spcBef>
              <a:buNone/>
            </a:pPr>
            <a:r>
              <a:rPr lang="vi-VN" sz="3200" b="1" dirty="0">
                <a:solidFill>
                  <a:srgbClr val="0070C0"/>
                </a:solidFill>
                <a:sym typeface="Wingdings" panose="05000000000000000000" pitchFamily="2" charset="2"/>
              </a:rPr>
              <a:t>	cout&lt;&lt;" nhap </a:t>
            </a:r>
            <a:r>
              <a:rPr lang="en-US" sz="3200" b="1" dirty="0">
                <a:solidFill>
                  <a:srgbClr val="0070C0"/>
                </a:solidFill>
                <a:sym typeface="Wingdings" panose="05000000000000000000" pitchFamily="2" charset="2"/>
              </a:rPr>
              <a:t>ten lop</a:t>
            </a:r>
            <a:r>
              <a:rPr lang="vi-VN" sz="3200" b="1" dirty="0">
                <a:solidFill>
                  <a:srgbClr val="0070C0"/>
                </a:solidFill>
                <a:sym typeface="Wingdings" panose="05000000000000000000" pitchFamily="2" charset="2"/>
              </a:rPr>
              <a:t>:"; </a:t>
            </a:r>
            <a:r>
              <a:rPr lang="en-US" sz="3200" b="1" dirty="0" err="1">
                <a:solidFill>
                  <a:srgbClr val="FF0000"/>
                </a:solidFill>
                <a:sym typeface="Wingdings" panose="05000000000000000000" pitchFamily="2" charset="2"/>
              </a:rPr>
              <a:t>getline</a:t>
            </a:r>
            <a:r>
              <a:rPr lang="en-US" sz="3200" b="1" dirty="0">
                <a:solidFill>
                  <a:srgbClr val="FF0000"/>
                </a:solidFill>
                <a:sym typeface="Wingdings" panose="05000000000000000000" pitchFamily="2" charset="2"/>
              </a:rPr>
              <a:t>(</a:t>
            </a:r>
            <a:r>
              <a:rPr lang="vi-VN" sz="3200" b="1" dirty="0">
                <a:solidFill>
                  <a:srgbClr val="FF0000"/>
                </a:solidFill>
                <a:sym typeface="Wingdings" panose="05000000000000000000" pitchFamily="2" charset="2"/>
              </a:rPr>
              <a:t>cin</a:t>
            </a:r>
            <a:r>
              <a:rPr lang="en-US" sz="3200" b="1" dirty="0">
                <a:solidFill>
                  <a:srgbClr val="FF0000"/>
                </a:solidFill>
                <a:sym typeface="Wingdings" panose="05000000000000000000" pitchFamily="2" charset="2"/>
              </a:rPr>
              <a:t>, </a:t>
            </a:r>
            <a:r>
              <a:rPr lang="en-US" sz="3200" b="1" dirty="0" err="1">
                <a:solidFill>
                  <a:srgbClr val="FF0000"/>
                </a:solidFill>
                <a:sym typeface="Wingdings" panose="05000000000000000000" pitchFamily="2" charset="2"/>
              </a:rPr>
              <a:t>tenlop</a:t>
            </a:r>
            <a:r>
              <a:rPr lang="en-US" sz="3200" b="1" dirty="0">
                <a:solidFill>
                  <a:srgbClr val="FF0000"/>
                </a:solidFill>
                <a:sym typeface="Wingdings" panose="05000000000000000000" pitchFamily="2" charset="2"/>
              </a:rPr>
              <a:t>)</a:t>
            </a:r>
            <a:r>
              <a:rPr lang="en-US" sz="3200" b="1" dirty="0">
                <a:solidFill>
                  <a:srgbClr val="0070C0"/>
                </a:solidFill>
                <a:sym typeface="Wingdings" panose="05000000000000000000" pitchFamily="2" charset="2"/>
              </a:rPr>
              <a:t>;</a:t>
            </a:r>
          </a:p>
          <a:p>
            <a:pPr marL="0" indent="0">
              <a:lnSpc>
                <a:spcPct val="100000"/>
              </a:lnSpc>
              <a:spcBef>
                <a:spcPts val="0"/>
              </a:spcBef>
              <a:buNone/>
            </a:pPr>
            <a:r>
              <a:rPr lang="en-US" sz="3200" b="1" dirty="0">
                <a:solidFill>
                  <a:srgbClr val="0070C0"/>
                </a:solidFill>
                <a:sym typeface="Wingdings" panose="05000000000000000000" pitchFamily="2" charset="2"/>
              </a:rPr>
              <a:t>	</a:t>
            </a:r>
            <a:r>
              <a:rPr lang="vi-VN" sz="3200" b="1" dirty="0">
                <a:solidFill>
                  <a:srgbClr val="0070C0"/>
                </a:solidFill>
                <a:sym typeface="Wingdings" panose="05000000000000000000" pitchFamily="2" charset="2"/>
              </a:rPr>
              <a:t>cout&lt;&lt;" nhap so </a:t>
            </a:r>
            <a:r>
              <a:rPr lang="en-US" sz="3200" b="1" dirty="0">
                <a:solidFill>
                  <a:srgbClr val="0070C0"/>
                </a:solidFill>
                <a:sym typeface="Wingdings" panose="05000000000000000000" pitchFamily="2" charset="2"/>
              </a:rPr>
              <a:t>sinh </a:t>
            </a:r>
            <a:r>
              <a:rPr lang="en-US" sz="3200" b="1" dirty="0" err="1">
                <a:solidFill>
                  <a:srgbClr val="0070C0"/>
                </a:solidFill>
                <a:sym typeface="Wingdings" panose="05000000000000000000" pitchFamily="2" charset="2"/>
              </a:rPr>
              <a:t>vien</a:t>
            </a:r>
            <a:r>
              <a:rPr lang="vi-VN" sz="3200" b="1" dirty="0">
                <a:solidFill>
                  <a:srgbClr val="0070C0"/>
                </a:solidFill>
                <a:sym typeface="Wingdings" panose="05000000000000000000" pitchFamily="2" charset="2"/>
              </a:rPr>
              <a:t>:"; cin&gt;&gt;</a:t>
            </a:r>
            <a:r>
              <a:rPr lang="en-US" sz="3200" b="1" dirty="0">
                <a:solidFill>
                  <a:srgbClr val="0070C0"/>
                </a:solidFill>
                <a:sym typeface="Wingdings" panose="05000000000000000000" pitchFamily="2" charset="2"/>
              </a:rPr>
              <a:t>n</a:t>
            </a:r>
            <a:r>
              <a:rPr lang="vi-VN" sz="3200" b="1" dirty="0">
                <a:solidFill>
                  <a:srgbClr val="0070C0"/>
                </a:solidFill>
                <a:sym typeface="Wingdings" panose="05000000000000000000" pitchFamily="2" charset="2"/>
              </a:rPr>
              <a:t>;</a:t>
            </a:r>
          </a:p>
          <a:p>
            <a:pPr marL="0" indent="0">
              <a:lnSpc>
                <a:spcPct val="100000"/>
              </a:lnSpc>
              <a:spcBef>
                <a:spcPts val="0"/>
              </a:spcBef>
              <a:buNone/>
            </a:pPr>
            <a:r>
              <a:rPr lang="vi-VN" sz="3200" b="1" dirty="0">
                <a:solidFill>
                  <a:srgbClr val="0070C0"/>
                </a:solidFill>
                <a:sym typeface="Wingdings" panose="05000000000000000000" pitchFamily="2" charset="2"/>
              </a:rPr>
              <a:t>	</a:t>
            </a:r>
            <a:r>
              <a:rPr lang="vi-VN" sz="3200" b="1" dirty="0">
                <a:solidFill>
                  <a:srgbClr val="FF0000"/>
                </a:solidFill>
                <a:sym typeface="Wingdings" panose="05000000000000000000" pitchFamily="2" charset="2"/>
              </a:rPr>
              <a:t>a= new </a:t>
            </a:r>
            <a:r>
              <a:rPr lang="en-US" sz="3200" b="1" dirty="0">
                <a:solidFill>
                  <a:srgbClr val="FF0000"/>
                </a:solidFill>
                <a:sym typeface="Wingdings" panose="05000000000000000000" pitchFamily="2" charset="2"/>
              </a:rPr>
              <a:t>Student</a:t>
            </a:r>
            <a:r>
              <a:rPr lang="vi-VN" sz="3200" b="1" dirty="0">
                <a:solidFill>
                  <a:srgbClr val="FF0000"/>
                </a:solidFill>
                <a:sym typeface="Wingdings" panose="05000000000000000000" pitchFamily="2" charset="2"/>
              </a:rPr>
              <a:t> [</a:t>
            </a:r>
            <a:r>
              <a:rPr lang="en-US" sz="3200" b="1" dirty="0">
                <a:solidFill>
                  <a:srgbClr val="FF0000"/>
                </a:solidFill>
                <a:sym typeface="Wingdings" panose="05000000000000000000" pitchFamily="2" charset="2"/>
              </a:rPr>
              <a:t>n</a:t>
            </a:r>
            <a:r>
              <a:rPr lang="vi-VN" sz="3200" b="1" dirty="0">
                <a:solidFill>
                  <a:srgbClr val="FF0000"/>
                </a:solidFill>
                <a:sym typeface="Wingdings" panose="05000000000000000000" pitchFamily="2" charset="2"/>
              </a:rPr>
              <a:t>];</a:t>
            </a:r>
          </a:p>
          <a:p>
            <a:pPr marL="0" indent="0">
              <a:lnSpc>
                <a:spcPct val="100000"/>
              </a:lnSpc>
              <a:spcBef>
                <a:spcPts val="0"/>
              </a:spcBef>
              <a:buNone/>
            </a:pPr>
            <a:r>
              <a:rPr lang="vi-VN" sz="3200" b="1" dirty="0">
                <a:solidFill>
                  <a:srgbClr val="0070C0"/>
                </a:solidFill>
                <a:sym typeface="Wingdings" panose="05000000000000000000" pitchFamily="2" charset="2"/>
              </a:rPr>
              <a:t>	for(int i=0; i&lt;</a:t>
            </a:r>
            <a:r>
              <a:rPr lang="en-US" sz="3200" b="1" dirty="0">
                <a:solidFill>
                  <a:srgbClr val="0070C0"/>
                </a:solidFill>
                <a:sym typeface="Wingdings" panose="05000000000000000000" pitchFamily="2" charset="2"/>
              </a:rPr>
              <a:t>n</a:t>
            </a:r>
            <a:r>
              <a:rPr lang="vi-VN" sz="3200" b="1" dirty="0">
                <a:solidFill>
                  <a:srgbClr val="0070C0"/>
                </a:solidFill>
                <a:sym typeface="Wingdings" panose="05000000000000000000" pitchFamily="2" charset="2"/>
              </a:rPr>
              <a:t>; i++)</a:t>
            </a:r>
            <a:r>
              <a:rPr lang="en-US" sz="3200" b="1" dirty="0">
                <a:solidFill>
                  <a:srgbClr val="0070C0"/>
                </a:solidFill>
                <a:sym typeface="Wingdings" panose="05000000000000000000" pitchFamily="2" charset="2"/>
              </a:rPr>
              <a:t> </a:t>
            </a:r>
          </a:p>
          <a:p>
            <a:pPr marL="0" indent="0">
              <a:lnSpc>
                <a:spcPct val="100000"/>
              </a:lnSpc>
              <a:spcBef>
                <a:spcPts val="0"/>
              </a:spcBef>
              <a:buNone/>
            </a:pPr>
            <a:r>
              <a:rPr lang="en-US" sz="3200" b="1" dirty="0">
                <a:solidFill>
                  <a:srgbClr val="0070C0"/>
                </a:solidFill>
                <a:sym typeface="Wingdings" panose="05000000000000000000" pitchFamily="2" charset="2"/>
              </a:rPr>
              <a:t>	{</a:t>
            </a:r>
          </a:p>
          <a:p>
            <a:pPr marL="0" indent="0">
              <a:lnSpc>
                <a:spcPct val="100000"/>
              </a:lnSpc>
              <a:spcBef>
                <a:spcPts val="0"/>
              </a:spcBef>
              <a:buNone/>
            </a:pPr>
            <a:r>
              <a:rPr lang="en-US" sz="3200" b="1" dirty="0">
                <a:solidFill>
                  <a:srgbClr val="0070C0"/>
                </a:solidFill>
                <a:sym typeface="Wingdings" panose="05000000000000000000" pitchFamily="2" charset="2"/>
              </a:rPr>
              <a:t>		</a:t>
            </a:r>
            <a:r>
              <a:rPr lang="en-US" sz="3200" b="1" dirty="0" err="1">
                <a:solidFill>
                  <a:srgbClr val="0070C0"/>
                </a:solidFill>
                <a:sym typeface="Wingdings" panose="05000000000000000000" pitchFamily="2" charset="2"/>
              </a:rPr>
              <a:t>cout</a:t>
            </a:r>
            <a:r>
              <a:rPr lang="en-US" sz="3200" b="1" dirty="0">
                <a:solidFill>
                  <a:srgbClr val="0070C0"/>
                </a:solidFill>
                <a:sym typeface="Wingdings" panose="05000000000000000000" pitchFamily="2" charset="2"/>
              </a:rPr>
              <a:t>&lt;&lt;“\n </a:t>
            </a:r>
            <a:r>
              <a:rPr lang="en-US" sz="3200" b="1" dirty="0" err="1">
                <a:solidFill>
                  <a:srgbClr val="0070C0"/>
                </a:solidFill>
                <a:sym typeface="Wingdings" panose="05000000000000000000" pitchFamily="2" charset="2"/>
              </a:rPr>
              <a:t>nhap</a:t>
            </a:r>
            <a:r>
              <a:rPr lang="en-US" sz="3200" b="1" dirty="0">
                <a:solidFill>
                  <a:srgbClr val="0070C0"/>
                </a:solidFill>
                <a:sym typeface="Wingdings" panose="05000000000000000000" pitchFamily="2" charset="2"/>
              </a:rPr>
              <a:t> </a:t>
            </a:r>
            <a:r>
              <a:rPr lang="en-US" sz="3200" b="1" dirty="0" err="1">
                <a:solidFill>
                  <a:srgbClr val="0070C0"/>
                </a:solidFill>
                <a:sym typeface="Wingdings" panose="05000000000000000000" pitchFamily="2" charset="2"/>
              </a:rPr>
              <a:t>sv</a:t>
            </a:r>
            <a:r>
              <a:rPr lang="en-US" sz="3200" b="1" dirty="0">
                <a:solidFill>
                  <a:srgbClr val="0070C0"/>
                </a:solidFill>
                <a:sym typeface="Wingdings" panose="05000000000000000000" pitchFamily="2" charset="2"/>
              </a:rPr>
              <a:t> thu “&lt;&lt;(i+1)&lt;&lt;“:”; </a:t>
            </a:r>
            <a:r>
              <a:rPr lang="en-US" sz="3200" b="1">
                <a:solidFill>
                  <a:srgbClr val="0070C0"/>
                </a:solidFill>
                <a:sym typeface="Wingdings" panose="05000000000000000000" pitchFamily="2" charset="2"/>
              </a:rPr>
              <a:t>			         a[i</a:t>
            </a:r>
            <a:r>
              <a:rPr lang="en-US" sz="3200" b="1" dirty="0">
                <a:solidFill>
                  <a:srgbClr val="0070C0"/>
                </a:solidFill>
                <a:sym typeface="Wingdings" panose="05000000000000000000" pitchFamily="2" charset="2"/>
              </a:rPr>
              <a:t>].</a:t>
            </a:r>
            <a:r>
              <a:rPr lang="en-US" sz="3200" b="1" dirty="0" err="1">
                <a:solidFill>
                  <a:srgbClr val="0070C0"/>
                </a:solidFill>
                <a:sym typeface="Wingdings" panose="05000000000000000000" pitchFamily="2" charset="2"/>
              </a:rPr>
              <a:t>nhap</a:t>
            </a:r>
            <a:r>
              <a:rPr lang="en-US" sz="3200" b="1" dirty="0">
                <a:solidFill>
                  <a:srgbClr val="0070C0"/>
                </a:solidFill>
                <a:sym typeface="Wingdings" panose="05000000000000000000" pitchFamily="2" charset="2"/>
              </a:rPr>
              <a:t>();</a:t>
            </a:r>
          </a:p>
          <a:p>
            <a:pPr marL="0" indent="0">
              <a:lnSpc>
                <a:spcPct val="100000"/>
              </a:lnSpc>
              <a:spcBef>
                <a:spcPts val="0"/>
              </a:spcBef>
              <a:buNone/>
            </a:pPr>
            <a:r>
              <a:rPr lang="en-US" sz="3200" b="1" dirty="0">
                <a:solidFill>
                  <a:srgbClr val="0070C0"/>
                </a:solidFill>
                <a:sym typeface="Wingdings" panose="05000000000000000000" pitchFamily="2" charset="2"/>
              </a:rPr>
              <a:t>	}</a:t>
            </a:r>
          </a:p>
          <a:p>
            <a:pPr marL="0" indent="0">
              <a:lnSpc>
                <a:spcPct val="100000"/>
              </a:lnSpc>
              <a:spcBef>
                <a:spcPts val="0"/>
              </a:spcBef>
              <a:buNone/>
            </a:pPr>
            <a:r>
              <a:rPr lang="vi-VN" sz="3200" b="1" dirty="0">
                <a:solidFill>
                  <a:srgbClr val="0070C0"/>
                </a:solidFill>
                <a:sym typeface="Wingdings" panose="05000000000000000000" pitchFamily="2" charset="2"/>
              </a:rPr>
              <a:t>}</a:t>
            </a:r>
            <a:endParaRPr lang="en-US" sz="32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219</a:t>
            </a:fld>
            <a:endParaRPr lang="en-US"/>
          </a:p>
        </p:txBody>
      </p:sp>
    </p:spTree>
    <p:extLst>
      <p:ext uri="{BB962C8B-B14F-4D97-AF65-F5344CB8AC3E}">
        <p14:creationId xmlns:p14="http://schemas.microsoft.com/office/powerpoint/2010/main" val="254389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638" y="75860"/>
            <a:ext cx="10515600" cy="806853"/>
          </a:xfrm>
        </p:spPr>
        <p:txBody>
          <a:bodyPr/>
          <a:lstStyle/>
          <a:p>
            <a:r>
              <a:rPr lang="en-US"/>
              <a:t>Tham biến, tham trị</a:t>
            </a:r>
          </a:p>
        </p:txBody>
      </p:sp>
      <p:sp>
        <p:nvSpPr>
          <p:cNvPr id="3" name="Content Placeholder 2"/>
          <p:cNvSpPr>
            <a:spLocks noGrp="1"/>
          </p:cNvSpPr>
          <p:nvPr>
            <p:ph idx="1"/>
          </p:nvPr>
        </p:nvSpPr>
        <p:spPr>
          <a:xfrm>
            <a:off x="838200" y="1600548"/>
            <a:ext cx="10515600" cy="4351338"/>
          </a:xfrm>
        </p:spPr>
        <p:txBody>
          <a:bodyPr>
            <a:normAutofit/>
          </a:bodyPr>
          <a:lstStyle/>
          <a:p>
            <a:pPr marL="0" indent="0">
              <a:buNone/>
            </a:pPr>
            <a:endParaRPr lang="nn-NO" dirty="0"/>
          </a:p>
          <a:p>
            <a:pPr marL="0" indent="0">
              <a:buNone/>
            </a:pPr>
            <a:endParaRPr lang="nn-NO" dirty="0"/>
          </a:p>
          <a:p>
            <a:pPr marL="0" indent="0">
              <a:buNone/>
            </a:pPr>
            <a:endParaRPr lang="nn-NO" dirty="0"/>
          </a:p>
        </p:txBody>
      </p:sp>
      <p:sp>
        <p:nvSpPr>
          <p:cNvPr id="5" name="Rectangle 4"/>
          <p:cNvSpPr/>
          <p:nvPr/>
        </p:nvSpPr>
        <p:spPr>
          <a:xfrm>
            <a:off x="838200" y="1277295"/>
            <a:ext cx="5411605" cy="3970318"/>
          </a:xfrm>
          <a:prstGeom prst="rect">
            <a:avLst/>
          </a:prstGeom>
        </p:spPr>
        <p:txBody>
          <a:bodyPr wrap="square">
            <a:spAutoFit/>
          </a:bodyPr>
          <a:lstStyle/>
          <a:p>
            <a:r>
              <a:rPr lang="en-US" sz="2800" dirty="0"/>
              <a:t>void x1(</a:t>
            </a:r>
            <a:r>
              <a:rPr lang="en-US" sz="2800" dirty="0" err="1"/>
              <a:t>int</a:t>
            </a:r>
            <a:r>
              <a:rPr lang="en-US" sz="2800" dirty="0"/>
              <a:t> a, </a:t>
            </a:r>
            <a:r>
              <a:rPr lang="en-US" sz="2800" dirty="0" err="1"/>
              <a:t>int</a:t>
            </a:r>
            <a:r>
              <a:rPr lang="en-US" sz="2800" dirty="0"/>
              <a:t> b) {</a:t>
            </a:r>
          </a:p>
          <a:p>
            <a:r>
              <a:rPr lang="en-US" sz="2800" dirty="0"/>
              <a:t>	a= a+1; b= </a:t>
            </a:r>
            <a:r>
              <a:rPr lang="en-US" sz="2800" dirty="0" err="1"/>
              <a:t>b+a</a:t>
            </a:r>
            <a:r>
              <a:rPr lang="en-US" sz="2800" dirty="0"/>
              <a:t>;</a:t>
            </a:r>
          </a:p>
          <a:p>
            <a:r>
              <a:rPr lang="en-US" sz="2800" dirty="0"/>
              <a:t>}</a:t>
            </a:r>
          </a:p>
          <a:p>
            <a:r>
              <a:rPr lang="en-US" sz="2800" dirty="0"/>
              <a:t>void x2(</a:t>
            </a:r>
            <a:r>
              <a:rPr lang="en-US" sz="2800" dirty="0" err="1"/>
              <a:t>int</a:t>
            </a:r>
            <a:r>
              <a:rPr lang="en-US" sz="2800" dirty="0"/>
              <a:t> a, </a:t>
            </a:r>
            <a:r>
              <a:rPr lang="en-US" sz="2800" dirty="0" err="1">
                <a:solidFill>
                  <a:srgbClr val="00B050"/>
                </a:solidFill>
              </a:rPr>
              <a:t>int</a:t>
            </a:r>
            <a:r>
              <a:rPr lang="en-US" sz="2800" dirty="0">
                <a:solidFill>
                  <a:srgbClr val="00B050"/>
                </a:solidFill>
              </a:rPr>
              <a:t> &amp;b</a:t>
            </a:r>
            <a:r>
              <a:rPr lang="en-US" sz="2800" dirty="0"/>
              <a:t>){</a:t>
            </a:r>
          </a:p>
          <a:p>
            <a:r>
              <a:rPr lang="en-US" sz="2800" dirty="0"/>
              <a:t>	a= a+1; b= </a:t>
            </a:r>
            <a:r>
              <a:rPr lang="en-US" sz="2800" dirty="0" err="1"/>
              <a:t>b+a</a:t>
            </a:r>
            <a:r>
              <a:rPr lang="en-US" sz="2800" dirty="0"/>
              <a:t>;</a:t>
            </a:r>
          </a:p>
          <a:p>
            <a:r>
              <a:rPr lang="en-US" sz="2800" dirty="0"/>
              <a:t>}</a:t>
            </a:r>
          </a:p>
          <a:p>
            <a:r>
              <a:rPr lang="en-US" sz="2800" dirty="0"/>
              <a:t>void x3(</a:t>
            </a:r>
            <a:r>
              <a:rPr lang="en-US" sz="2800" dirty="0" err="1">
                <a:solidFill>
                  <a:srgbClr val="92D050"/>
                </a:solidFill>
              </a:rPr>
              <a:t>int</a:t>
            </a:r>
            <a:r>
              <a:rPr lang="en-US" sz="2800" dirty="0">
                <a:solidFill>
                  <a:srgbClr val="92D050"/>
                </a:solidFill>
              </a:rPr>
              <a:t> &amp;a, </a:t>
            </a:r>
            <a:r>
              <a:rPr lang="en-US" sz="2800" dirty="0" err="1">
                <a:solidFill>
                  <a:srgbClr val="92D050"/>
                </a:solidFill>
              </a:rPr>
              <a:t>int</a:t>
            </a:r>
            <a:r>
              <a:rPr lang="en-US" sz="2800" dirty="0">
                <a:solidFill>
                  <a:srgbClr val="92D050"/>
                </a:solidFill>
              </a:rPr>
              <a:t> &amp;b</a:t>
            </a:r>
            <a:r>
              <a:rPr lang="en-US" sz="2800" dirty="0"/>
              <a:t>){</a:t>
            </a:r>
          </a:p>
          <a:p>
            <a:r>
              <a:rPr lang="en-US" sz="2800" dirty="0"/>
              <a:t>	a= a+1; b= </a:t>
            </a:r>
            <a:r>
              <a:rPr lang="en-US" sz="2800" dirty="0" err="1"/>
              <a:t>b+a</a:t>
            </a:r>
            <a:r>
              <a:rPr lang="en-US" sz="2800" dirty="0"/>
              <a:t>;</a:t>
            </a:r>
          </a:p>
          <a:p>
            <a:r>
              <a:rPr lang="en-US" sz="2800"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22</a:t>
            </a:fld>
            <a:endParaRPr lang="en-US"/>
          </a:p>
        </p:txBody>
      </p:sp>
      <p:sp>
        <p:nvSpPr>
          <p:cNvPr id="7" name="TextBox 6"/>
          <p:cNvSpPr txBox="1"/>
          <p:nvPr/>
        </p:nvSpPr>
        <p:spPr>
          <a:xfrm>
            <a:off x="5923438" y="1595803"/>
            <a:ext cx="5430362" cy="2554545"/>
          </a:xfrm>
          <a:prstGeom prst="rect">
            <a:avLst/>
          </a:prstGeom>
          <a:noFill/>
          <a:ln>
            <a:solidFill>
              <a:schemeClr val="tx1"/>
            </a:solidFill>
          </a:ln>
        </p:spPr>
        <p:txBody>
          <a:bodyPr wrap="square" rtlCol="0">
            <a:spAutoFit/>
          </a:bodyPr>
          <a:lstStyle/>
          <a:p>
            <a:pPr algn="just"/>
            <a:r>
              <a:rPr lang="en-US" sz="3200" dirty="0" err="1">
                <a:solidFill>
                  <a:srgbClr val="0000FF"/>
                </a:solidFill>
              </a:rPr>
              <a:t>Các</a:t>
            </a:r>
            <a:r>
              <a:rPr lang="en-US" sz="3200" dirty="0">
                <a:solidFill>
                  <a:srgbClr val="0000FF"/>
                </a:solidFill>
              </a:rPr>
              <a:t> tham số </a:t>
            </a:r>
            <a:r>
              <a:rPr lang="en-US" sz="3200" dirty="0" err="1">
                <a:solidFill>
                  <a:srgbClr val="0000FF"/>
                </a:solidFill>
              </a:rPr>
              <a:t>của</a:t>
            </a:r>
            <a:r>
              <a:rPr lang="en-US" sz="3200" dirty="0">
                <a:solidFill>
                  <a:srgbClr val="0000FF"/>
                </a:solidFill>
              </a:rPr>
              <a:t> </a:t>
            </a:r>
            <a:r>
              <a:rPr lang="en-US" sz="3200" dirty="0" err="1">
                <a:solidFill>
                  <a:srgbClr val="0000FF"/>
                </a:solidFill>
              </a:rPr>
              <a:t>hàm</a:t>
            </a:r>
            <a:r>
              <a:rPr lang="en-US" sz="3200" dirty="0">
                <a:solidFill>
                  <a:srgbClr val="0000FF"/>
                </a:solidFill>
              </a:rPr>
              <a:t> có thể khai </a:t>
            </a:r>
            <a:r>
              <a:rPr lang="en-US" sz="3200" dirty="0" err="1">
                <a:solidFill>
                  <a:srgbClr val="0000FF"/>
                </a:solidFill>
              </a:rPr>
              <a:t>báo</a:t>
            </a:r>
            <a:r>
              <a:rPr lang="en-US" sz="3200" dirty="0">
                <a:solidFill>
                  <a:srgbClr val="0000FF"/>
                </a:solidFill>
              </a:rPr>
              <a:t> </a:t>
            </a:r>
            <a:r>
              <a:rPr lang="en-US" sz="3200" dirty="0" err="1">
                <a:solidFill>
                  <a:srgbClr val="0000FF"/>
                </a:solidFill>
              </a:rPr>
              <a:t>kiểu</a:t>
            </a:r>
            <a:r>
              <a:rPr lang="en-US" sz="3200" dirty="0">
                <a:solidFill>
                  <a:srgbClr val="0000FF"/>
                </a:solidFill>
              </a:rPr>
              <a:t> tham </a:t>
            </a:r>
            <a:r>
              <a:rPr lang="en-US" sz="3200" dirty="0" err="1">
                <a:solidFill>
                  <a:srgbClr val="0000FF"/>
                </a:solidFill>
              </a:rPr>
              <a:t>biến</a:t>
            </a:r>
            <a:r>
              <a:rPr lang="en-US" sz="3200" dirty="0">
                <a:solidFill>
                  <a:srgbClr val="0000FF"/>
                </a:solidFill>
              </a:rPr>
              <a:t> </a:t>
            </a:r>
            <a:r>
              <a:rPr lang="en-US" sz="3200" dirty="0" err="1">
                <a:solidFill>
                  <a:srgbClr val="0000FF"/>
                </a:solidFill>
              </a:rPr>
              <a:t>hoặc</a:t>
            </a:r>
            <a:r>
              <a:rPr lang="en-US" sz="3200" dirty="0">
                <a:solidFill>
                  <a:srgbClr val="0000FF"/>
                </a:solidFill>
              </a:rPr>
              <a:t> </a:t>
            </a:r>
            <a:r>
              <a:rPr lang="en-US" sz="3200">
                <a:solidFill>
                  <a:srgbClr val="0000FF"/>
                </a:solidFill>
              </a:rPr>
              <a:t>tham trị.</a:t>
            </a:r>
          </a:p>
          <a:p>
            <a:pPr algn="just"/>
            <a:r>
              <a:rPr lang="en-US" sz="3200">
                <a:solidFill>
                  <a:srgbClr val="00B050"/>
                </a:solidFill>
              </a:rPr>
              <a:t>Tham biến: &amp;, * trước tên biến</a:t>
            </a:r>
          </a:p>
          <a:p>
            <a:pPr algn="just"/>
            <a:r>
              <a:rPr lang="en-US" sz="3200">
                <a:solidFill>
                  <a:srgbClr val="0000FF"/>
                </a:solidFill>
              </a:rPr>
              <a:t>Tham trị: tên biến</a:t>
            </a:r>
            <a:endParaRPr lang="vi-VN" sz="3200" dirty="0">
              <a:solidFill>
                <a:srgbClr val="0000FF"/>
              </a:solidFill>
            </a:endParaRPr>
          </a:p>
        </p:txBody>
      </p:sp>
      <p:sp>
        <p:nvSpPr>
          <p:cNvPr id="8" name="TextBox 7"/>
          <p:cNvSpPr txBox="1"/>
          <p:nvPr/>
        </p:nvSpPr>
        <p:spPr>
          <a:xfrm>
            <a:off x="1012874" y="5294133"/>
            <a:ext cx="10789920" cy="1077218"/>
          </a:xfrm>
          <a:prstGeom prst="rect">
            <a:avLst/>
          </a:prstGeom>
          <a:noFill/>
        </p:spPr>
        <p:txBody>
          <a:bodyPr wrap="square" rtlCol="0">
            <a:spAutoFit/>
          </a:bodyPr>
          <a:lstStyle/>
          <a:p>
            <a:pPr algn="just"/>
            <a:r>
              <a:rPr lang="en-US" sz="3200" i="1"/>
              <a:t>Tham biến: làm việc trên vùng nhớ của đối số truyền vào</a:t>
            </a:r>
          </a:p>
          <a:p>
            <a:pPr algn="just"/>
            <a:r>
              <a:rPr lang="en-US" sz="3200" i="1"/>
              <a:t>Tham trị: làm việc trên bản sao của đối số truyền vào</a:t>
            </a:r>
            <a:endParaRPr lang="vi-VN" sz="3200" i="1" dirty="0"/>
          </a:p>
        </p:txBody>
      </p:sp>
    </p:spTree>
    <p:extLst>
      <p:ext uri="{BB962C8B-B14F-4D97-AF65-F5344CB8AC3E}">
        <p14:creationId xmlns:p14="http://schemas.microsoft.com/office/powerpoint/2010/main" val="25207429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vi-VN" sz="3200" b="1" dirty="0">
                <a:solidFill>
                  <a:srgbClr val="0070C0"/>
                </a:solidFill>
                <a:sym typeface="Wingdings" panose="05000000000000000000" pitchFamily="2" charset="2"/>
              </a:rPr>
              <a:t>void in() </a:t>
            </a:r>
          </a:p>
          <a:p>
            <a:pPr marL="0" indent="0">
              <a:lnSpc>
                <a:spcPct val="100000"/>
              </a:lnSpc>
              <a:spcBef>
                <a:spcPts val="0"/>
              </a:spcBef>
              <a:buNone/>
            </a:pPr>
            <a:r>
              <a:rPr lang="vi-VN" sz="3200" b="1" dirty="0">
                <a:solidFill>
                  <a:srgbClr val="0070C0"/>
                </a:solidFill>
                <a:sym typeface="Wingdings" panose="05000000000000000000" pitchFamily="2" charset="2"/>
              </a:rPr>
              <a:t>{</a:t>
            </a:r>
          </a:p>
          <a:p>
            <a:pPr marL="0" indent="0">
              <a:lnSpc>
                <a:spcPct val="100000"/>
              </a:lnSpc>
              <a:spcBef>
                <a:spcPts val="0"/>
              </a:spcBef>
              <a:buNone/>
            </a:pPr>
            <a:r>
              <a:rPr lang="vi-VN" sz="3200" b="1" dirty="0">
                <a:solidFill>
                  <a:srgbClr val="0070C0"/>
                </a:solidFill>
                <a:sym typeface="Wingdings" panose="05000000000000000000" pitchFamily="2" charset="2"/>
              </a:rPr>
              <a:t>	cout&lt;&lt;</a:t>
            </a:r>
            <a:r>
              <a:rPr lang="en-US" sz="3200" b="1" dirty="0">
                <a:solidFill>
                  <a:srgbClr val="0070C0"/>
                </a:solidFill>
                <a:sym typeface="Wingdings" panose="05000000000000000000" pitchFamily="2" charset="2"/>
              </a:rPr>
              <a:t>“ten lop</a:t>
            </a:r>
            <a:r>
              <a:rPr lang="vi-VN" sz="3200" b="1" dirty="0">
                <a:solidFill>
                  <a:srgbClr val="0070C0"/>
                </a:solidFill>
                <a:sym typeface="Wingdings" panose="05000000000000000000" pitchFamily="2" charset="2"/>
              </a:rPr>
              <a:t> la</a:t>
            </a:r>
            <a:r>
              <a:rPr lang="en-US" sz="3200" b="1" dirty="0">
                <a:solidFill>
                  <a:srgbClr val="0070C0"/>
                </a:solidFill>
                <a:sym typeface="Wingdings" panose="05000000000000000000" pitchFamily="2" charset="2"/>
              </a:rPr>
              <a:t>: “&lt;&lt;</a:t>
            </a:r>
            <a:r>
              <a:rPr lang="en-US" sz="3200" b="1" dirty="0" err="1">
                <a:solidFill>
                  <a:srgbClr val="FF0000"/>
                </a:solidFill>
                <a:sym typeface="Wingdings" panose="05000000000000000000" pitchFamily="2" charset="2"/>
              </a:rPr>
              <a:t>tenlop</a:t>
            </a:r>
            <a:r>
              <a:rPr lang="en-US" sz="3200" b="1" dirty="0">
                <a:solidFill>
                  <a:srgbClr val="0070C0"/>
                </a:solidFill>
                <a:sym typeface="Wingdings" panose="05000000000000000000" pitchFamily="2" charset="2"/>
              </a:rPr>
              <a:t>;</a:t>
            </a:r>
          </a:p>
          <a:p>
            <a:pPr marL="0" indent="0">
              <a:lnSpc>
                <a:spcPct val="100000"/>
              </a:lnSpc>
              <a:spcBef>
                <a:spcPts val="0"/>
              </a:spcBef>
              <a:buNone/>
            </a:pPr>
            <a:r>
              <a:rPr lang="en-US" sz="3200" b="1" dirty="0">
                <a:solidFill>
                  <a:srgbClr val="0070C0"/>
                </a:solidFill>
                <a:sym typeface="Wingdings" panose="05000000000000000000" pitchFamily="2" charset="2"/>
              </a:rPr>
              <a:t>	</a:t>
            </a:r>
            <a:r>
              <a:rPr lang="vi-VN" sz="3200" b="1" dirty="0">
                <a:solidFill>
                  <a:srgbClr val="0070C0"/>
                </a:solidFill>
                <a:sym typeface="Wingdings" panose="05000000000000000000" pitchFamily="2" charset="2"/>
              </a:rPr>
              <a:t>for(int i=0; i&lt;</a:t>
            </a:r>
            <a:r>
              <a:rPr lang="en-US" sz="3200" b="1" dirty="0">
                <a:solidFill>
                  <a:srgbClr val="0070C0"/>
                </a:solidFill>
                <a:sym typeface="Wingdings" panose="05000000000000000000" pitchFamily="2" charset="2"/>
              </a:rPr>
              <a:t>n</a:t>
            </a:r>
            <a:r>
              <a:rPr lang="vi-VN" sz="3200" b="1" dirty="0">
                <a:solidFill>
                  <a:srgbClr val="0070C0"/>
                </a:solidFill>
                <a:sym typeface="Wingdings" panose="05000000000000000000" pitchFamily="2" charset="2"/>
              </a:rPr>
              <a:t>; i++)</a:t>
            </a:r>
            <a:r>
              <a:rPr lang="en-US" sz="3200" b="1" dirty="0">
                <a:solidFill>
                  <a:srgbClr val="0070C0"/>
                </a:solidFill>
                <a:sym typeface="Wingdings" panose="05000000000000000000" pitchFamily="2" charset="2"/>
              </a:rPr>
              <a:t> a[i].in();</a:t>
            </a:r>
          </a:p>
          <a:p>
            <a:pPr marL="0" indent="0">
              <a:lnSpc>
                <a:spcPct val="100000"/>
              </a:lnSpc>
              <a:spcBef>
                <a:spcPts val="0"/>
              </a:spcBef>
              <a:buNone/>
            </a:pPr>
            <a:r>
              <a:rPr lang="vi-VN" sz="3200" b="1" dirty="0">
                <a:solidFill>
                  <a:srgbClr val="0070C0"/>
                </a:solidFill>
                <a:sym typeface="Wingdings" panose="05000000000000000000" pitchFamily="2" charset="2"/>
              </a:rPr>
              <a:t>}</a:t>
            </a:r>
            <a:endParaRPr lang="en-US" sz="32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220</a:t>
            </a:fld>
            <a:endParaRPr lang="en-US"/>
          </a:p>
        </p:txBody>
      </p:sp>
    </p:spTree>
    <p:extLst>
      <p:ext uri="{BB962C8B-B14F-4D97-AF65-F5344CB8AC3E}">
        <p14:creationId xmlns:p14="http://schemas.microsoft.com/office/powerpoint/2010/main" val="4463043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Bài tập ví dụ</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vi-VN" sz="3200" b="1" dirty="0">
                <a:solidFill>
                  <a:srgbClr val="0070C0"/>
                </a:solidFill>
                <a:sym typeface="Wingdings" panose="05000000000000000000" pitchFamily="2" charset="2"/>
              </a:rPr>
              <a:t>void sapxep</a:t>
            </a:r>
            <a:r>
              <a:rPr lang="vi-VN" sz="3200" b="1">
                <a:solidFill>
                  <a:srgbClr val="0070C0"/>
                </a:solidFill>
                <a:sym typeface="Wingdings" panose="05000000000000000000" pitchFamily="2" charset="2"/>
              </a:rPr>
              <a:t>() {</a:t>
            </a:r>
            <a:endParaRPr lang="vi-VN" sz="3200" b="1" dirty="0">
              <a:solidFill>
                <a:srgbClr val="0070C0"/>
              </a:solidFill>
              <a:sym typeface="Wingdings" panose="05000000000000000000" pitchFamily="2" charset="2"/>
            </a:endParaRPr>
          </a:p>
          <a:p>
            <a:pPr marL="0" indent="0">
              <a:lnSpc>
                <a:spcPct val="100000"/>
              </a:lnSpc>
              <a:spcBef>
                <a:spcPts val="0"/>
              </a:spcBef>
              <a:buNone/>
            </a:pPr>
            <a:r>
              <a:rPr lang="vi-VN" sz="3200" b="1" dirty="0">
                <a:solidFill>
                  <a:srgbClr val="0070C0"/>
                </a:solidFill>
                <a:sym typeface="Wingdings" panose="05000000000000000000" pitchFamily="2" charset="2"/>
              </a:rPr>
              <a:t>	for(int i=0; i&lt;</a:t>
            </a:r>
            <a:r>
              <a:rPr lang="en-US" sz="3200" b="1" dirty="0">
                <a:solidFill>
                  <a:srgbClr val="0070C0"/>
                </a:solidFill>
                <a:sym typeface="Wingdings" panose="05000000000000000000" pitchFamily="2" charset="2"/>
              </a:rPr>
              <a:t>n</a:t>
            </a:r>
            <a:r>
              <a:rPr lang="vi-VN" sz="3200" b="1" dirty="0">
                <a:solidFill>
                  <a:srgbClr val="0070C0"/>
                </a:solidFill>
                <a:sym typeface="Wingdings" panose="05000000000000000000" pitchFamily="2" charset="2"/>
              </a:rPr>
              <a:t>; i++)</a:t>
            </a:r>
            <a:r>
              <a:rPr lang="en-US" sz="3200" b="1" dirty="0">
                <a:solidFill>
                  <a:srgbClr val="0070C0"/>
                </a:solidFill>
                <a:sym typeface="Wingdings" panose="05000000000000000000" pitchFamily="2" charset="2"/>
              </a:rPr>
              <a:t> </a:t>
            </a:r>
          </a:p>
          <a:p>
            <a:pPr marL="0" indent="0">
              <a:lnSpc>
                <a:spcPct val="100000"/>
              </a:lnSpc>
              <a:spcBef>
                <a:spcPts val="0"/>
              </a:spcBef>
              <a:buNone/>
            </a:pPr>
            <a:r>
              <a:rPr lang="en-US" sz="3200" b="1" dirty="0">
                <a:solidFill>
                  <a:srgbClr val="0070C0"/>
                </a:solidFill>
                <a:sym typeface="Wingdings" panose="05000000000000000000" pitchFamily="2" charset="2"/>
              </a:rPr>
              <a:t>		</a:t>
            </a:r>
            <a:r>
              <a:rPr lang="vi-VN" sz="3200" b="1" dirty="0">
                <a:solidFill>
                  <a:srgbClr val="0070C0"/>
                </a:solidFill>
                <a:sym typeface="Wingdings" panose="05000000000000000000" pitchFamily="2" charset="2"/>
              </a:rPr>
              <a:t>for(int j= i+1; j&lt;</a:t>
            </a:r>
            <a:r>
              <a:rPr lang="en-US" sz="3200" b="1" dirty="0">
                <a:solidFill>
                  <a:srgbClr val="0070C0"/>
                </a:solidFill>
                <a:sym typeface="Wingdings" panose="05000000000000000000" pitchFamily="2" charset="2"/>
              </a:rPr>
              <a:t>n</a:t>
            </a:r>
            <a:r>
              <a:rPr lang="vi-VN" sz="3200" b="1" dirty="0">
                <a:solidFill>
                  <a:srgbClr val="0070C0"/>
                </a:solidFill>
                <a:sym typeface="Wingdings" panose="05000000000000000000" pitchFamily="2" charset="2"/>
              </a:rPr>
              <a:t>; j++)</a:t>
            </a:r>
            <a:endParaRPr lang="en-US" sz="3200" b="1" dirty="0">
              <a:solidFill>
                <a:srgbClr val="0070C0"/>
              </a:solidFill>
              <a:sym typeface="Wingdings" panose="05000000000000000000" pitchFamily="2" charset="2"/>
            </a:endParaRPr>
          </a:p>
          <a:p>
            <a:pPr marL="0" indent="0">
              <a:lnSpc>
                <a:spcPct val="100000"/>
              </a:lnSpc>
              <a:spcBef>
                <a:spcPts val="0"/>
              </a:spcBef>
              <a:buNone/>
            </a:pPr>
            <a:r>
              <a:rPr lang="en-US" sz="3200" b="1" dirty="0">
                <a:solidFill>
                  <a:srgbClr val="0070C0"/>
                </a:solidFill>
                <a:sym typeface="Wingdings" panose="05000000000000000000" pitchFamily="2" charset="2"/>
              </a:rPr>
              <a:t>			if(a[i].</a:t>
            </a:r>
            <a:r>
              <a:rPr lang="en-US" sz="3200" b="1" dirty="0" err="1">
                <a:solidFill>
                  <a:srgbClr val="0070C0"/>
                </a:solidFill>
                <a:sym typeface="Wingdings" panose="05000000000000000000" pitchFamily="2" charset="2"/>
              </a:rPr>
              <a:t>getdiem</a:t>
            </a:r>
            <a:r>
              <a:rPr lang="en-US" sz="3200" b="1">
                <a:solidFill>
                  <a:srgbClr val="0070C0"/>
                </a:solidFill>
                <a:sym typeface="Wingdings" panose="05000000000000000000" pitchFamily="2" charset="2"/>
              </a:rPr>
              <a:t>()&lt;a[j].</a:t>
            </a:r>
            <a:r>
              <a:rPr lang="en-US" sz="3200" b="1" dirty="0" err="1">
                <a:solidFill>
                  <a:srgbClr val="0070C0"/>
                </a:solidFill>
                <a:sym typeface="Wingdings" panose="05000000000000000000" pitchFamily="2" charset="2"/>
              </a:rPr>
              <a:t>getdiem</a:t>
            </a:r>
            <a:r>
              <a:rPr lang="en-US" sz="3200" b="1" dirty="0">
                <a:solidFill>
                  <a:srgbClr val="0070C0"/>
                </a:solidFill>
                <a:sym typeface="Wingdings" panose="05000000000000000000" pitchFamily="2" charset="2"/>
              </a:rPr>
              <a:t>())</a:t>
            </a:r>
          </a:p>
          <a:p>
            <a:pPr marL="0" indent="0">
              <a:lnSpc>
                <a:spcPct val="100000"/>
              </a:lnSpc>
              <a:spcBef>
                <a:spcPts val="0"/>
              </a:spcBef>
              <a:buNone/>
            </a:pPr>
            <a:r>
              <a:rPr lang="en-US" sz="3200" b="1" dirty="0">
                <a:solidFill>
                  <a:srgbClr val="0070C0"/>
                </a:solidFill>
                <a:sym typeface="Wingdings" panose="05000000000000000000" pitchFamily="2" charset="2"/>
              </a:rPr>
              <a:t>			{</a:t>
            </a:r>
          </a:p>
          <a:p>
            <a:pPr marL="0" indent="0">
              <a:lnSpc>
                <a:spcPct val="100000"/>
              </a:lnSpc>
              <a:spcBef>
                <a:spcPts val="0"/>
              </a:spcBef>
              <a:buNone/>
            </a:pPr>
            <a:r>
              <a:rPr lang="en-US" sz="3200" b="1" dirty="0">
                <a:solidFill>
                  <a:srgbClr val="0070C0"/>
                </a:solidFill>
                <a:sym typeface="Wingdings" panose="05000000000000000000" pitchFamily="2" charset="2"/>
              </a:rPr>
              <a:t>				</a:t>
            </a:r>
            <a:r>
              <a:rPr lang="vi-VN" sz="3200" b="1" dirty="0">
                <a:solidFill>
                  <a:srgbClr val="0070C0"/>
                </a:solidFill>
                <a:sym typeface="Wingdings" panose="05000000000000000000" pitchFamily="2" charset="2"/>
              </a:rPr>
              <a:t>Student</a:t>
            </a:r>
            <a:r>
              <a:rPr lang="en-US" sz="3200" b="1" dirty="0">
                <a:solidFill>
                  <a:srgbClr val="0070C0"/>
                </a:solidFill>
                <a:sym typeface="Wingdings" panose="05000000000000000000" pitchFamily="2" charset="2"/>
              </a:rPr>
              <a:t> t=a[i]; a[i]=a[j]; a[j]=t;	</a:t>
            </a:r>
          </a:p>
          <a:p>
            <a:pPr marL="0" indent="0">
              <a:lnSpc>
                <a:spcPct val="100000"/>
              </a:lnSpc>
              <a:spcBef>
                <a:spcPts val="0"/>
              </a:spcBef>
              <a:buNone/>
            </a:pPr>
            <a:r>
              <a:rPr lang="en-US" sz="3200" b="1" dirty="0">
                <a:solidFill>
                  <a:srgbClr val="0070C0"/>
                </a:solidFill>
                <a:sym typeface="Wingdings" panose="05000000000000000000" pitchFamily="2" charset="2"/>
              </a:rPr>
              <a:t>			} </a:t>
            </a:r>
          </a:p>
          <a:p>
            <a:pPr marL="0" indent="0">
              <a:lnSpc>
                <a:spcPct val="100000"/>
              </a:lnSpc>
              <a:spcBef>
                <a:spcPts val="0"/>
              </a:spcBef>
              <a:buNone/>
            </a:pPr>
            <a:r>
              <a:rPr lang="vi-VN" sz="3200" b="1">
                <a:solidFill>
                  <a:srgbClr val="0070C0"/>
                </a:solidFill>
                <a:sym typeface="Wingdings" panose="05000000000000000000" pitchFamily="2" charset="2"/>
              </a:rPr>
              <a:t>}</a:t>
            </a:r>
            <a:endParaRPr lang="en-US" sz="32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221</a:t>
            </a:fld>
            <a:endParaRPr lang="en-US"/>
          </a:p>
        </p:txBody>
      </p:sp>
    </p:spTree>
    <p:extLst>
      <p:ext uri="{BB962C8B-B14F-4D97-AF65-F5344CB8AC3E}">
        <p14:creationId xmlns:p14="http://schemas.microsoft.com/office/powerpoint/2010/main" val="3049581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838200" y="1312668"/>
            <a:ext cx="11127059" cy="5102199"/>
          </a:xfrm>
        </p:spPr>
        <p:txBody>
          <a:bodyPr>
            <a:noAutofit/>
          </a:bodyPr>
          <a:lstStyle/>
          <a:p>
            <a:pPr marL="0" indent="0">
              <a:lnSpc>
                <a:spcPct val="100000"/>
              </a:lnSpc>
              <a:spcBef>
                <a:spcPts val="0"/>
              </a:spcBef>
              <a:buNone/>
            </a:pPr>
            <a:r>
              <a:rPr lang="en-US" sz="3200" b="1">
                <a:solidFill>
                  <a:srgbClr val="0070C0"/>
                </a:solidFill>
                <a:sym typeface="Wingdings" panose="05000000000000000000" pitchFamily="2" charset="2"/>
              </a:rPr>
              <a:t>Ghi vào file kết quả màn hình (stdout)</a:t>
            </a:r>
          </a:p>
          <a:p>
            <a:pPr marL="0" indent="0">
              <a:lnSpc>
                <a:spcPct val="100000"/>
              </a:lnSpc>
              <a:spcBef>
                <a:spcPts val="0"/>
              </a:spcBef>
              <a:buNone/>
            </a:pPr>
            <a:r>
              <a:rPr lang="en-US" b="1">
                <a:solidFill>
                  <a:srgbClr val="0070C0"/>
                </a:solidFill>
                <a:sym typeface="Wingdings" panose="05000000000000000000" pitchFamily="2" charset="2"/>
              </a:rPr>
              <a:t>int main()</a:t>
            </a:r>
          </a:p>
          <a:p>
            <a:pPr marL="0" indent="0">
              <a:lnSpc>
                <a:spcPct val="100000"/>
              </a:lnSpc>
              <a:spcBef>
                <a:spcPts val="0"/>
              </a:spcBef>
              <a:buNone/>
            </a:pPr>
            <a:r>
              <a:rPr lang="en-US" b="1">
                <a:solidFill>
                  <a:srgbClr val="0070C0"/>
                </a:solidFill>
                <a:sym typeface="Wingdings" panose="05000000000000000000" pitchFamily="2" charset="2"/>
              </a:rPr>
              <a:t>{</a:t>
            </a:r>
          </a:p>
          <a:p>
            <a:pPr marL="0" indent="0">
              <a:lnSpc>
                <a:spcPct val="100000"/>
              </a:lnSpc>
              <a:spcBef>
                <a:spcPts val="0"/>
              </a:spcBef>
              <a:buNone/>
            </a:pPr>
            <a:r>
              <a:rPr lang="en-US" sz="3200" b="1">
                <a:solidFill>
                  <a:srgbClr val="0070C0"/>
                </a:solidFill>
                <a:sym typeface="Wingdings" panose="05000000000000000000" pitchFamily="2" charset="2"/>
              </a:rPr>
              <a:t>	cout&lt;&lt;“Object Oriented Programming C++”;</a:t>
            </a:r>
          </a:p>
          <a:p>
            <a:pPr>
              <a:lnSpc>
                <a:spcPct val="100000"/>
              </a:lnSpc>
              <a:spcBef>
                <a:spcPts val="0"/>
              </a:spcBef>
            </a:pPr>
            <a:r>
              <a:rPr lang="en-US" b="1">
                <a:solidFill>
                  <a:srgbClr val="0070C0"/>
                </a:solidFill>
                <a:sym typeface="Wingdings" panose="05000000000000000000" pitchFamily="2" charset="2"/>
              </a:rPr>
              <a:t>	cout&lt;&lt;“\n CMU-CS 311”;</a:t>
            </a:r>
          </a:p>
          <a:p>
            <a:pPr marL="0" indent="0">
              <a:lnSpc>
                <a:spcPct val="100000"/>
              </a:lnSpc>
              <a:spcBef>
                <a:spcPts val="0"/>
              </a:spcBef>
              <a:buNone/>
            </a:pPr>
            <a:r>
              <a:rPr lang="en-US" sz="3200" b="1">
                <a:solidFill>
                  <a:srgbClr val="0070C0"/>
                </a:solidFill>
                <a:sym typeface="Wingdings" panose="05000000000000000000" pitchFamily="2" charset="2"/>
              </a:rPr>
              <a:t>}</a:t>
            </a:r>
            <a:endParaRPr lang="en-US" sz="32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222</a:t>
            </a:fld>
            <a:endParaRPr lang="en-US"/>
          </a:p>
        </p:txBody>
      </p:sp>
    </p:spTree>
    <p:extLst>
      <p:ext uri="{BB962C8B-B14F-4D97-AF65-F5344CB8AC3E}">
        <p14:creationId xmlns:p14="http://schemas.microsoft.com/office/powerpoint/2010/main" val="14866877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838200" y="1312668"/>
            <a:ext cx="11127059" cy="5102199"/>
          </a:xfrm>
        </p:spPr>
        <p:txBody>
          <a:bodyPr>
            <a:noAutofit/>
          </a:bodyPr>
          <a:lstStyle/>
          <a:p>
            <a:pPr>
              <a:lnSpc>
                <a:spcPct val="100000"/>
              </a:lnSpc>
              <a:spcBef>
                <a:spcPts val="0"/>
              </a:spcBef>
            </a:pPr>
            <a:r>
              <a:rPr lang="en-US" sz="3200" b="1">
                <a:solidFill>
                  <a:srgbClr val="0070C0"/>
                </a:solidFill>
                <a:sym typeface="Wingdings" panose="05000000000000000000" pitchFamily="2" charset="2"/>
              </a:rPr>
              <a:t>Ghi </a:t>
            </a:r>
            <a:r>
              <a:rPr lang="en-US" b="1">
                <a:solidFill>
                  <a:srgbClr val="0070C0"/>
                </a:solidFill>
                <a:sym typeface="Wingdings" panose="05000000000000000000" pitchFamily="2" charset="2"/>
              </a:rPr>
              <a:t>màn hình (stdout) vào </a:t>
            </a:r>
            <a:r>
              <a:rPr lang="en-US" sz="3200" b="1">
                <a:solidFill>
                  <a:srgbClr val="0070C0"/>
                </a:solidFill>
                <a:sym typeface="Wingdings" panose="05000000000000000000" pitchFamily="2" charset="2"/>
              </a:rPr>
              <a:t>file</a:t>
            </a:r>
          </a:p>
          <a:p>
            <a:pPr marL="0" indent="0">
              <a:lnSpc>
                <a:spcPct val="100000"/>
              </a:lnSpc>
              <a:spcBef>
                <a:spcPts val="0"/>
              </a:spcBef>
              <a:buNone/>
            </a:pPr>
            <a:r>
              <a:rPr lang="en-US" b="1">
                <a:solidFill>
                  <a:srgbClr val="0070C0"/>
                </a:solidFill>
                <a:sym typeface="Wingdings" panose="05000000000000000000" pitchFamily="2" charset="2"/>
              </a:rPr>
              <a:t>int main()</a:t>
            </a:r>
          </a:p>
          <a:p>
            <a:pPr marL="0" indent="0">
              <a:lnSpc>
                <a:spcPct val="100000"/>
              </a:lnSpc>
              <a:spcBef>
                <a:spcPts val="0"/>
              </a:spcBef>
              <a:buNone/>
            </a:pPr>
            <a:r>
              <a:rPr lang="en-US" b="1">
                <a:solidFill>
                  <a:srgbClr val="0070C0"/>
                </a:solidFill>
                <a:sym typeface="Wingdings" panose="05000000000000000000" pitchFamily="2" charset="2"/>
              </a:rPr>
              <a:t>{</a:t>
            </a:r>
          </a:p>
          <a:p>
            <a:pPr marL="0" indent="0">
              <a:lnSpc>
                <a:spcPct val="100000"/>
              </a:lnSpc>
              <a:spcBef>
                <a:spcPts val="0"/>
              </a:spcBef>
              <a:buNone/>
            </a:pPr>
            <a:r>
              <a:rPr lang="en-US" sz="3200" b="1">
                <a:solidFill>
                  <a:srgbClr val="0070C0"/>
                </a:solidFill>
                <a:sym typeface="Wingdings" panose="05000000000000000000" pitchFamily="2" charset="2"/>
              </a:rPr>
              <a:t>	freopen(“E:\\manhinh.txt”, “w”, stdout);	</a:t>
            </a:r>
          </a:p>
          <a:p>
            <a:pPr marL="0" indent="0">
              <a:lnSpc>
                <a:spcPct val="100000"/>
              </a:lnSpc>
              <a:spcBef>
                <a:spcPts val="0"/>
              </a:spcBef>
              <a:buNone/>
            </a:pPr>
            <a:r>
              <a:rPr lang="en-US" sz="3200" b="1">
                <a:solidFill>
                  <a:srgbClr val="0070C0"/>
                </a:solidFill>
                <a:sym typeface="Wingdings" panose="05000000000000000000" pitchFamily="2" charset="2"/>
              </a:rPr>
              <a:t>	cout&lt;&lt;“Object Oriented Programming C++”;</a:t>
            </a:r>
          </a:p>
          <a:p>
            <a:pPr marL="0" indent="0">
              <a:lnSpc>
                <a:spcPct val="100000"/>
              </a:lnSpc>
              <a:spcBef>
                <a:spcPts val="0"/>
              </a:spcBef>
              <a:buNone/>
            </a:pPr>
            <a:r>
              <a:rPr lang="en-US" b="1">
                <a:solidFill>
                  <a:srgbClr val="0070C0"/>
                </a:solidFill>
                <a:sym typeface="Wingdings" panose="05000000000000000000" pitchFamily="2" charset="2"/>
              </a:rPr>
              <a:t>	fclose(stdout);</a:t>
            </a:r>
          </a:p>
          <a:p>
            <a:pPr>
              <a:lnSpc>
                <a:spcPct val="100000"/>
              </a:lnSpc>
              <a:spcBef>
                <a:spcPts val="0"/>
              </a:spcBef>
            </a:pPr>
            <a:r>
              <a:rPr lang="en-US" sz="3200" b="1">
                <a:solidFill>
                  <a:srgbClr val="0070C0"/>
                </a:solidFill>
                <a:sym typeface="Wingdings" panose="05000000000000000000" pitchFamily="2" charset="2"/>
              </a:rPr>
              <a:t>	</a:t>
            </a:r>
            <a:r>
              <a:rPr lang="en-US" b="1">
                <a:solidFill>
                  <a:srgbClr val="0070C0"/>
                </a:solidFill>
                <a:sym typeface="Wingdings" panose="05000000000000000000" pitchFamily="2" charset="2"/>
              </a:rPr>
              <a:t>cout&lt;&lt;“\n CMU-CS 311”;</a:t>
            </a:r>
          </a:p>
          <a:p>
            <a:pPr marL="0" indent="0">
              <a:lnSpc>
                <a:spcPct val="100000"/>
              </a:lnSpc>
              <a:spcBef>
                <a:spcPts val="0"/>
              </a:spcBef>
              <a:buNone/>
            </a:pPr>
            <a:r>
              <a:rPr lang="en-US" sz="3200" b="1">
                <a:solidFill>
                  <a:srgbClr val="0070C0"/>
                </a:solidFill>
                <a:sym typeface="Wingdings" panose="05000000000000000000" pitchFamily="2" charset="2"/>
              </a:rPr>
              <a:t>}</a:t>
            </a:r>
            <a:endParaRPr lang="en-US" sz="32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223</a:t>
            </a:fld>
            <a:endParaRPr lang="en-US"/>
          </a:p>
        </p:txBody>
      </p:sp>
    </p:spTree>
    <p:extLst>
      <p:ext uri="{BB962C8B-B14F-4D97-AF65-F5344CB8AC3E}">
        <p14:creationId xmlns:p14="http://schemas.microsoft.com/office/powerpoint/2010/main" val="200843786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748048" y="1392263"/>
            <a:ext cx="11127059" cy="5102199"/>
          </a:xfrm>
        </p:spPr>
        <p:txBody>
          <a:bodyPr>
            <a:noAutofit/>
          </a:bodyPr>
          <a:lstStyle/>
          <a:p>
            <a:pPr marL="0" indent="0">
              <a:lnSpc>
                <a:spcPct val="100000"/>
              </a:lnSpc>
              <a:spcBef>
                <a:spcPts val="0"/>
              </a:spcBef>
              <a:buNone/>
            </a:pPr>
            <a:r>
              <a:rPr lang="en-US" sz="2800" b="1">
                <a:solidFill>
                  <a:srgbClr val="0070C0"/>
                </a:solidFill>
                <a:sym typeface="Wingdings" panose="05000000000000000000" pitchFamily="2" charset="2"/>
              </a:rPr>
              <a:t>File dulieu.txt chứa thông tin lớp học, gồm số SV, Tên lớp, và thông tin các sinh viên (gồm tên, quê, năm sinh, điểm trung bình). Ví dụ:</a:t>
            </a:r>
          </a:p>
          <a:p>
            <a:pPr marL="0" indent="0">
              <a:lnSpc>
                <a:spcPct val="100000"/>
              </a:lnSpc>
              <a:spcBef>
                <a:spcPts val="0"/>
              </a:spcBef>
              <a:buNone/>
            </a:pPr>
            <a:r>
              <a:rPr lang="en-US" sz="2800" b="1">
                <a:solidFill>
                  <a:srgbClr val="FF0000"/>
                </a:solidFill>
                <a:sym typeface="Wingdings" panose="05000000000000000000" pitchFamily="2" charset="2"/>
              </a:rPr>
              <a:t>Object Oriented Programming C++</a:t>
            </a:r>
          </a:p>
          <a:p>
            <a:pPr>
              <a:lnSpc>
                <a:spcPct val="100000"/>
              </a:lnSpc>
              <a:spcBef>
                <a:spcPts val="0"/>
              </a:spcBef>
            </a:pPr>
            <a:r>
              <a:rPr lang="en-US" sz="2800" b="1">
                <a:solidFill>
                  <a:srgbClr val="FF0000"/>
                </a:solidFill>
                <a:sym typeface="Wingdings" panose="05000000000000000000" pitchFamily="2" charset="2"/>
              </a:rPr>
              <a:t>2</a:t>
            </a:r>
          </a:p>
          <a:p>
            <a:pPr marL="0" indent="0">
              <a:lnSpc>
                <a:spcPct val="100000"/>
              </a:lnSpc>
              <a:spcBef>
                <a:spcPts val="0"/>
              </a:spcBef>
              <a:buNone/>
            </a:pPr>
            <a:r>
              <a:rPr lang="en-US" sz="2800" b="1">
                <a:solidFill>
                  <a:srgbClr val="FF3399"/>
                </a:solidFill>
                <a:sym typeface="Wingdings" panose="05000000000000000000" pitchFamily="2" charset="2"/>
              </a:rPr>
              <a:t>Nguyen Van Binh</a:t>
            </a:r>
          </a:p>
          <a:p>
            <a:pPr marL="0" indent="0">
              <a:lnSpc>
                <a:spcPct val="100000"/>
              </a:lnSpc>
              <a:spcBef>
                <a:spcPts val="0"/>
              </a:spcBef>
              <a:buNone/>
            </a:pPr>
            <a:r>
              <a:rPr lang="en-US" sz="2800" b="1">
                <a:solidFill>
                  <a:srgbClr val="FF3399"/>
                </a:solidFill>
                <a:sym typeface="Wingdings" panose="05000000000000000000" pitchFamily="2" charset="2"/>
              </a:rPr>
              <a:t>Ha Noi</a:t>
            </a:r>
          </a:p>
          <a:p>
            <a:pPr marL="0" indent="0">
              <a:lnSpc>
                <a:spcPct val="100000"/>
              </a:lnSpc>
              <a:spcBef>
                <a:spcPts val="0"/>
              </a:spcBef>
              <a:buNone/>
            </a:pPr>
            <a:r>
              <a:rPr lang="en-US" sz="2800" b="1">
                <a:solidFill>
                  <a:srgbClr val="FF3399"/>
                </a:solidFill>
                <a:sym typeface="Wingdings" panose="05000000000000000000" pitchFamily="2" charset="2"/>
              </a:rPr>
              <a:t>1999</a:t>
            </a:r>
          </a:p>
          <a:p>
            <a:pPr marL="0" indent="0">
              <a:lnSpc>
                <a:spcPct val="100000"/>
              </a:lnSpc>
              <a:spcBef>
                <a:spcPts val="0"/>
              </a:spcBef>
              <a:buNone/>
            </a:pPr>
            <a:r>
              <a:rPr lang="en-US" sz="2800" b="1">
                <a:solidFill>
                  <a:srgbClr val="FF3399"/>
                </a:solidFill>
                <a:sym typeface="Wingdings" panose="05000000000000000000" pitchFamily="2" charset="2"/>
              </a:rPr>
              <a:t>7.5</a:t>
            </a:r>
          </a:p>
          <a:p>
            <a:pPr marL="0" indent="0">
              <a:lnSpc>
                <a:spcPct val="100000"/>
              </a:lnSpc>
              <a:spcBef>
                <a:spcPts val="0"/>
              </a:spcBef>
              <a:buNone/>
            </a:pPr>
            <a:r>
              <a:rPr lang="en-US" sz="2800" b="1">
                <a:solidFill>
                  <a:srgbClr val="0000FF"/>
                </a:solidFill>
                <a:sym typeface="Wingdings" panose="05000000000000000000" pitchFamily="2" charset="2"/>
              </a:rPr>
              <a:t>Le Minh</a:t>
            </a:r>
          </a:p>
          <a:p>
            <a:pPr marL="0" indent="0">
              <a:lnSpc>
                <a:spcPct val="100000"/>
              </a:lnSpc>
              <a:spcBef>
                <a:spcPts val="0"/>
              </a:spcBef>
              <a:buNone/>
            </a:pPr>
            <a:r>
              <a:rPr lang="en-US" sz="2800" b="1">
                <a:solidFill>
                  <a:srgbClr val="0000FF"/>
                </a:solidFill>
                <a:sym typeface="Wingdings" panose="05000000000000000000" pitchFamily="2" charset="2"/>
              </a:rPr>
              <a:t>Hue</a:t>
            </a:r>
          </a:p>
          <a:p>
            <a:pPr marL="0" indent="0">
              <a:lnSpc>
                <a:spcPct val="100000"/>
              </a:lnSpc>
              <a:spcBef>
                <a:spcPts val="0"/>
              </a:spcBef>
              <a:buNone/>
            </a:pPr>
            <a:r>
              <a:rPr lang="en-US" sz="2800" b="1">
                <a:solidFill>
                  <a:srgbClr val="0000FF"/>
                </a:solidFill>
                <a:sym typeface="Wingdings" panose="05000000000000000000" pitchFamily="2" charset="2"/>
              </a:rPr>
              <a:t>2000</a:t>
            </a:r>
          </a:p>
          <a:p>
            <a:pPr marL="0" indent="0">
              <a:lnSpc>
                <a:spcPct val="100000"/>
              </a:lnSpc>
              <a:spcBef>
                <a:spcPts val="0"/>
              </a:spcBef>
              <a:buNone/>
            </a:pPr>
            <a:r>
              <a:rPr lang="en-US" sz="2800" b="1">
                <a:solidFill>
                  <a:srgbClr val="0000FF"/>
                </a:solidFill>
                <a:sym typeface="Wingdings" panose="05000000000000000000" pitchFamily="2" charset="2"/>
              </a:rPr>
              <a:t>8.9</a:t>
            </a:r>
          </a:p>
          <a:p>
            <a:pPr marL="0" indent="0">
              <a:lnSpc>
                <a:spcPct val="100000"/>
              </a:lnSpc>
              <a:spcBef>
                <a:spcPts val="0"/>
              </a:spcBef>
              <a:buNone/>
            </a:pPr>
            <a:endParaRPr lang="en-US" sz="2800" b="1">
              <a:solidFill>
                <a:srgbClr val="0070C0"/>
              </a:solidFill>
              <a:sym typeface="Wingdings" panose="05000000000000000000" pitchFamily="2" charset="2"/>
            </a:endParaRPr>
          </a:p>
          <a:p>
            <a:pPr marL="0" indent="0">
              <a:lnSpc>
                <a:spcPct val="100000"/>
              </a:lnSpc>
              <a:spcBef>
                <a:spcPts val="0"/>
              </a:spcBef>
              <a:buNone/>
            </a:pPr>
            <a:endParaRPr lang="en-US" sz="28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224</a:t>
            </a:fld>
            <a:endParaRPr lang="en-US"/>
          </a:p>
        </p:txBody>
      </p:sp>
    </p:spTree>
    <p:extLst>
      <p:ext uri="{BB962C8B-B14F-4D97-AF65-F5344CB8AC3E}">
        <p14:creationId xmlns:p14="http://schemas.microsoft.com/office/powerpoint/2010/main" val="120625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748048" y="1392263"/>
            <a:ext cx="11443952" cy="5284762"/>
          </a:xfrm>
        </p:spPr>
        <p:txBody>
          <a:bodyPr numCol="2">
            <a:noAutofit/>
          </a:bodyPr>
          <a:lstStyle/>
          <a:p>
            <a:pPr marL="0" indent="0">
              <a:lnSpc>
                <a:spcPct val="100000"/>
              </a:lnSpc>
              <a:spcBef>
                <a:spcPts val="0"/>
              </a:spcBef>
              <a:buNone/>
            </a:pPr>
            <a:r>
              <a:rPr lang="en-US" sz="2800" b="1">
                <a:solidFill>
                  <a:srgbClr val="0070C0"/>
                </a:solidFill>
                <a:sym typeface="Wingdings" panose="05000000000000000000" pitchFamily="2" charset="2"/>
              </a:rPr>
              <a:t>class SV{};</a:t>
            </a:r>
          </a:p>
          <a:p>
            <a:pPr marL="0" indent="0">
              <a:lnSpc>
                <a:spcPct val="100000"/>
              </a:lnSpc>
              <a:spcBef>
                <a:spcPts val="0"/>
              </a:spcBef>
              <a:buNone/>
            </a:pPr>
            <a:r>
              <a:rPr lang="en-US" sz="2800" b="1">
                <a:solidFill>
                  <a:srgbClr val="0070C0"/>
                </a:solidFill>
                <a:sym typeface="Wingdings" panose="05000000000000000000" pitchFamily="2" charset="2"/>
              </a:rPr>
              <a:t>class Lop{</a:t>
            </a:r>
          </a:p>
          <a:p>
            <a:pPr marL="0" indent="0">
              <a:lnSpc>
                <a:spcPct val="100000"/>
              </a:lnSpc>
              <a:spcBef>
                <a:spcPts val="0"/>
              </a:spcBef>
              <a:buNone/>
            </a:pPr>
            <a:r>
              <a:rPr lang="en-US" sz="2800" b="1">
                <a:solidFill>
                  <a:srgbClr val="0070C0"/>
                </a:solidFill>
                <a:sym typeface="Wingdings" panose="05000000000000000000" pitchFamily="2" charset="2"/>
              </a:rPr>
              <a:t>    string tenlop;</a:t>
            </a:r>
          </a:p>
          <a:p>
            <a:pPr marL="0" indent="0">
              <a:lnSpc>
                <a:spcPct val="100000"/>
              </a:lnSpc>
              <a:spcBef>
                <a:spcPts val="0"/>
              </a:spcBef>
              <a:buNone/>
            </a:pPr>
            <a:r>
              <a:rPr lang="en-US" sz="2800" b="1">
                <a:solidFill>
                  <a:srgbClr val="0070C0"/>
                </a:solidFill>
                <a:sym typeface="Wingdings" panose="05000000000000000000" pitchFamily="2" charset="2"/>
              </a:rPr>
              <a:t>    int n; // so sinh vien</a:t>
            </a:r>
          </a:p>
          <a:p>
            <a:pPr marL="0" indent="0">
              <a:lnSpc>
                <a:spcPct val="100000"/>
              </a:lnSpc>
              <a:spcBef>
                <a:spcPts val="0"/>
              </a:spcBef>
              <a:buNone/>
            </a:pPr>
            <a:r>
              <a:rPr lang="en-US" sz="2800" b="1">
                <a:solidFill>
                  <a:srgbClr val="0070C0"/>
                </a:solidFill>
                <a:sym typeface="Wingdings" panose="05000000000000000000" pitchFamily="2" charset="2"/>
              </a:rPr>
              <a:t>    vector &lt;SV&gt; a;</a:t>
            </a:r>
          </a:p>
          <a:p>
            <a:pPr marL="0" indent="0">
              <a:lnSpc>
                <a:spcPct val="100000"/>
              </a:lnSpc>
              <a:spcBef>
                <a:spcPts val="0"/>
              </a:spcBef>
              <a:buNone/>
            </a:pPr>
            <a:r>
              <a:rPr lang="en-US" sz="2800" b="1">
                <a:solidFill>
                  <a:srgbClr val="0070C0"/>
                </a:solidFill>
                <a:sym typeface="Wingdings" panose="05000000000000000000" pitchFamily="2" charset="2"/>
              </a:rPr>
              <a:t>    public:</a:t>
            </a:r>
          </a:p>
          <a:p>
            <a:pPr marL="0" indent="0">
              <a:lnSpc>
                <a:spcPct val="100000"/>
              </a:lnSpc>
              <a:spcBef>
                <a:spcPts val="0"/>
              </a:spcBef>
              <a:buNone/>
            </a:pPr>
            <a:r>
              <a:rPr lang="en-US" sz="2800" b="1">
                <a:solidFill>
                  <a:srgbClr val="0070C0"/>
                </a:solidFill>
                <a:sym typeface="Wingdings" panose="05000000000000000000" pitchFamily="2" charset="2"/>
              </a:rPr>
              <a:t>	void nhap() {}</a:t>
            </a:r>
          </a:p>
          <a:p>
            <a:pPr marL="0" indent="0">
              <a:lnSpc>
                <a:spcPct val="100000"/>
              </a:lnSpc>
              <a:spcBef>
                <a:spcPts val="0"/>
              </a:spcBef>
              <a:buNone/>
            </a:pPr>
            <a:r>
              <a:rPr lang="en-US" sz="2800" b="1">
                <a:solidFill>
                  <a:srgbClr val="0070C0"/>
                </a:solidFill>
                <a:sym typeface="Wingdings" panose="05000000000000000000" pitchFamily="2" charset="2"/>
              </a:rPr>
              <a:t>	void in(){}</a:t>
            </a:r>
          </a:p>
          <a:p>
            <a:pPr marL="0" indent="0">
              <a:lnSpc>
                <a:spcPct val="100000"/>
              </a:lnSpc>
              <a:spcBef>
                <a:spcPts val="0"/>
              </a:spcBef>
              <a:buNone/>
            </a:pPr>
            <a:r>
              <a:rPr lang="en-US" sz="2800" b="1">
                <a:solidFill>
                  <a:srgbClr val="0070C0"/>
                </a:solidFill>
                <a:sym typeface="Wingdings" panose="05000000000000000000" pitchFamily="2" charset="2"/>
              </a:rPr>
              <a:t>	void dem(){}</a:t>
            </a:r>
          </a:p>
          <a:p>
            <a:pPr marL="0" indent="0">
              <a:lnSpc>
                <a:spcPct val="100000"/>
              </a:lnSpc>
              <a:spcBef>
                <a:spcPts val="0"/>
              </a:spcBef>
              <a:buNone/>
            </a:pPr>
            <a:r>
              <a:rPr lang="en-US" sz="2800" b="1">
                <a:solidFill>
                  <a:srgbClr val="0070C0"/>
                </a:solidFill>
                <a:sym typeface="Wingdings" panose="05000000000000000000" pitchFamily="2" charset="2"/>
              </a:rPr>
              <a:t>	void sapxep(){}</a:t>
            </a:r>
          </a:p>
          <a:p>
            <a:pPr marL="0" indent="0">
              <a:lnSpc>
                <a:spcPct val="100000"/>
              </a:lnSpc>
              <a:spcBef>
                <a:spcPts val="0"/>
              </a:spcBef>
              <a:buNone/>
            </a:pPr>
            <a:r>
              <a:rPr lang="en-US" sz="2800" b="1">
                <a:solidFill>
                  <a:srgbClr val="0070C0"/>
                </a:solidFill>
                <a:sym typeface="Wingdings" panose="05000000000000000000" pitchFamily="2" charset="2"/>
              </a:rPr>
              <a:t>	void dieuchinh(){}</a:t>
            </a:r>
          </a:p>
          <a:p>
            <a:pPr marL="0" indent="0">
              <a:lnSpc>
                <a:spcPct val="100000"/>
              </a:lnSpc>
              <a:spcBef>
                <a:spcPts val="0"/>
              </a:spcBef>
              <a:buNone/>
            </a:pPr>
            <a:r>
              <a:rPr lang="en-US" sz="2800" b="1">
                <a:solidFill>
                  <a:srgbClr val="0070C0"/>
                </a:solidFill>
                <a:sym typeface="Wingdings" panose="05000000000000000000" pitchFamily="2" charset="2"/>
              </a:rPr>
              <a:t>};</a:t>
            </a:r>
          </a:p>
          <a:p>
            <a:pPr marL="0" indent="0">
              <a:lnSpc>
                <a:spcPct val="100000"/>
              </a:lnSpc>
              <a:spcBef>
                <a:spcPts val="0"/>
              </a:spcBef>
              <a:buNone/>
            </a:pPr>
            <a:r>
              <a:rPr lang="en-US" sz="2800" b="1">
                <a:solidFill>
                  <a:srgbClr val="FF0000"/>
                </a:solidFill>
                <a:sym typeface="Wingdings" panose="05000000000000000000" pitchFamily="2" charset="2"/>
              </a:rPr>
              <a:t>int main() </a:t>
            </a:r>
          </a:p>
          <a:p>
            <a:pPr marL="0" indent="0">
              <a:lnSpc>
                <a:spcPct val="100000"/>
              </a:lnSpc>
              <a:spcBef>
                <a:spcPts val="0"/>
              </a:spcBef>
              <a:buNone/>
            </a:pPr>
            <a:r>
              <a:rPr lang="en-US" sz="2800" b="1">
                <a:solidFill>
                  <a:srgbClr val="FF0000"/>
                </a:solidFill>
                <a:sym typeface="Wingdings" panose="05000000000000000000" pitchFamily="2" charset="2"/>
              </a:rPr>
              <a:t>{</a:t>
            </a:r>
          </a:p>
          <a:p>
            <a:pPr marL="0" indent="0">
              <a:lnSpc>
                <a:spcPct val="100000"/>
              </a:lnSpc>
              <a:spcBef>
                <a:spcPts val="0"/>
              </a:spcBef>
              <a:buNone/>
            </a:pPr>
            <a:r>
              <a:rPr lang="en-US" sz="2800" b="1">
                <a:solidFill>
                  <a:srgbClr val="FF0000"/>
                </a:solidFill>
                <a:sym typeface="Wingdings" panose="05000000000000000000" pitchFamily="2" charset="2"/>
              </a:rPr>
              <a:t>   freopen(“dulieu.txt”, “r”, stdin);</a:t>
            </a:r>
          </a:p>
          <a:p>
            <a:pPr>
              <a:lnSpc>
                <a:spcPct val="100000"/>
              </a:lnSpc>
              <a:spcBef>
                <a:spcPts val="0"/>
              </a:spcBef>
            </a:pPr>
            <a:r>
              <a:rPr lang="en-US" sz="2800" b="1">
                <a:solidFill>
                  <a:srgbClr val="FF0000"/>
                </a:solidFill>
                <a:sym typeface="Wingdings" panose="05000000000000000000" pitchFamily="2" charset="2"/>
              </a:rPr>
              <a:t>   freopen(“ketqua.txt”, “w”, stdout);</a:t>
            </a:r>
          </a:p>
          <a:p>
            <a:pPr marL="0" indent="0">
              <a:lnSpc>
                <a:spcPct val="100000"/>
              </a:lnSpc>
              <a:spcBef>
                <a:spcPts val="0"/>
              </a:spcBef>
              <a:buNone/>
            </a:pPr>
            <a:r>
              <a:rPr lang="en-US" sz="2800" b="1">
                <a:solidFill>
                  <a:srgbClr val="FF0000"/>
                </a:solidFill>
                <a:sym typeface="Wingdings" panose="05000000000000000000" pitchFamily="2" charset="2"/>
              </a:rPr>
              <a:t>   Lop a; a.nhap(); a.in();</a:t>
            </a:r>
          </a:p>
          <a:p>
            <a:pPr marL="0" indent="0">
              <a:lnSpc>
                <a:spcPct val="100000"/>
              </a:lnSpc>
              <a:spcBef>
                <a:spcPts val="0"/>
              </a:spcBef>
              <a:buNone/>
            </a:pPr>
            <a:r>
              <a:rPr lang="en-US" sz="2800" b="1">
                <a:solidFill>
                  <a:srgbClr val="FF0000"/>
                </a:solidFill>
                <a:sym typeface="Wingdings" panose="05000000000000000000" pitchFamily="2" charset="2"/>
              </a:rPr>
              <a:t>     </a:t>
            </a:r>
            <a:r>
              <a:rPr lang="en-US" sz="2800" b="1" i="1">
                <a:solidFill>
                  <a:srgbClr val="FF0000"/>
                </a:solidFill>
                <a:sym typeface="Wingdings" panose="05000000000000000000" pitchFamily="2" charset="2"/>
              </a:rPr>
              <a:t>// gọi các hàm khác</a:t>
            </a:r>
          </a:p>
          <a:p>
            <a:pPr marL="0" indent="0">
              <a:lnSpc>
                <a:spcPct val="100000"/>
              </a:lnSpc>
              <a:spcBef>
                <a:spcPts val="0"/>
              </a:spcBef>
              <a:buNone/>
            </a:pPr>
            <a:endParaRPr lang="en-US" sz="2800" b="1">
              <a:solidFill>
                <a:srgbClr val="FF0000"/>
              </a:solidFill>
              <a:sym typeface="Wingdings" panose="05000000000000000000" pitchFamily="2" charset="2"/>
            </a:endParaRPr>
          </a:p>
          <a:p>
            <a:pPr marL="0" indent="0">
              <a:lnSpc>
                <a:spcPct val="100000"/>
              </a:lnSpc>
              <a:spcBef>
                <a:spcPts val="0"/>
              </a:spcBef>
              <a:buNone/>
            </a:pPr>
            <a:endParaRPr lang="en-US" sz="2800" b="1">
              <a:solidFill>
                <a:srgbClr val="FF0000"/>
              </a:solidFill>
              <a:sym typeface="Wingdings" panose="05000000000000000000" pitchFamily="2" charset="2"/>
            </a:endParaRPr>
          </a:p>
          <a:p>
            <a:pPr marL="0" indent="0">
              <a:lnSpc>
                <a:spcPct val="100000"/>
              </a:lnSpc>
              <a:spcBef>
                <a:spcPts val="0"/>
              </a:spcBef>
              <a:buNone/>
            </a:pPr>
            <a:endParaRPr lang="en-US" sz="2800" b="1">
              <a:solidFill>
                <a:srgbClr val="FF0000"/>
              </a:solidFill>
              <a:sym typeface="Wingdings" panose="05000000000000000000" pitchFamily="2" charset="2"/>
            </a:endParaRPr>
          </a:p>
          <a:p>
            <a:pPr marL="0" indent="0">
              <a:lnSpc>
                <a:spcPct val="100000"/>
              </a:lnSpc>
              <a:spcBef>
                <a:spcPts val="0"/>
              </a:spcBef>
              <a:buNone/>
            </a:pPr>
            <a:r>
              <a:rPr lang="en-US" sz="2800" b="1">
                <a:solidFill>
                  <a:srgbClr val="FF0000"/>
                </a:solidFill>
                <a:sym typeface="Wingdings" panose="05000000000000000000" pitchFamily="2" charset="2"/>
              </a:rPr>
              <a:t>}</a:t>
            </a:r>
            <a:endParaRPr lang="en-US" sz="2800" b="1" dirty="0">
              <a:solidFill>
                <a:srgbClr val="FF000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225</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762600" y="4226760"/>
              <a:ext cx="4615200" cy="1830600"/>
            </p14:xfrm>
          </p:contentPart>
        </mc:Choice>
        <mc:Fallback xmlns="">
          <p:pic>
            <p:nvPicPr>
              <p:cNvPr id="5" name="Ink 4"/>
              <p:cNvPicPr/>
              <p:nvPr/>
            </p:nvPicPr>
            <p:blipFill>
              <a:blip r:embed="rId3"/>
              <a:stretch>
                <a:fillRect/>
              </a:stretch>
            </p:blipFill>
            <p:spPr>
              <a:xfrm>
                <a:off x="6753240" y="4219200"/>
                <a:ext cx="4637160" cy="1846080"/>
              </a:xfrm>
              <a:prstGeom prst="rect">
                <a:avLst/>
              </a:prstGeom>
            </p:spPr>
          </p:pic>
        </mc:Fallback>
      </mc:AlternateContent>
    </p:spTree>
    <p:extLst>
      <p:ext uri="{BB962C8B-B14F-4D97-AF65-F5344CB8AC3E}">
        <p14:creationId xmlns:p14="http://schemas.microsoft.com/office/powerpoint/2010/main" val="30697753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748048" y="1392263"/>
            <a:ext cx="11127059" cy="5102199"/>
          </a:xfrm>
        </p:spPr>
        <p:txBody>
          <a:bodyPr>
            <a:noAutofit/>
          </a:bodyPr>
          <a:lstStyle/>
          <a:p>
            <a:pPr>
              <a:lnSpc>
                <a:spcPct val="100000"/>
              </a:lnSpc>
              <a:spcBef>
                <a:spcPts val="0"/>
              </a:spcBef>
            </a:pPr>
            <a:r>
              <a:rPr lang="en-US" sz="2800" b="1">
                <a:solidFill>
                  <a:srgbClr val="0070C0"/>
                </a:solidFill>
                <a:sym typeface="Wingdings" panose="05000000000000000000" pitchFamily="2" charset="2"/>
              </a:rPr>
              <a:t>class SV {</a:t>
            </a:r>
          </a:p>
          <a:p>
            <a:pPr>
              <a:lnSpc>
                <a:spcPct val="100000"/>
              </a:lnSpc>
              <a:spcBef>
                <a:spcPts val="0"/>
              </a:spcBef>
            </a:pPr>
            <a:r>
              <a:rPr lang="en-US" sz="2800" b="1">
                <a:solidFill>
                  <a:srgbClr val="0070C0"/>
                </a:solidFill>
                <a:sym typeface="Wingdings" panose="05000000000000000000" pitchFamily="2" charset="2"/>
              </a:rPr>
              <a:t>	string ten, que; int ns; float dtb;</a:t>
            </a:r>
          </a:p>
          <a:p>
            <a:pPr>
              <a:lnSpc>
                <a:spcPct val="100000"/>
              </a:lnSpc>
              <a:spcBef>
                <a:spcPts val="0"/>
              </a:spcBef>
            </a:pPr>
            <a:r>
              <a:rPr lang="en-US" sz="2800" b="1">
                <a:solidFill>
                  <a:srgbClr val="0070C0"/>
                </a:solidFill>
                <a:sym typeface="Wingdings" panose="05000000000000000000" pitchFamily="2" charset="2"/>
              </a:rPr>
              <a:t>	public:</a:t>
            </a:r>
          </a:p>
          <a:p>
            <a:pPr>
              <a:lnSpc>
                <a:spcPct val="100000"/>
              </a:lnSpc>
              <a:spcBef>
                <a:spcPts val="0"/>
              </a:spcBef>
            </a:pPr>
            <a:r>
              <a:rPr lang="en-US" sz="2800" b="1">
                <a:solidFill>
                  <a:srgbClr val="0070C0"/>
                </a:solidFill>
                <a:sym typeface="Wingdings" panose="05000000000000000000" pitchFamily="2" charset="2"/>
              </a:rPr>
              <a:t>		void nhap() { </a:t>
            </a:r>
          </a:p>
          <a:p>
            <a:pPr>
              <a:lnSpc>
                <a:spcPct val="100000"/>
              </a:lnSpc>
              <a:spcBef>
                <a:spcPts val="0"/>
              </a:spcBef>
            </a:pPr>
            <a:r>
              <a:rPr lang="en-US" sz="2800" b="1">
                <a:solidFill>
                  <a:srgbClr val="0070C0"/>
                </a:solidFill>
                <a:sym typeface="Wingdings" panose="05000000000000000000" pitchFamily="2" charset="2"/>
              </a:rPr>
              <a:t>			getline(cin,ten); 	getline(cin,que);</a:t>
            </a:r>
          </a:p>
          <a:p>
            <a:pPr>
              <a:lnSpc>
                <a:spcPct val="100000"/>
              </a:lnSpc>
              <a:spcBef>
                <a:spcPts val="0"/>
              </a:spcBef>
            </a:pPr>
            <a:r>
              <a:rPr lang="en-US" sz="2800" b="1">
                <a:solidFill>
                  <a:srgbClr val="0070C0"/>
                </a:solidFill>
                <a:sym typeface="Wingdings" panose="05000000000000000000" pitchFamily="2" charset="2"/>
              </a:rPr>
              <a:t>			string t; getline(cin,t); //ns=stoi(t);</a:t>
            </a:r>
          </a:p>
          <a:p>
            <a:pPr>
              <a:lnSpc>
                <a:spcPct val="100000"/>
              </a:lnSpc>
              <a:spcBef>
                <a:spcPts val="0"/>
              </a:spcBef>
            </a:pPr>
            <a:r>
              <a:rPr lang="en-US" sz="2800" b="1">
                <a:solidFill>
                  <a:srgbClr val="0070C0"/>
                </a:solidFill>
                <a:sym typeface="Wingdings" panose="05000000000000000000" pitchFamily="2" charset="2"/>
              </a:rPr>
              <a:t>			stringstream ss(t); ss&gt;&gt;ns;</a:t>
            </a:r>
          </a:p>
          <a:p>
            <a:pPr>
              <a:lnSpc>
                <a:spcPct val="100000"/>
              </a:lnSpc>
              <a:spcBef>
                <a:spcPts val="0"/>
              </a:spcBef>
            </a:pPr>
            <a:r>
              <a:rPr lang="en-US" sz="2800" b="1">
                <a:solidFill>
                  <a:srgbClr val="0070C0"/>
                </a:solidFill>
                <a:sym typeface="Wingdings" panose="05000000000000000000" pitchFamily="2" charset="2"/>
              </a:rPr>
              <a:t>			string t1; getline(cin,t1); //dtb=stof(t1);</a:t>
            </a:r>
          </a:p>
          <a:p>
            <a:pPr>
              <a:lnSpc>
                <a:spcPct val="100000"/>
              </a:lnSpc>
              <a:spcBef>
                <a:spcPts val="0"/>
              </a:spcBef>
            </a:pPr>
            <a:r>
              <a:rPr lang="en-US" sz="2800" b="1">
                <a:solidFill>
                  <a:srgbClr val="0070C0"/>
                </a:solidFill>
                <a:sym typeface="Wingdings" panose="05000000000000000000" pitchFamily="2" charset="2"/>
              </a:rPr>
              <a:t>			stringstream ss1(t1); ss1&gt;&gt;dtb;</a:t>
            </a:r>
          </a:p>
          <a:p>
            <a:pPr>
              <a:lnSpc>
                <a:spcPct val="100000"/>
              </a:lnSpc>
              <a:spcBef>
                <a:spcPts val="0"/>
              </a:spcBef>
            </a:pPr>
            <a:r>
              <a:rPr lang="en-US" sz="2800" b="1">
                <a:solidFill>
                  <a:srgbClr val="0070C0"/>
                </a:solidFill>
                <a:sym typeface="Wingdings" panose="05000000000000000000" pitchFamily="2" charset="2"/>
              </a:rPr>
              <a:t>		}</a:t>
            </a:r>
          </a:p>
          <a:p>
            <a:pPr>
              <a:lnSpc>
                <a:spcPct val="100000"/>
              </a:lnSpc>
              <a:spcBef>
                <a:spcPts val="0"/>
              </a:spcBef>
            </a:pPr>
            <a:r>
              <a:rPr lang="en-US" sz="2800" b="1">
                <a:solidFill>
                  <a:srgbClr val="0070C0"/>
                </a:solidFill>
                <a:sym typeface="Wingdings" panose="05000000000000000000" pitchFamily="2" charset="2"/>
              </a:rPr>
              <a:t>		</a:t>
            </a:r>
            <a:endParaRPr lang="en-US" sz="28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226</a:t>
            </a:fld>
            <a:endParaRPr lang="en-US"/>
          </a:p>
        </p:txBody>
      </p:sp>
    </p:spTree>
    <p:extLst>
      <p:ext uri="{BB962C8B-B14F-4D97-AF65-F5344CB8AC3E}">
        <p14:creationId xmlns:p14="http://schemas.microsoft.com/office/powerpoint/2010/main" val="16608521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748048" y="1392263"/>
            <a:ext cx="11127059" cy="5102199"/>
          </a:xfrm>
        </p:spPr>
        <p:txBody>
          <a:bodyPr>
            <a:noAutofit/>
          </a:bodyPr>
          <a:lstStyle/>
          <a:p>
            <a:pPr>
              <a:lnSpc>
                <a:spcPct val="100000"/>
              </a:lnSpc>
              <a:spcBef>
                <a:spcPts val="0"/>
              </a:spcBef>
            </a:pPr>
            <a:r>
              <a:rPr lang="en-US" sz="2800" b="1">
                <a:solidFill>
                  <a:srgbClr val="0070C0"/>
                </a:solidFill>
                <a:sym typeface="Wingdings" panose="05000000000000000000" pitchFamily="2" charset="2"/>
              </a:rPr>
              <a:t>class sv {</a:t>
            </a:r>
          </a:p>
          <a:p>
            <a:pPr>
              <a:lnSpc>
                <a:spcPct val="100000"/>
              </a:lnSpc>
              <a:spcBef>
                <a:spcPts val="0"/>
              </a:spcBef>
            </a:pPr>
            <a:r>
              <a:rPr lang="en-US" sz="2800" b="1">
                <a:solidFill>
                  <a:srgbClr val="0070C0"/>
                </a:solidFill>
                <a:sym typeface="Wingdings" panose="05000000000000000000" pitchFamily="2" charset="2"/>
              </a:rPr>
              <a:t>	string ten, que; 	int ns;	float dtb;</a:t>
            </a:r>
          </a:p>
          <a:p>
            <a:pPr>
              <a:lnSpc>
                <a:spcPct val="100000"/>
              </a:lnSpc>
              <a:spcBef>
                <a:spcPts val="0"/>
              </a:spcBef>
            </a:pPr>
            <a:r>
              <a:rPr lang="en-US" sz="2800" b="1">
                <a:solidFill>
                  <a:srgbClr val="0070C0"/>
                </a:solidFill>
                <a:sym typeface="Wingdings" panose="05000000000000000000" pitchFamily="2" charset="2"/>
              </a:rPr>
              <a:t>	public:</a:t>
            </a:r>
          </a:p>
          <a:p>
            <a:pPr>
              <a:lnSpc>
                <a:spcPct val="100000"/>
              </a:lnSpc>
              <a:spcBef>
                <a:spcPts val="0"/>
              </a:spcBef>
            </a:pPr>
            <a:r>
              <a:rPr lang="en-US" sz="2800" b="1">
                <a:solidFill>
                  <a:srgbClr val="0070C0"/>
                </a:solidFill>
                <a:sym typeface="Wingdings" panose="05000000000000000000" pitchFamily="2" charset="2"/>
              </a:rPr>
              <a:t>	void ghi() { </a:t>
            </a:r>
          </a:p>
          <a:p>
            <a:pPr>
              <a:lnSpc>
                <a:spcPct val="100000"/>
              </a:lnSpc>
              <a:spcBef>
                <a:spcPts val="0"/>
              </a:spcBef>
            </a:pPr>
            <a:r>
              <a:rPr lang="en-US" sz="2800" b="1">
                <a:solidFill>
                  <a:srgbClr val="0070C0"/>
                </a:solidFill>
                <a:sym typeface="Wingdings" panose="05000000000000000000" pitchFamily="2" charset="2"/>
              </a:rPr>
              <a:t>	        cout&lt;&lt;"\nTen: "&lt;&lt;ten&lt;&lt;"\t Que: "&lt;&lt;que</a:t>
            </a:r>
          </a:p>
          <a:p>
            <a:pPr>
              <a:lnSpc>
                <a:spcPct val="100000"/>
              </a:lnSpc>
              <a:spcBef>
                <a:spcPts val="0"/>
              </a:spcBef>
            </a:pPr>
            <a:r>
              <a:rPr lang="en-US" sz="2800" b="1">
                <a:solidFill>
                  <a:srgbClr val="0070C0"/>
                </a:solidFill>
                <a:sym typeface="Wingdings" panose="05000000000000000000" pitchFamily="2" charset="2"/>
              </a:rPr>
              <a:t>                         &lt;&lt;"\t Nam sinh: "&lt;&lt;ns&lt;&lt;"\t DTB: "&lt;&lt;dtb;</a:t>
            </a:r>
          </a:p>
          <a:p>
            <a:pPr>
              <a:lnSpc>
                <a:spcPct val="100000"/>
              </a:lnSpc>
              <a:spcBef>
                <a:spcPts val="0"/>
              </a:spcBef>
            </a:pPr>
            <a:r>
              <a:rPr lang="en-US" sz="2800" b="1">
                <a:solidFill>
                  <a:srgbClr val="0070C0"/>
                </a:solidFill>
                <a:sym typeface="Wingdings" panose="05000000000000000000" pitchFamily="2" charset="2"/>
              </a:rPr>
              <a:t>	 }</a:t>
            </a:r>
          </a:p>
          <a:p>
            <a:pPr>
              <a:lnSpc>
                <a:spcPct val="100000"/>
              </a:lnSpc>
              <a:spcBef>
                <a:spcPts val="0"/>
              </a:spcBef>
            </a:pPr>
            <a:r>
              <a:rPr lang="en-US" sz="2800" b="1">
                <a:solidFill>
                  <a:srgbClr val="0070C0"/>
                </a:solidFill>
                <a:sym typeface="Wingdings" panose="05000000000000000000" pitchFamily="2" charset="2"/>
              </a:rPr>
              <a:t>          </a:t>
            </a:r>
            <a:r>
              <a:rPr lang="en-US" sz="2800" b="1" i="1">
                <a:solidFill>
                  <a:srgbClr val="0070C0"/>
                </a:solidFill>
                <a:sym typeface="Wingdings" panose="05000000000000000000" pitchFamily="2" charset="2"/>
              </a:rPr>
              <a:t> // bổ sung các hàm khác</a:t>
            </a:r>
          </a:p>
          <a:p>
            <a:pPr>
              <a:lnSpc>
                <a:spcPct val="100000"/>
              </a:lnSpc>
              <a:spcBef>
                <a:spcPts val="0"/>
              </a:spcBef>
            </a:pPr>
            <a:endParaRPr lang="en-US" sz="2800" b="1">
              <a:solidFill>
                <a:srgbClr val="0070C0"/>
              </a:solidFill>
              <a:sym typeface="Wingdings" panose="05000000000000000000" pitchFamily="2" charset="2"/>
            </a:endParaRPr>
          </a:p>
          <a:p>
            <a:pPr>
              <a:lnSpc>
                <a:spcPct val="100000"/>
              </a:lnSpc>
              <a:spcBef>
                <a:spcPts val="0"/>
              </a:spcBef>
            </a:pPr>
            <a:r>
              <a:rPr lang="en-US" sz="2800" b="1">
                <a:solidFill>
                  <a:srgbClr val="0070C0"/>
                </a:solidFill>
                <a:sym typeface="Wingdings" panose="05000000000000000000" pitchFamily="2" charset="2"/>
              </a:rPr>
              <a:t>};</a:t>
            </a:r>
          </a:p>
          <a:p>
            <a:pPr marL="0" indent="0">
              <a:lnSpc>
                <a:spcPct val="100000"/>
              </a:lnSpc>
              <a:spcBef>
                <a:spcPts val="0"/>
              </a:spcBef>
              <a:buNone/>
            </a:pPr>
            <a:endParaRPr lang="en-US" sz="2800" b="1" dirty="0">
              <a:solidFill>
                <a:srgbClr val="0070C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227</a:t>
            </a:fld>
            <a:endParaRPr lang="en-US"/>
          </a:p>
        </p:txBody>
      </p:sp>
    </p:spTree>
    <p:extLst>
      <p:ext uri="{BB962C8B-B14F-4D97-AF65-F5344CB8AC3E}">
        <p14:creationId xmlns:p14="http://schemas.microsoft.com/office/powerpoint/2010/main" val="10433825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748048" y="1209701"/>
            <a:ext cx="11127059" cy="5102199"/>
          </a:xfrm>
        </p:spPr>
        <p:txBody>
          <a:bodyPr>
            <a:noAutofit/>
          </a:bodyPr>
          <a:lstStyle/>
          <a:p>
            <a:pPr>
              <a:lnSpc>
                <a:spcPct val="100000"/>
              </a:lnSpc>
              <a:spcBef>
                <a:spcPts val="0"/>
              </a:spcBef>
            </a:pPr>
            <a:r>
              <a:rPr lang="en-US" sz="2800" b="1">
                <a:solidFill>
                  <a:srgbClr val="0070C0"/>
                </a:solidFill>
                <a:sym typeface="Wingdings" panose="05000000000000000000" pitchFamily="2" charset="2"/>
              </a:rPr>
              <a:t>void nhap(){</a:t>
            </a:r>
          </a:p>
          <a:p>
            <a:pPr>
              <a:lnSpc>
                <a:spcPct val="100000"/>
              </a:lnSpc>
              <a:spcBef>
                <a:spcPts val="0"/>
              </a:spcBef>
            </a:pPr>
            <a:r>
              <a:rPr lang="en-US" sz="2800" b="1">
                <a:solidFill>
                  <a:srgbClr val="0070C0"/>
                </a:solidFill>
                <a:sym typeface="Wingdings" panose="05000000000000000000" pitchFamily="2" charset="2"/>
              </a:rPr>
              <a:t>	cout&lt;&lt;“\n Nhap ten lop:”; getline(cin, tenlop);</a:t>
            </a:r>
          </a:p>
          <a:p>
            <a:pPr>
              <a:lnSpc>
                <a:spcPct val="100000"/>
              </a:lnSpc>
              <a:spcBef>
                <a:spcPts val="0"/>
              </a:spcBef>
            </a:pPr>
            <a:r>
              <a:rPr lang="en-US" sz="2800" b="1">
                <a:solidFill>
                  <a:srgbClr val="0070C0"/>
                </a:solidFill>
                <a:sym typeface="Wingdings" panose="05000000000000000000" pitchFamily="2" charset="2"/>
              </a:rPr>
              <a:t>	cout&lt;&lt;“ nhap so sinh vien:”; cin&gt;&gt;n;</a:t>
            </a:r>
          </a:p>
          <a:p>
            <a:pPr>
              <a:lnSpc>
                <a:spcPct val="100000"/>
              </a:lnSpc>
              <a:spcBef>
                <a:spcPts val="0"/>
              </a:spcBef>
            </a:pPr>
            <a:r>
              <a:rPr lang="en-US" sz="2800" b="1">
                <a:solidFill>
                  <a:srgbClr val="0070C0"/>
                </a:solidFill>
                <a:sym typeface="Wingdings" panose="05000000000000000000" pitchFamily="2" charset="2"/>
              </a:rPr>
              <a:t>	for(int i=1; i&lt;=n; i++){</a:t>
            </a:r>
          </a:p>
          <a:p>
            <a:pPr>
              <a:lnSpc>
                <a:spcPct val="100000"/>
              </a:lnSpc>
              <a:spcBef>
                <a:spcPts val="0"/>
              </a:spcBef>
            </a:pPr>
            <a:r>
              <a:rPr lang="en-US" sz="2800" b="1">
                <a:solidFill>
                  <a:srgbClr val="0070C0"/>
                </a:solidFill>
                <a:sym typeface="Wingdings" panose="05000000000000000000" pitchFamily="2" charset="2"/>
              </a:rPr>
              <a:t>		cout&lt;&lt;“ nhap sinh vien thu “&lt;&lt;i&lt;&lt;“:\n”;</a:t>
            </a:r>
          </a:p>
          <a:p>
            <a:pPr>
              <a:lnSpc>
                <a:spcPct val="100000"/>
              </a:lnSpc>
              <a:spcBef>
                <a:spcPts val="0"/>
              </a:spcBef>
            </a:pPr>
            <a:r>
              <a:rPr lang="en-US" sz="2800" b="1">
                <a:solidFill>
                  <a:srgbClr val="0070C0"/>
                </a:solidFill>
                <a:sym typeface="Wingdings" panose="05000000000000000000" pitchFamily="2" charset="2"/>
              </a:rPr>
              <a:t>		SV x; x.nhap(); a.push_back(x);</a:t>
            </a:r>
          </a:p>
          <a:p>
            <a:pPr>
              <a:lnSpc>
                <a:spcPct val="100000"/>
              </a:lnSpc>
              <a:spcBef>
                <a:spcPts val="0"/>
              </a:spcBef>
            </a:pPr>
            <a:r>
              <a:rPr lang="en-US" sz="2800" b="1">
                <a:solidFill>
                  <a:srgbClr val="0070C0"/>
                </a:solidFill>
                <a:sym typeface="Wingdings" panose="05000000000000000000" pitchFamily="2" charset="2"/>
              </a:rPr>
              <a:t>	}</a:t>
            </a:r>
          </a:p>
          <a:p>
            <a:pPr>
              <a:lnSpc>
                <a:spcPct val="100000"/>
              </a:lnSpc>
              <a:spcBef>
                <a:spcPts val="0"/>
              </a:spcBef>
            </a:pPr>
            <a:r>
              <a:rPr lang="en-US" sz="2800" b="1">
                <a:solidFill>
                  <a:srgbClr val="0070C0"/>
                </a:solidFill>
                <a:sym typeface="Wingdings" panose="05000000000000000000" pitchFamily="2" charset="2"/>
              </a:rPr>
              <a:t> }</a:t>
            </a:r>
          </a:p>
          <a:p>
            <a:pPr>
              <a:lnSpc>
                <a:spcPct val="100000"/>
              </a:lnSpc>
              <a:spcBef>
                <a:spcPts val="0"/>
              </a:spcBef>
            </a:pPr>
            <a:r>
              <a:rPr lang="en-US" sz="2800" b="1">
                <a:solidFill>
                  <a:srgbClr val="0070C0"/>
                </a:solidFill>
                <a:sym typeface="Wingdings" panose="05000000000000000000" pitchFamily="2" charset="2"/>
              </a:rPr>
              <a:t>void in {	       </a:t>
            </a:r>
          </a:p>
          <a:p>
            <a:pPr>
              <a:lnSpc>
                <a:spcPct val="100000"/>
              </a:lnSpc>
              <a:spcBef>
                <a:spcPts val="0"/>
              </a:spcBef>
            </a:pPr>
            <a:r>
              <a:rPr lang="en-US" sz="2800" b="1">
                <a:solidFill>
                  <a:srgbClr val="0070C0"/>
                </a:solidFill>
                <a:sym typeface="Wingdings" panose="05000000000000000000" pitchFamily="2" charset="2"/>
              </a:rPr>
              <a:t>	cout&lt;&lt;"\n Ten lop :"&lt;&lt;tenlop&lt;&lt;"\t gom "&lt;&lt;a.size()&lt;&lt;“ sv”;</a:t>
            </a:r>
          </a:p>
          <a:p>
            <a:pPr>
              <a:lnSpc>
                <a:spcPct val="100000"/>
              </a:lnSpc>
              <a:spcBef>
                <a:spcPts val="0"/>
              </a:spcBef>
            </a:pPr>
            <a:r>
              <a:rPr lang="en-US" sz="2800" b="1">
                <a:solidFill>
                  <a:srgbClr val="0070C0"/>
                </a:solidFill>
                <a:sym typeface="Wingdings" panose="05000000000000000000" pitchFamily="2" charset="2"/>
              </a:rPr>
              <a:t>	for (int i=0; i&lt;a.size(); i++) a[i].in();</a:t>
            </a:r>
          </a:p>
          <a:p>
            <a:pPr>
              <a:lnSpc>
                <a:spcPct val="100000"/>
              </a:lnSpc>
              <a:spcBef>
                <a:spcPts val="0"/>
              </a:spcBef>
            </a:pPr>
            <a:r>
              <a:rPr lang="en-US" sz="2800" b="1">
                <a:solidFill>
                  <a:srgbClr val="0070C0"/>
                </a:solidFill>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228</a:t>
            </a:fld>
            <a:endParaRPr lang="en-US"/>
          </a:p>
        </p:txBody>
      </p:sp>
    </p:spTree>
    <p:extLst>
      <p:ext uri="{BB962C8B-B14F-4D97-AF65-F5344CB8AC3E}">
        <p14:creationId xmlns:p14="http://schemas.microsoft.com/office/powerpoint/2010/main" val="497947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Đọc ghi dữ liệu từ file</a:t>
            </a:r>
            <a:endParaRPr lang="en-US" dirty="0"/>
          </a:p>
        </p:txBody>
      </p:sp>
      <p:sp>
        <p:nvSpPr>
          <p:cNvPr id="3" name="Content Placeholder 2"/>
          <p:cNvSpPr>
            <a:spLocks noGrp="1"/>
          </p:cNvSpPr>
          <p:nvPr>
            <p:ph idx="1"/>
          </p:nvPr>
        </p:nvSpPr>
        <p:spPr>
          <a:xfrm>
            <a:off x="748048" y="1209701"/>
            <a:ext cx="11127059" cy="5102199"/>
          </a:xfrm>
        </p:spPr>
        <p:txBody>
          <a:bodyPr>
            <a:noAutofit/>
          </a:bodyPr>
          <a:lstStyle/>
          <a:p>
            <a:pPr>
              <a:lnSpc>
                <a:spcPct val="100000"/>
              </a:lnSpc>
              <a:spcBef>
                <a:spcPts val="0"/>
              </a:spcBef>
            </a:pPr>
            <a:r>
              <a:rPr lang="en-US" sz="2800" b="1">
                <a:solidFill>
                  <a:srgbClr val="0070C0"/>
                </a:solidFill>
                <a:sym typeface="Wingdings" panose="05000000000000000000" pitchFamily="2" charset="2"/>
              </a:rPr>
              <a:t>void sapxep(){</a:t>
            </a:r>
          </a:p>
          <a:p>
            <a:pPr>
              <a:lnSpc>
                <a:spcPct val="100000"/>
              </a:lnSpc>
              <a:spcBef>
                <a:spcPts val="0"/>
              </a:spcBef>
            </a:pPr>
            <a:r>
              <a:rPr lang="en-US" sz="2800" b="1">
                <a:solidFill>
                  <a:srgbClr val="0070C0"/>
                </a:solidFill>
                <a:sym typeface="Wingdings" panose="05000000000000000000" pitchFamily="2" charset="2"/>
              </a:rPr>
              <a:t>	sort(a.begin(), a.end(), mycmp);</a:t>
            </a:r>
          </a:p>
          <a:p>
            <a:pPr>
              <a:lnSpc>
                <a:spcPct val="100000"/>
              </a:lnSpc>
              <a:spcBef>
                <a:spcPts val="0"/>
              </a:spcBef>
            </a:pPr>
            <a:r>
              <a:rPr lang="en-US" sz="2800" b="1">
                <a:solidFill>
                  <a:srgbClr val="0070C0"/>
                </a:solidFill>
                <a:sym typeface="Wingdings" panose="05000000000000000000" pitchFamily="2" charset="2"/>
              </a:rPr>
              <a:t> }</a:t>
            </a:r>
          </a:p>
          <a:p>
            <a:pPr>
              <a:lnSpc>
                <a:spcPct val="100000"/>
              </a:lnSpc>
              <a:spcBef>
                <a:spcPts val="0"/>
              </a:spcBef>
            </a:pPr>
            <a:r>
              <a:rPr lang="en-US" sz="2800" b="1">
                <a:solidFill>
                  <a:srgbClr val="0070C0"/>
                </a:solidFill>
                <a:sym typeface="Wingdings" panose="05000000000000000000" pitchFamily="2" charset="2"/>
              </a:rPr>
              <a:t>// hàm mycmp(SV a, SV b) khai báo ngoài lớp</a:t>
            </a:r>
          </a:p>
          <a:p>
            <a:pPr>
              <a:lnSpc>
                <a:spcPct val="100000"/>
              </a:lnSpc>
              <a:spcBef>
                <a:spcPts val="0"/>
              </a:spcBef>
            </a:pPr>
            <a:r>
              <a:rPr lang="en-US" sz="2800" b="1">
                <a:solidFill>
                  <a:srgbClr val="FF0000"/>
                </a:solidFill>
                <a:sym typeface="Wingdings" panose="05000000000000000000" pitchFamily="2" charset="2"/>
              </a:rPr>
              <a:t>int mycmp(SV a, SV b)</a:t>
            </a:r>
          </a:p>
          <a:p>
            <a:pPr>
              <a:lnSpc>
                <a:spcPct val="100000"/>
              </a:lnSpc>
              <a:spcBef>
                <a:spcPts val="0"/>
              </a:spcBef>
            </a:pPr>
            <a:r>
              <a:rPr lang="en-US" sz="2800" b="1">
                <a:solidFill>
                  <a:srgbClr val="FF0000"/>
                </a:solidFill>
                <a:sym typeface="Wingdings" panose="05000000000000000000" pitchFamily="2" charset="2"/>
              </a:rPr>
              <a:t>{</a:t>
            </a:r>
          </a:p>
          <a:p>
            <a:pPr>
              <a:lnSpc>
                <a:spcPct val="100000"/>
              </a:lnSpc>
              <a:spcBef>
                <a:spcPts val="0"/>
              </a:spcBef>
            </a:pPr>
            <a:r>
              <a:rPr lang="en-US" sz="2800" b="1">
                <a:solidFill>
                  <a:srgbClr val="FF0000"/>
                </a:solidFill>
                <a:sym typeface="Wingdings" panose="05000000000000000000" pitchFamily="2" charset="2"/>
              </a:rPr>
              <a:t>     if(a.getten().compare(b.getten())&lt;0) return 1;</a:t>
            </a:r>
          </a:p>
          <a:p>
            <a:pPr>
              <a:lnSpc>
                <a:spcPct val="100000"/>
              </a:lnSpc>
              <a:spcBef>
                <a:spcPts val="0"/>
              </a:spcBef>
            </a:pPr>
            <a:r>
              <a:rPr lang="en-US" sz="2800" b="1">
                <a:solidFill>
                  <a:srgbClr val="FF0000"/>
                </a:solidFill>
                <a:sym typeface="Wingdings" panose="05000000000000000000" pitchFamily="2" charset="2"/>
              </a:rPr>
              <a:t>     else return 0;</a:t>
            </a:r>
          </a:p>
          <a:p>
            <a:pPr>
              <a:lnSpc>
                <a:spcPct val="100000"/>
              </a:lnSpc>
              <a:spcBef>
                <a:spcPts val="0"/>
              </a:spcBef>
            </a:pPr>
            <a:r>
              <a:rPr lang="en-US" sz="2800" b="1">
                <a:solidFill>
                  <a:srgbClr val="FF0000"/>
                </a:solidFill>
                <a:sym typeface="Wingdings" panose="05000000000000000000" pitchFamily="2" charset="2"/>
              </a:rPr>
              <a:t>} </a:t>
            </a:r>
          </a:p>
          <a:p>
            <a:pPr>
              <a:lnSpc>
                <a:spcPct val="100000"/>
              </a:lnSpc>
              <a:spcBef>
                <a:spcPts val="0"/>
              </a:spcBef>
            </a:pPr>
            <a:r>
              <a:rPr lang="en-US" sz="2800" b="1" i="1">
                <a:solidFill>
                  <a:srgbClr val="04D6EC"/>
                </a:solidFill>
                <a:sym typeface="Wingdings" panose="05000000000000000000" pitchFamily="2" charset="2"/>
              </a:rPr>
              <a:t>// phải bổ sung them phương thức getten trong lớp SV</a:t>
            </a:r>
          </a:p>
          <a:p>
            <a:pPr>
              <a:lnSpc>
                <a:spcPct val="100000"/>
              </a:lnSpc>
              <a:spcBef>
                <a:spcPts val="0"/>
              </a:spcBef>
            </a:pPr>
            <a:r>
              <a:rPr lang="en-US" sz="2800" b="1">
                <a:solidFill>
                  <a:srgbClr val="FF0000"/>
                </a:solidFill>
                <a:sym typeface="Wingdings" panose="05000000000000000000" pitchFamily="2" charset="2"/>
              </a:rPr>
              <a:t>string getten() { return ten;}</a:t>
            </a:r>
          </a:p>
        </p:txBody>
      </p:sp>
      <p:sp>
        <p:nvSpPr>
          <p:cNvPr id="4" name="Slide Number Placeholder 3"/>
          <p:cNvSpPr>
            <a:spLocks noGrp="1"/>
          </p:cNvSpPr>
          <p:nvPr>
            <p:ph type="sldNum" sz="quarter" idx="12"/>
          </p:nvPr>
        </p:nvSpPr>
        <p:spPr/>
        <p:txBody>
          <a:bodyPr/>
          <a:lstStyle/>
          <a:p>
            <a:fld id="{06F855F6-99C9-4B18-88EC-1D73743D07FD}" type="slidenum">
              <a:rPr lang="en-US" smtClean="0"/>
              <a:t>229</a:t>
            </a:fld>
            <a:endParaRPr lang="en-US"/>
          </a:p>
        </p:txBody>
      </p:sp>
    </p:spTree>
    <p:extLst>
      <p:ext uri="{BB962C8B-B14F-4D97-AF65-F5344CB8AC3E}">
        <p14:creationId xmlns:p14="http://schemas.microsoft.com/office/powerpoint/2010/main" val="3340828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90" y="232131"/>
            <a:ext cx="10515600" cy="806853"/>
          </a:xfrm>
        </p:spPr>
        <p:txBody>
          <a:bodyPr/>
          <a:lstStyle/>
          <a:p>
            <a:r>
              <a:rPr lang="en-US"/>
              <a:t>Tham biến, tham trị</a:t>
            </a:r>
          </a:p>
        </p:txBody>
      </p:sp>
      <p:sp>
        <p:nvSpPr>
          <p:cNvPr id="3" name="Content Placeholder 2"/>
          <p:cNvSpPr>
            <a:spLocks noGrp="1"/>
          </p:cNvSpPr>
          <p:nvPr>
            <p:ph idx="1"/>
          </p:nvPr>
        </p:nvSpPr>
        <p:spPr>
          <a:xfrm>
            <a:off x="838200" y="1600548"/>
            <a:ext cx="10515600" cy="4351338"/>
          </a:xfrm>
        </p:spPr>
        <p:txBody>
          <a:bodyPr>
            <a:normAutofit/>
          </a:bodyPr>
          <a:lstStyle/>
          <a:p>
            <a:pPr marL="0" indent="0">
              <a:buNone/>
            </a:pPr>
            <a:endParaRPr lang="nn-NO" dirty="0"/>
          </a:p>
          <a:p>
            <a:pPr marL="0" indent="0">
              <a:buNone/>
            </a:pPr>
            <a:endParaRPr lang="nn-NO" dirty="0"/>
          </a:p>
          <a:p>
            <a:pPr marL="0" indent="0">
              <a:buNone/>
            </a:pPr>
            <a:endParaRPr lang="nn-NO" dirty="0"/>
          </a:p>
        </p:txBody>
      </p:sp>
      <p:sp>
        <p:nvSpPr>
          <p:cNvPr id="6" name="Rectangle 5"/>
          <p:cNvSpPr/>
          <p:nvPr/>
        </p:nvSpPr>
        <p:spPr>
          <a:xfrm>
            <a:off x="838200" y="1311482"/>
            <a:ext cx="9859781" cy="5262979"/>
          </a:xfrm>
          <a:prstGeom prst="rect">
            <a:avLst/>
          </a:prstGeom>
          <a:ln>
            <a:solidFill>
              <a:schemeClr val="accent1">
                <a:shade val="50000"/>
              </a:schemeClr>
            </a:solidFill>
          </a:ln>
        </p:spPr>
        <p:txBody>
          <a:bodyPr wrap="square">
            <a:spAutoFit/>
          </a:bodyPr>
          <a:lstStyle/>
          <a:p>
            <a:r>
              <a:rPr lang="en-US" sz="2800" dirty="0"/>
              <a:t>void in(</a:t>
            </a:r>
            <a:r>
              <a:rPr lang="en-US" sz="2800" dirty="0" err="1"/>
              <a:t>int</a:t>
            </a:r>
            <a:r>
              <a:rPr lang="en-US" sz="2800" dirty="0"/>
              <a:t> a, </a:t>
            </a:r>
            <a:r>
              <a:rPr lang="en-US" sz="2800" dirty="0" err="1"/>
              <a:t>int</a:t>
            </a:r>
            <a:r>
              <a:rPr lang="en-US" sz="2800" dirty="0"/>
              <a:t> </a:t>
            </a:r>
            <a:r>
              <a:rPr lang="en-US" sz="2800"/>
              <a:t>b){</a:t>
            </a:r>
            <a:endParaRPr lang="en-US" sz="2800" dirty="0"/>
          </a:p>
          <a:p>
            <a:r>
              <a:rPr lang="en-US" sz="2800" dirty="0"/>
              <a:t>  </a:t>
            </a:r>
            <a:r>
              <a:rPr lang="en-US" sz="2800" dirty="0" err="1"/>
              <a:t>cout</a:t>
            </a:r>
            <a:r>
              <a:rPr lang="en-US" sz="2800" dirty="0"/>
              <a:t>&lt;&lt;"\n Gia tri a= "&lt;&lt;a&lt;&lt;" b="&lt;&lt;b&lt;&lt;"\n";</a:t>
            </a:r>
          </a:p>
          <a:p>
            <a:r>
              <a:rPr lang="en-US" sz="2800" dirty="0"/>
              <a:t>}	</a:t>
            </a:r>
          </a:p>
          <a:p>
            <a:r>
              <a:rPr lang="en-US" sz="2800" b="1" dirty="0" err="1"/>
              <a:t>int</a:t>
            </a:r>
            <a:r>
              <a:rPr lang="en-US" sz="2800" b="1" dirty="0"/>
              <a:t> main(){</a:t>
            </a:r>
          </a:p>
          <a:p>
            <a:r>
              <a:rPr lang="en-US" sz="2800" b="1" dirty="0"/>
              <a:t>	</a:t>
            </a:r>
            <a:r>
              <a:rPr lang="en-US" sz="2800" b="1" dirty="0" err="1"/>
              <a:t>int</a:t>
            </a:r>
            <a:r>
              <a:rPr lang="en-US" sz="2800" b="1" dirty="0"/>
              <a:t> a=1, b=5;  </a:t>
            </a:r>
          </a:p>
          <a:p>
            <a:r>
              <a:rPr lang="en-US" sz="2800" b="1" dirty="0"/>
              <a:t>	x1(a, b); in(</a:t>
            </a:r>
            <a:r>
              <a:rPr lang="en-US" sz="2800" b="1" dirty="0" err="1"/>
              <a:t>a,b</a:t>
            </a:r>
            <a:r>
              <a:rPr lang="en-US" sz="2800" b="1" dirty="0"/>
              <a:t>);</a:t>
            </a:r>
          </a:p>
          <a:p>
            <a:r>
              <a:rPr lang="en-US" sz="2800" b="1" dirty="0"/>
              <a:t>	x2(a, b); in(a, b);</a:t>
            </a:r>
          </a:p>
          <a:p>
            <a:r>
              <a:rPr lang="en-US" sz="2800" b="1" dirty="0"/>
              <a:t>	x3(a, b); in(</a:t>
            </a:r>
            <a:r>
              <a:rPr lang="en-US" sz="2800" b="1" dirty="0" err="1"/>
              <a:t>a,b</a:t>
            </a:r>
            <a:r>
              <a:rPr lang="en-US" sz="2800" b="1" dirty="0"/>
              <a:t>);</a:t>
            </a:r>
          </a:p>
          <a:p>
            <a:r>
              <a:rPr lang="en-US" sz="2800" b="1" dirty="0"/>
              <a:t>	x2(b, a); in(a, b);</a:t>
            </a:r>
          </a:p>
          <a:p>
            <a:r>
              <a:rPr lang="en-US" sz="2800" b="1" dirty="0"/>
              <a:t>	x2(b, b); in(a, b);</a:t>
            </a:r>
          </a:p>
          <a:p>
            <a:r>
              <a:rPr lang="en-US" sz="2800" b="1" dirty="0"/>
              <a:t>	x3(a, a); in(a, b);</a:t>
            </a:r>
          </a:p>
          <a:p>
            <a:r>
              <a:rPr lang="en-US" sz="2800" b="1" dirty="0"/>
              <a:t>} 	</a:t>
            </a:r>
          </a:p>
        </p:txBody>
      </p:sp>
      <p:sp>
        <p:nvSpPr>
          <p:cNvPr id="4" name="Slide Number Placeholder 3"/>
          <p:cNvSpPr>
            <a:spLocks noGrp="1"/>
          </p:cNvSpPr>
          <p:nvPr>
            <p:ph type="sldNum" sz="quarter" idx="12"/>
          </p:nvPr>
        </p:nvSpPr>
        <p:spPr>
          <a:xfrm>
            <a:off x="9448800" y="6270490"/>
            <a:ext cx="2743200" cy="365125"/>
          </a:xfrm>
        </p:spPr>
        <p:txBody>
          <a:bodyPr/>
          <a:lstStyle/>
          <a:p>
            <a:fld id="{06F855F6-99C9-4B18-88EC-1D73743D07FD}" type="slidenum">
              <a:rPr lang="en-US" smtClean="0"/>
              <a:t>23</a:t>
            </a:fld>
            <a:endParaRPr lang="en-US"/>
          </a:p>
        </p:txBody>
      </p:sp>
      <p:sp>
        <p:nvSpPr>
          <p:cNvPr id="8" name="TextBox 5"/>
          <p:cNvSpPr txBox="1"/>
          <p:nvPr/>
        </p:nvSpPr>
        <p:spPr>
          <a:xfrm>
            <a:off x="8171100" y="470459"/>
            <a:ext cx="3601799" cy="1077218"/>
          </a:xfrm>
          <a:prstGeom prst="rect">
            <a:avLst/>
          </a:prstGeom>
          <a:solidFill>
            <a:srgbClr val="FFFF00"/>
          </a:solidFill>
          <a:ln>
            <a:solidFill>
              <a:schemeClr val="accent1">
                <a:shade val="50000"/>
              </a:schemeClr>
            </a:solidFill>
          </a:ln>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FF0000"/>
                </a:solidFill>
              </a:rPr>
              <a:t>Cho biết kết quả của chương trình?? </a:t>
            </a:r>
          </a:p>
        </p:txBody>
      </p:sp>
      <p:sp>
        <p:nvSpPr>
          <p:cNvPr id="10" name="Rectangle 9"/>
          <p:cNvSpPr/>
          <p:nvPr/>
        </p:nvSpPr>
        <p:spPr>
          <a:xfrm>
            <a:off x="7017271" y="2604143"/>
            <a:ext cx="3680710" cy="3970318"/>
          </a:xfrm>
          <a:prstGeom prst="rect">
            <a:avLst/>
          </a:prstGeom>
          <a:ln>
            <a:solidFill>
              <a:schemeClr val="accent1">
                <a:shade val="50000"/>
              </a:schemeClr>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void x1(</a:t>
            </a:r>
            <a:r>
              <a:rPr lang="en-US" sz="2800" dirty="0" err="1"/>
              <a:t>int</a:t>
            </a:r>
            <a:r>
              <a:rPr lang="en-US" sz="2800" dirty="0"/>
              <a:t> a, </a:t>
            </a:r>
            <a:r>
              <a:rPr lang="en-US" sz="2800" dirty="0" err="1"/>
              <a:t>int</a:t>
            </a:r>
            <a:r>
              <a:rPr lang="en-US" sz="2800" dirty="0"/>
              <a:t> b) {</a:t>
            </a:r>
          </a:p>
          <a:p>
            <a:r>
              <a:rPr lang="en-US" sz="2800" dirty="0"/>
              <a:t>	a= a+1; b= </a:t>
            </a:r>
            <a:r>
              <a:rPr lang="en-US" sz="2800" dirty="0" err="1"/>
              <a:t>b+a</a:t>
            </a:r>
            <a:r>
              <a:rPr lang="en-US" sz="2800" dirty="0"/>
              <a:t>;</a:t>
            </a:r>
          </a:p>
          <a:p>
            <a:r>
              <a:rPr lang="en-US" sz="2800" dirty="0"/>
              <a:t>}</a:t>
            </a:r>
          </a:p>
          <a:p>
            <a:r>
              <a:rPr lang="en-US" sz="2800" dirty="0"/>
              <a:t>void x2(</a:t>
            </a:r>
            <a:r>
              <a:rPr lang="en-US" sz="2800" dirty="0" err="1"/>
              <a:t>int</a:t>
            </a:r>
            <a:r>
              <a:rPr lang="en-US" sz="2800" dirty="0"/>
              <a:t> a, </a:t>
            </a:r>
            <a:r>
              <a:rPr lang="en-US" sz="2800" dirty="0" err="1">
                <a:solidFill>
                  <a:srgbClr val="92D050"/>
                </a:solidFill>
              </a:rPr>
              <a:t>int</a:t>
            </a:r>
            <a:r>
              <a:rPr lang="en-US" sz="2800" dirty="0">
                <a:solidFill>
                  <a:srgbClr val="92D050"/>
                </a:solidFill>
              </a:rPr>
              <a:t> &amp;b</a:t>
            </a:r>
            <a:r>
              <a:rPr lang="en-US" sz="2800" dirty="0"/>
              <a:t>){</a:t>
            </a:r>
          </a:p>
          <a:p>
            <a:r>
              <a:rPr lang="en-US" sz="2800" dirty="0"/>
              <a:t>	a= a+1; b= </a:t>
            </a:r>
            <a:r>
              <a:rPr lang="en-US" sz="2800" dirty="0" err="1"/>
              <a:t>b+a</a:t>
            </a:r>
            <a:r>
              <a:rPr lang="en-US" sz="2800" dirty="0"/>
              <a:t>;</a:t>
            </a:r>
          </a:p>
          <a:p>
            <a:r>
              <a:rPr lang="en-US" sz="2800" dirty="0"/>
              <a:t>}</a:t>
            </a:r>
          </a:p>
          <a:p>
            <a:r>
              <a:rPr lang="en-US" sz="2800" dirty="0"/>
              <a:t>void x3(</a:t>
            </a:r>
            <a:r>
              <a:rPr lang="en-US" sz="2800" dirty="0" err="1">
                <a:solidFill>
                  <a:srgbClr val="92D050"/>
                </a:solidFill>
              </a:rPr>
              <a:t>int</a:t>
            </a:r>
            <a:r>
              <a:rPr lang="en-US" sz="2800" dirty="0">
                <a:solidFill>
                  <a:srgbClr val="92D050"/>
                </a:solidFill>
              </a:rPr>
              <a:t> &amp;a, </a:t>
            </a:r>
            <a:r>
              <a:rPr lang="en-US" sz="2800" dirty="0" err="1">
                <a:solidFill>
                  <a:srgbClr val="92D050"/>
                </a:solidFill>
              </a:rPr>
              <a:t>int</a:t>
            </a:r>
            <a:r>
              <a:rPr lang="en-US" sz="2800" dirty="0">
                <a:solidFill>
                  <a:srgbClr val="92D050"/>
                </a:solidFill>
              </a:rPr>
              <a:t> &amp;b</a:t>
            </a:r>
            <a:r>
              <a:rPr lang="en-US" sz="2800" dirty="0"/>
              <a:t>){</a:t>
            </a:r>
          </a:p>
          <a:p>
            <a:r>
              <a:rPr lang="en-US" sz="2800" dirty="0"/>
              <a:t>	a= a+1; b= </a:t>
            </a:r>
            <a:r>
              <a:rPr lang="en-US" sz="2800" dirty="0" err="1"/>
              <a:t>b+a</a:t>
            </a:r>
            <a:r>
              <a:rPr lang="en-US" sz="2800" dirty="0"/>
              <a:t>;</a:t>
            </a:r>
          </a:p>
          <a:p>
            <a:r>
              <a:rPr lang="en-US" sz="2800" dirty="0"/>
              <a:t>}</a:t>
            </a:r>
          </a:p>
        </p:txBody>
      </p:sp>
    </p:spTree>
    <p:extLst>
      <p:ext uri="{BB962C8B-B14F-4D97-AF65-F5344CB8AC3E}">
        <p14:creationId xmlns:p14="http://schemas.microsoft.com/office/powerpoint/2010/main" val="37476323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Định nghĩa </a:t>
            </a:r>
            <a:r>
              <a:rPr lang="en-US" dirty="0" err="1"/>
              <a:t>ph</a:t>
            </a:r>
            <a:r>
              <a:rPr lang="vi-VN" dirty="0"/>
              <a:t>ương thức ngoài lớp</a:t>
            </a:r>
            <a:endParaRPr lang="en-US" dirty="0"/>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A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a:t>
            </a:r>
            <a:r>
              <a:rPr lang="en-US" sz="2400" b="1" dirty="0" err="1">
                <a:sym typeface="Wingdings" panose="05000000000000000000" pitchFamily="2" charset="2"/>
              </a:rPr>
              <a:t>int</a:t>
            </a:r>
            <a:r>
              <a:rPr lang="en-US" sz="2400" b="1" dirty="0">
                <a:sym typeface="Wingdings" panose="05000000000000000000" pitchFamily="2" charset="2"/>
              </a:rPr>
              <a:t> a1=0 ) { a= a1;}</a:t>
            </a:r>
          </a:p>
          <a:p>
            <a:pPr marL="0" indent="0">
              <a:lnSpc>
                <a:spcPct val="100000"/>
              </a:lnSpc>
              <a:spcBef>
                <a:spcPts val="0"/>
              </a:spcBef>
              <a:buNone/>
            </a:pPr>
            <a:r>
              <a:rPr lang="en-US" sz="2400" b="1" dirty="0">
                <a:sym typeface="Wingdings" panose="05000000000000000000" pitchFamily="2" charset="2"/>
              </a:rPr>
              <a:t>		</a:t>
            </a:r>
            <a:r>
              <a:rPr lang="en-US" sz="3200" b="1" u="sng" dirty="0">
                <a:solidFill>
                  <a:srgbClr val="FF0000"/>
                </a:solidFill>
                <a:sym typeface="Wingdings" panose="05000000000000000000" pitchFamily="2" charset="2"/>
              </a:rPr>
              <a:t>void 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b="1" u="sng" dirty="0">
                <a:solidFill>
                  <a:srgbClr val="00B0F0"/>
                </a:solidFill>
                <a:sym typeface="Wingdings" panose="05000000000000000000" pitchFamily="2" charset="2"/>
              </a:rPr>
              <a:t>void </a:t>
            </a:r>
            <a:r>
              <a:rPr lang="en-US" b="1" u="sng" dirty="0">
                <a:solidFill>
                  <a:srgbClr val="FF0000"/>
                </a:solidFill>
                <a:sym typeface="Wingdings" panose="05000000000000000000" pitchFamily="2" charset="2"/>
              </a:rPr>
              <a:t>A::</a:t>
            </a:r>
            <a:r>
              <a:rPr lang="en-US" b="1" u="sng" dirty="0">
                <a:solidFill>
                  <a:srgbClr val="00B0F0"/>
                </a:solidFill>
                <a:sym typeface="Wingdings" panose="05000000000000000000" pitchFamily="2" charset="2"/>
              </a:rPr>
              <a:t>in() { </a:t>
            </a:r>
            <a:r>
              <a:rPr lang="en-US" b="1" u="sng" dirty="0" err="1">
                <a:solidFill>
                  <a:srgbClr val="00B0F0"/>
                </a:solidFill>
                <a:sym typeface="Wingdings" panose="05000000000000000000" pitchFamily="2" charset="2"/>
              </a:rPr>
              <a:t>cout</a:t>
            </a:r>
            <a:r>
              <a:rPr lang="en-US" b="1" u="sng" dirty="0">
                <a:solidFill>
                  <a:srgbClr val="00B0F0"/>
                </a:solidFill>
                <a:sym typeface="Wingdings" panose="05000000000000000000" pitchFamily="2" charset="2"/>
              </a:rPr>
              <a:t>&lt;&lt;"\n a= "&lt;&lt;a; }</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 a(9); a.in();</a:t>
            </a: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230</a:t>
            </a:fld>
            <a:endParaRPr lang="en-US"/>
          </a:p>
        </p:txBody>
      </p:sp>
    </p:spTree>
    <p:extLst>
      <p:ext uri="{BB962C8B-B14F-4D97-AF65-F5344CB8AC3E}">
        <p14:creationId xmlns:p14="http://schemas.microsoft.com/office/powerpoint/2010/main" val="4454435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Ph</a:t>
            </a:r>
            <a:r>
              <a:rPr lang="vi-VN" dirty="0"/>
              <a:t>ương thức inline</a:t>
            </a:r>
            <a:endParaRPr lang="en-US" dirty="0"/>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A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a:t>
            </a:r>
            <a:r>
              <a:rPr lang="en-US" sz="2400" b="1" dirty="0" err="1">
                <a:sym typeface="Wingdings" panose="05000000000000000000" pitchFamily="2" charset="2"/>
              </a:rPr>
              <a:t>int</a:t>
            </a:r>
            <a:r>
              <a:rPr lang="en-US" sz="2400" b="1" dirty="0">
                <a:sym typeface="Wingdings" panose="05000000000000000000" pitchFamily="2" charset="2"/>
              </a:rPr>
              <a:t> a1=0 ) { a= a1;}</a:t>
            </a:r>
          </a:p>
          <a:p>
            <a:pPr marL="0" indent="0">
              <a:lnSpc>
                <a:spcPct val="100000"/>
              </a:lnSpc>
              <a:spcBef>
                <a:spcPts val="0"/>
              </a:spcBef>
              <a:buNone/>
            </a:pPr>
            <a:r>
              <a:rPr lang="en-US" sz="2400" b="1" dirty="0">
                <a:sym typeface="Wingdings" panose="05000000000000000000" pitchFamily="2" charset="2"/>
              </a:rPr>
              <a:t>		</a:t>
            </a:r>
            <a:r>
              <a:rPr lang="en-US" sz="4000" b="1" u="sng" dirty="0">
                <a:solidFill>
                  <a:srgbClr val="FF0000"/>
                </a:solidFill>
                <a:sym typeface="Wingdings" panose="05000000000000000000" pitchFamily="2" charset="2"/>
              </a:rPr>
              <a:t>inline</a:t>
            </a:r>
            <a:r>
              <a:rPr lang="en-US" sz="2400" b="1" dirty="0">
                <a:sym typeface="Wingdings" panose="05000000000000000000" pitchFamily="2" charset="2"/>
              </a:rPr>
              <a:t> void in(){ </a:t>
            </a:r>
            <a:r>
              <a:rPr lang="en-US" sz="2400" b="1" dirty="0" err="1">
                <a:sym typeface="Wingdings" panose="05000000000000000000" pitchFamily="2" charset="2"/>
              </a:rPr>
              <a:t>cout</a:t>
            </a:r>
            <a:r>
              <a:rPr lang="en-US" sz="2400" b="1" dirty="0">
                <a:sym typeface="Wingdings" panose="05000000000000000000" pitchFamily="2" charset="2"/>
              </a:rPr>
              <a:t>&lt;&lt;"\n a= "&lt;&lt;a;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 a(9); a.in();</a:t>
            </a:r>
          </a:p>
          <a:p>
            <a:pPr marL="0" indent="0">
              <a:lnSpc>
                <a:spcPct val="100000"/>
              </a:lnSpc>
              <a:spcBef>
                <a:spcPts val="0"/>
              </a:spcBef>
              <a:buNone/>
            </a:pPr>
            <a:r>
              <a:rPr lang="en-US" sz="2400" b="1" dirty="0">
                <a:sym typeface="Wingdings" panose="05000000000000000000" pitchFamily="2" charset="2"/>
              </a:rPr>
              <a:t>}</a:t>
            </a:r>
          </a:p>
        </p:txBody>
      </p:sp>
      <p:sp>
        <p:nvSpPr>
          <p:cNvPr id="4" name="TextBox 3"/>
          <p:cNvSpPr txBox="1"/>
          <p:nvPr/>
        </p:nvSpPr>
        <p:spPr>
          <a:xfrm>
            <a:off x="3699165" y="4364782"/>
            <a:ext cx="8104908" cy="2246769"/>
          </a:xfrm>
          <a:prstGeom prst="rect">
            <a:avLst/>
          </a:prstGeom>
          <a:solidFill>
            <a:srgbClr val="FFFF00"/>
          </a:solidFill>
        </p:spPr>
        <p:txBody>
          <a:bodyPr wrap="square" rtlCol="0">
            <a:spAutoFit/>
          </a:bodyPr>
          <a:lstStyle/>
          <a:p>
            <a:r>
              <a:rPr lang="en-US" sz="2800" dirty="0"/>
              <a:t>+Một hàm inline sẽ thực hiện nhanh h</a:t>
            </a:r>
            <a:r>
              <a:rPr lang="vi-VN" sz="2800" dirty="0"/>
              <a:t>ơ</a:t>
            </a:r>
            <a:r>
              <a:rPr lang="en-US" sz="2800" dirty="0"/>
              <a:t>n hàm không inline, do </a:t>
            </a:r>
            <a:r>
              <a:rPr lang="en-US" sz="2800" dirty="0" err="1"/>
              <a:t>ch</a:t>
            </a:r>
            <a:r>
              <a:rPr lang="vi-VN" sz="2800" dirty="0"/>
              <a:t>ương trình dịch nạp sẵn đoạn mã lệnh trong hàm vào vùng nhớ.</a:t>
            </a:r>
          </a:p>
          <a:p>
            <a:r>
              <a:rPr lang="vi-VN" sz="2800" dirty="0"/>
              <a:t>Lưu ý: trình biên dịch sẽ bỏ qua tuỳ chọn inline đối với các hàm nếu số lệnh nhiều hơn 1 dòng </a:t>
            </a:r>
          </a:p>
        </p:txBody>
      </p:sp>
      <p:sp>
        <p:nvSpPr>
          <p:cNvPr id="5" name="Slide Number Placeholder 4"/>
          <p:cNvSpPr>
            <a:spLocks noGrp="1"/>
          </p:cNvSpPr>
          <p:nvPr>
            <p:ph type="sldNum" sz="quarter" idx="12"/>
          </p:nvPr>
        </p:nvSpPr>
        <p:spPr/>
        <p:txBody>
          <a:bodyPr/>
          <a:lstStyle/>
          <a:p>
            <a:fld id="{06F855F6-99C9-4B18-88EC-1D73743D07FD}" type="slidenum">
              <a:rPr lang="en-US" smtClean="0"/>
              <a:t>231</a:t>
            </a:fld>
            <a:endParaRPr lang="en-US"/>
          </a:p>
        </p:txBody>
      </p:sp>
    </p:spTree>
    <p:extLst>
      <p:ext uri="{BB962C8B-B14F-4D97-AF65-F5344CB8AC3E}">
        <p14:creationId xmlns:p14="http://schemas.microsoft.com/office/powerpoint/2010/main" val="26986335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Ph</a:t>
            </a:r>
            <a:r>
              <a:rPr lang="vi-VN" dirty="0"/>
              <a:t>ương thức inline</a:t>
            </a:r>
            <a:endParaRPr lang="en-US" dirty="0"/>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A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a:t>
            </a:r>
            <a:r>
              <a:rPr lang="en-US" sz="2400" b="1" dirty="0" err="1">
                <a:sym typeface="Wingdings" panose="05000000000000000000" pitchFamily="2" charset="2"/>
              </a:rPr>
              <a:t>int</a:t>
            </a:r>
            <a:r>
              <a:rPr lang="en-US" sz="2400" b="1" dirty="0">
                <a:sym typeface="Wingdings" panose="05000000000000000000" pitchFamily="2" charset="2"/>
              </a:rPr>
              <a:t> a1=0 ) { a= a1;}</a:t>
            </a:r>
          </a:p>
          <a:p>
            <a:pPr marL="0" indent="0">
              <a:lnSpc>
                <a:spcPct val="100000"/>
              </a:lnSpc>
              <a:spcBef>
                <a:spcPts val="0"/>
              </a:spcBef>
              <a:buNone/>
            </a:pPr>
            <a:r>
              <a:rPr lang="en-US" sz="2400" b="1" dirty="0">
                <a:sym typeface="Wingdings" panose="05000000000000000000" pitchFamily="2" charset="2"/>
              </a:rPr>
              <a:t>		</a:t>
            </a:r>
            <a:r>
              <a:rPr lang="en-US" sz="4000" b="1" u="sng" dirty="0">
                <a:solidFill>
                  <a:srgbClr val="FF0000"/>
                </a:solidFill>
                <a:sym typeface="Wingdings" panose="05000000000000000000" pitchFamily="2" charset="2"/>
              </a:rPr>
              <a:t>inline</a:t>
            </a:r>
            <a:r>
              <a:rPr lang="en-US" sz="2400" b="1" dirty="0">
                <a:sym typeface="Wingdings" panose="05000000000000000000" pitchFamily="2" charset="2"/>
              </a:rPr>
              <a:t> void in(){ </a:t>
            </a:r>
            <a:r>
              <a:rPr lang="en-US" sz="2400" b="1" dirty="0" err="1">
                <a:sym typeface="Wingdings" panose="05000000000000000000" pitchFamily="2" charset="2"/>
              </a:rPr>
              <a:t>cout</a:t>
            </a:r>
            <a:r>
              <a:rPr lang="en-US" sz="2400" b="1" dirty="0">
                <a:sym typeface="Wingdings" panose="05000000000000000000" pitchFamily="2" charset="2"/>
              </a:rPr>
              <a:t>&lt;&lt;"\n a= "&lt;&lt;a;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 a(9); a.in();</a:t>
            </a:r>
          </a:p>
          <a:p>
            <a:pPr marL="0" indent="0">
              <a:lnSpc>
                <a:spcPct val="100000"/>
              </a:lnSpc>
              <a:spcBef>
                <a:spcPts val="0"/>
              </a:spcBef>
              <a:buNone/>
            </a:pPr>
            <a:r>
              <a:rPr lang="en-US" sz="2400" b="1" dirty="0">
                <a:sym typeface="Wingdings" panose="05000000000000000000" pitchFamily="2" charset="2"/>
              </a:rPr>
              <a:t>}</a:t>
            </a:r>
          </a:p>
        </p:txBody>
      </p:sp>
      <p:sp>
        <p:nvSpPr>
          <p:cNvPr id="4" name="TextBox 3"/>
          <p:cNvSpPr txBox="1"/>
          <p:nvPr/>
        </p:nvSpPr>
        <p:spPr>
          <a:xfrm>
            <a:off x="3699165" y="4364782"/>
            <a:ext cx="8104908" cy="1815882"/>
          </a:xfrm>
          <a:prstGeom prst="rect">
            <a:avLst/>
          </a:prstGeom>
          <a:solidFill>
            <a:srgbClr val="FFFF00"/>
          </a:solidFill>
        </p:spPr>
        <p:txBody>
          <a:bodyPr wrap="square" rtlCol="0">
            <a:spAutoFit/>
          </a:bodyPr>
          <a:lstStyle/>
          <a:p>
            <a:r>
              <a:rPr lang="en-US" sz="2800" dirty="0"/>
              <a:t>+ Dùng từ khoá inline </a:t>
            </a:r>
            <a:r>
              <a:rPr lang="en-US" sz="2800" dirty="0" err="1"/>
              <a:t>tr</a:t>
            </a:r>
            <a:r>
              <a:rPr lang="vi-VN" sz="2800" dirty="0"/>
              <a:t>ước</a:t>
            </a:r>
            <a:r>
              <a:rPr lang="en-US" sz="2800" dirty="0"/>
              <a:t> định nghĩa hàm để khai báo hàm inline</a:t>
            </a:r>
          </a:p>
          <a:p>
            <a:r>
              <a:rPr lang="en-US" sz="2800" dirty="0"/>
              <a:t>+ Các  </a:t>
            </a:r>
            <a:r>
              <a:rPr lang="en-US" sz="2800" dirty="0" err="1"/>
              <a:t>ph</a:t>
            </a:r>
            <a:r>
              <a:rPr lang="vi-VN" sz="2800" dirty="0"/>
              <a:t>ươ</a:t>
            </a:r>
            <a:r>
              <a:rPr lang="en-US" sz="2800" dirty="0" err="1"/>
              <a:t>ng</a:t>
            </a:r>
            <a:r>
              <a:rPr lang="en-US" sz="2800" dirty="0"/>
              <a:t> thức đ</a:t>
            </a:r>
            <a:r>
              <a:rPr lang="vi-VN" sz="2800" dirty="0"/>
              <a:t>ược</a:t>
            </a:r>
            <a:r>
              <a:rPr lang="en-US" sz="2800" dirty="0"/>
              <a:t> khai định nghĩa trong lớp đ</a:t>
            </a:r>
            <a:r>
              <a:rPr lang="vi-VN" sz="2800" dirty="0"/>
              <a:t>ược</a:t>
            </a:r>
            <a:r>
              <a:rPr lang="en-US" sz="2800" dirty="0"/>
              <a:t> mặc định là inline (dù </a:t>
            </a:r>
            <a:r>
              <a:rPr lang="en-US" sz="2800" dirty="0" err="1"/>
              <a:t>ko</a:t>
            </a:r>
            <a:r>
              <a:rPr lang="en-US" sz="2800" dirty="0"/>
              <a:t> có từ khoá inline)</a:t>
            </a:r>
            <a:endParaRPr lang="vi-VN" sz="2800" dirty="0"/>
          </a:p>
        </p:txBody>
      </p:sp>
      <p:sp>
        <p:nvSpPr>
          <p:cNvPr id="5" name="Slide Number Placeholder 4"/>
          <p:cNvSpPr>
            <a:spLocks noGrp="1"/>
          </p:cNvSpPr>
          <p:nvPr>
            <p:ph type="sldNum" sz="quarter" idx="12"/>
          </p:nvPr>
        </p:nvSpPr>
        <p:spPr/>
        <p:txBody>
          <a:bodyPr/>
          <a:lstStyle/>
          <a:p>
            <a:fld id="{06F855F6-99C9-4B18-88EC-1D73743D07FD}" type="slidenum">
              <a:rPr lang="en-US" smtClean="0"/>
              <a:t>232</a:t>
            </a:fld>
            <a:endParaRPr lang="en-US"/>
          </a:p>
        </p:txBody>
      </p:sp>
    </p:spTree>
    <p:extLst>
      <p:ext uri="{BB962C8B-B14F-4D97-AF65-F5344CB8AC3E}">
        <p14:creationId xmlns:p14="http://schemas.microsoft.com/office/powerpoint/2010/main" val="27333246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4" name="Slide Number Placeholder 3"/>
          <p:cNvSpPr>
            <a:spLocks noGrp="1"/>
          </p:cNvSpPr>
          <p:nvPr>
            <p:ph type="sldNum" sz="quarter" idx="12"/>
          </p:nvPr>
        </p:nvSpPr>
        <p:spPr/>
        <p:txBody>
          <a:bodyPr/>
          <a:lstStyle/>
          <a:p>
            <a:fld id="{06F855F6-99C9-4B18-88EC-1D73743D07FD}" type="slidenum">
              <a:rPr lang="en-US" smtClean="0"/>
              <a:t>233</a:t>
            </a:fld>
            <a:endParaRPr lang="en-US"/>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Phương thức ảo được khai báo theo cú pháp:</a:t>
            </a:r>
          </a:p>
          <a:p>
            <a:pPr marL="0" indent="0">
              <a:lnSpc>
                <a:spcPct val="100000"/>
              </a:lnSpc>
              <a:spcBef>
                <a:spcPts val="0"/>
              </a:spcBef>
              <a:buNone/>
            </a:pPr>
            <a:r>
              <a:rPr lang="en-US" b="1" dirty="0">
                <a:solidFill>
                  <a:srgbClr val="FF0000"/>
                </a:solidFill>
                <a:sym typeface="Wingdings" panose="05000000000000000000" pitchFamily="2" charset="2"/>
              </a:rPr>
              <a:t> virtual </a:t>
            </a:r>
            <a:r>
              <a:rPr lang="en-US" b="1" dirty="0" err="1">
                <a:sym typeface="Wingdings" panose="05000000000000000000" pitchFamily="2" charset="2"/>
              </a:rPr>
              <a:t>kieutrave</a:t>
            </a:r>
            <a:r>
              <a:rPr lang="en-US" b="1" dirty="0">
                <a:sym typeface="Wingdings" panose="05000000000000000000" pitchFamily="2" charset="2"/>
              </a:rPr>
              <a:t> </a:t>
            </a:r>
            <a:r>
              <a:rPr lang="en-US" b="1" dirty="0" err="1">
                <a:solidFill>
                  <a:srgbClr val="0000FF"/>
                </a:solidFill>
                <a:sym typeface="Wingdings" panose="05000000000000000000" pitchFamily="2" charset="2"/>
              </a:rPr>
              <a:t>tenphuongthuc</a:t>
            </a:r>
            <a:r>
              <a:rPr lang="en-US" b="1" dirty="0">
                <a:sym typeface="Wingdings" panose="05000000000000000000" pitchFamily="2" charset="2"/>
              </a:rPr>
              <a:t>(</a:t>
            </a:r>
            <a:r>
              <a:rPr lang="en-US" b="1" i="1" dirty="0">
                <a:solidFill>
                  <a:srgbClr val="09E7B2"/>
                </a:solidFill>
                <a:sym typeface="Wingdings" panose="05000000000000000000" pitchFamily="2" charset="2"/>
              </a:rPr>
              <a:t>danh </a:t>
            </a:r>
            <a:r>
              <a:rPr lang="en-US" b="1" i="1" dirty="0" err="1">
                <a:solidFill>
                  <a:srgbClr val="09E7B2"/>
                </a:solidFill>
                <a:sym typeface="Wingdings" panose="05000000000000000000" pitchFamily="2" charset="2"/>
              </a:rPr>
              <a:t>sach</a:t>
            </a:r>
            <a:r>
              <a:rPr lang="en-US" b="1" i="1" dirty="0">
                <a:solidFill>
                  <a:srgbClr val="09E7B2"/>
                </a:solidFill>
                <a:sym typeface="Wingdings" panose="05000000000000000000" pitchFamily="2" charset="2"/>
              </a:rPr>
              <a:t> </a:t>
            </a:r>
            <a:r>
              <a:rPr lang="en-US" b="1" i="1" dirty="0" err="1">
                <a:solidFill>
                  <a:srgbClr val="09E7B2"/>
                </a:solidFill>
                <a:sym typeface="Wingdings" panose="05000000000000000000" pitchFamily="2" charset="2"/>
              </a:rPr>
              <a:t>cac</a:t>
            </a:r>
            <a:r>
              <a:rPr lang="en-US" b="1" i="1" dirty="0">
                <a:solidFill>
                  <a:srgbClr val="09E7B2"/>
                </a:solidFill>
                <a:sym typeface="Wingdings" panose="05000000000000000000" pitchFamily="2" charset="2"/>
              </a:rPr>
              <a:t> tham so</a:t>
            </a:r>
            <a:r>
              <a:rPr lang="en-US" b="1" dirty="0">
                <a:sym typeface="Wingdings" panose="05000000000000000000" pitchFamily="2" charset="2"/>
              </a:rPr>
              <a:t>)</a:t>
            </a:r>
          </a:p>
          <a:p>
            <a:pPr marL="0" indent="0">
              <a:lnSpc>
                <a:spcPct val="100000"/>
              </a:lnSpc>
              <a:spcBef>
                <a:spcPts val="0"/>
              </a:spcBef>
              <a:buNone/>
            </a:pPr>
            <a:r>
              <a:rPr lang="en-US" b="1" dirty="0">
                <a:sym typeface="Wingdings" panose="05000000000000000000" pitchFamily="2" charset="2"/>
              </a:rPr>
              <a:t>{</a:t>
            </a:r>
          </a:p>
          <a:p>
            <a:pPr marL="0" indent="0">
              <a:lnSpc>
                <a:spcPct val="100000"/>
              </a:lnSpc>
              <a:spcBef>
                <a:spcPts val="0"/>
              </a:spcBef>
              <a:buNone/>
            </a:pPr>
            <a:r>
              <a:rPr lang="en-US" b="1" dirty="0">
                <a:sym typeface="Wingdings" panose="05000000000000000000" pitchFamily="2" charset="2"/>
              </a:rPr>
              <a:t>	các câu lệnh</a:t>
            </a:r>
          </a:p>
          <a:p>
            <a:pPr marL="0" indent="0">
              <a:lnSpc>
                <a:spcPct val="100000"/>
              </a:lnSpc>
              <a:spcBef>
                <a:spcPts val="0"/>
              </a:spcBef>
              <a:buNone/>
            </a:pPr>
            <a:r>
              <a:rPr lang="en-US" b="1">
                <a:sym typeface="Wingdings" panose="05000000000000000000" pitchFamily="2" charset="2"/>
              </a:rPr>
              <a:t>}</a:t>
            </a:r>
          </a:p>
          <a:p>
            <a:pPr marL="0" indent="0">
              <a:lnSpc>
                <a:spcPct val="100000"/>
              </a:lnSpc>
              <a:spcBef>
                <a:spcPts val="0"/>
              </a:spcBef>
              <a:buNone/>
            </a:pPr>
            <a:endParaRPr lang="en-US" b="1">
              <a:sym typeface="Wingdings" panose="05000000000000000000" pitchFamily="2" charset="2"/>
            </a:endParaRPr>
          </a:p>
          <a:p>
            <a:pPr marL="0" indent="0">
              <a:lnSpc>
                <a:spcPct val="100000"/>
              </a:lnSpc>
              <a:spcBef>
                <a:spcPts val="0"/>
              </a:spcBef>
              <a:buNone/>
            </a:pPr>
            <a:r>
              <a:rPr lang="en-US" sz="2400" b="1">
                <a:sym typeface="Wingdings" panose="05000000000000000000" pitchFamily="2" charset="2"/>
              </a:rPr>
              <a:t>ví </a:t>
            </a:r>
            <a:r>
              <a:rPr lang="en-US" sz="2400" b="1" dirty="0">
                <a:sym typeface="Wingdings" panose="05000000000000000000" pitchFamily="2" charset="2"/>
              </a:rPr>
              <a:t>dụ:</a:t>
            </a:r>
          </a:p>
          <a:p>
            <a:pPr marL="0" indent="0">
              <a:lnSpc>
                <a:spcPct val="100000"/>
              </a:lnSpc>
              <a:spcBef>
                <a:spcPts val="0"/>
              </a:spcBef>
              <a:buNone/>
            </a:pPr>
            <a:r>
              <a:rPr lang="en-US" sz="3600" b="1" u="sng">
                <a:solidFill>
                  <a:srgbClr val="FF0000"/>
                </a:solidFill>
                <a:sym typeface="Wingdings" panose="05000000000000000000" pitchFamily="2" charset="2"/>
              </a:rPr>
              <a:t>virtual</a:t>
            </a:r>
            <a:r>
              <a:rPr lang="en-US" sz="3600" b="1">
                <a:sym typeface="Wingdings" panose="05000000000000000000" pitchFamily="2" charset="2"/>
              </a:rPr>
              <a:t> </a:t>
            </a:r>
            <a:r>
              <a:rPr lang="en-US" sz="3600" b="1" dirty="0">
                <a:sym typeface="Wingdings" panose="05000000000000000000" pitchFamily="2" charset="2"/>
              </a:rPr>
              <a:t>void in(){ </a:t>
            </a:r>
            <a:r>
              <a:rPr lang="en-US" sz="3600" b="1" dirty="0" err="1">
                <a:sym typeface="Wingdings" panose="05000000000000000000" pitchFamily="2" charset="2"/>
              </a:rPr>
              <a:t>cout</a:t>
            </a:r>
            <a:r>
              <a:rPr lang="en-US" sz="3600" b="1" dirty="0">
                <a:sym typeface="Wingdings" panose="05000000000000000000" pitchFamily="2" charset="2"/>
              </a:rPr>
              <a:t>&lt;&lt;"\n a= "&lt;&lt;a; }</a:t>
            </a:r>
          </a:p>
          <a:p>
            <a:pPr marL="0" indent="0">
              <a:lnSpc>
                <a:spcPct val="100000"/>
              </a:lnSpc>
              <a:spcBef>
                <a:spcPts val="0"/>
              </a:spcBef>
              <a:buNone/>
            </a:pPr>
            <a:endParaRPr lang="en-US" sz="2400" b="1" dirty="0">
              <a:sym typeface="Wingdings" panose="05000000000000000000" pitchFamily="2" charset="2"/>
            </a:endParaRPr>
          </a:p>
        </p:txBody>
      </p:sp>
    </p:spTree>
    <p:extLst>
      <p:ext uri="{BB962C8B-B14F-4D97-AF65-F5344CB8AC3E}">
        <p14:creationId xmlns:p14="http://schemas.microsoft.com/office/powerpoint/2010/main" val="5168854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Phương thức ảo được khai báo theo cú pháp</a:t>
            </a:r>
          </a:p>
          <a:p>
            <a:pPr marL="0" indent="0">
              <a:lnSpc>
                <a:spcPct val="100000"/>
              </a:lnSpc>
              <a:spcBef>
                <a:spcPts val="0"/>
              </a:spcBef>
              <a:buNone/>
            </a:pPr>
            <a:r>
              <a:rPr lang="en-US" sz="2400" b="1" dirty="0">
                <a:sym typeface="Wingdings" panose="05000000000000000000" pitchFamily="2" charset="2"/>
              </a:rPr>
              <a:t> virtual </a:t>
            </a:r>
            <a:r>
              <a:rPr lang="en-US" sz="2400" b="1" dirty="0" err="1">
                <a:sym typeface="Wingdings" panose="05000000000000000000" pitchFamily="2" charset="2"/>
              </a:rPr>
              <a:t>kieutrave</a:t>
            </a:r>
            <a:r>
              <a:rPr lang="en-US" sz="2400" b="1" dirty="0">
                <a:sym typeface="Wingdings" panose="05000000000000000000" pitchFamily="2" charset="2"/>
              </a:rPr>
              <a:t> </a:t>
            </a:r>
            <a:r>
              <a:rPr lang="en-US" sz="2400" b="1" dirty="0" err="1">
                <a:sym typeface="Wingdings" panose="05000000000000000000" pitchFamily="2" charset="2"/>
              </a:rPr>
              <a:t>tenphuongthuc</a:t>
            </a:r>
            <a:r>
              <a:rPr lang="en-US" sz="2400" b="1" dirty="0">
                <a:sym typeface="Wingdings" panose="05000000000000000000" pitchFamily="2" charset="2"/>
              </a:rPr>
              <a:t>(danh </a:t>
            </a:r>
            <a:r>
              <a:rPr lang="en-US" sz="2400" b="1" dirty="0" err="1">
                <a:sym typeface="Wingdings" panose="05000000000000000000" pitchFamily="2" charset="2"/>
              </a:rPr>
              <a:t>sach</a:t>
            </a:r>
            <a:r>
              <a:rPr lang="en-US" sz="2400" b="1" dirty="0">
                <a:sym typeface="Wingdings" panose="05000000000000000000" pitchFamily="2" charset="2"/>
              </a:rPr>
              <a:t> </a:t>
            </a:r>
            <a:r>
              <a:rPr lang="en-US" sz="2400" b="1" dirty="0" err="1">
                <a:sym typeface="Wingdings" panose="05000000000000000000" pitchFamily="2" charset="2"/>
              </a:rPr>
              <a:t>cac</a:t>
            </a:r>
            <a:r>
              <a:rPr lang="en-US" sz="2400" b="1" dirty="0">
                <a:sym typeface="Wingdings" panose="05000000000000000000" pitchFamily="2" charset="2"/>
              </a:rPr>
              <a:t> tham so)</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endParaRPr lang="en-US" sz="2400" b="1" dirty="0">
              <a:sym typeface="Wingdings" panose="05000000000000000000" pitchFamily="2" charset="2"/>
            </a:endParaRPr>
          </a:p>
          <a:p>
            <a:pPr marL="0" indent="0" algn="just">
              <a:lnSpc>
                <a:spcPct val="100000"/>
              </a:lnSpc>
              <a:spcBef>
                <a:spcPts val="0"/>
              </a:spcBef>
              <a:buNone/>
            </a:pPr>
            <a:r>
              <a:rPr lang="en-US" b="1" u="sng" dirty="0">
                <a:sym typeface="Wingdings" panose="05000000000000000000" pitchFamily="2" charset="2"/>
              </a:rPr>
              <a:t>Lời gọi phương thức ảo </a:t>
            </a:r>
            <a:r>
              <a:rPr lang="en-US" b="1" dirty="0">
                <a:sym typeface="Wingdings" panose="05000000000000000000" pitchFamily="2" charset="2"/>
              </a:rPr>
              <a:t>xuất phát từ đối tượng của lớp cơ sở sẽ gọi phương thức của lớp cơ sở, xuất phát từ đối tượng của lớp dẫn xuất sẽ gọi phương thức của lớp dẫn xuất.</a:t>
            </a:r>
          </a:p>
          <a:p>
            <a:pPr marL="0" indent="0" algn="just">
              <a:lnSpc>
                <a:spcPct val="100000"/>
              </a:lnSpc>
              <a:spcBef>
                <a:spcPts val="0"/>
              </a:spcBef>
              <a:buNone/>
            </a:pPr>
            <a:r>
              <a:rPr lang="en-US" sz="4400" b="1" dirty="0">
                <a:solidFill>
                  <a:srgbClr val="FF0000"/>
                </a:solidFill>
                <a:sym typeface="Wingdings" panose="05000000000000000000" pitchFamily="2" charset="2"/>
              </a:rPr>
              <a:t>Tuy nhiên, nếu gọi từ con trỏ sẽ khác.</a:t>
            </a:r>
          </a:p>
        </p:txBody>
      </p:sp>
      <p:sp>
        <p:nvSpPr>
          <p:cNvPr id="4" name="Slide Number Placeholder 3"/>
          <p:cNvSpPr>
            <a:spLocks noGrp="1"/>
          </p:cNvSpPr>
          <p:nvPr>
            <p:ph type="sldNum" sz="quarter" idx="12"/>
          </p:nvPr>
        </p:nvSpPr>
        <p:spPr/>
        <p:txBody>
          <a:bodyPr/>
          <a:lstStyle/>
          <a:p>
            <a:fld id="{06F855F6-99C9-4B18-88EC-1D73743D07FD}" type="slidenum">
              <a:rPr lang="en-US" smtClean="0"/>
              <a:t>234</a:t>
            </a:fld>
            <a:endParaRPr lang="en-US"/>
          </a:p>
        </p:txBody>
      </p:sp>
    </p:spTree>
    <p:extLst>
      <p:ext uri="{BB962C8B-B14F-4D97-AF65-F5344CB8AC3E}">
        <p14:creationId xmlns:p14="http://schemas.microsoft.com/office/powerpoint/2010/main" val="21258283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thức ảo</a:t>
            </a:r>
          </a:p>
        </p:txBody>
      </p:sp>
      <p:sp>
        <p:nvSpPr>
          <p:cNvPr id="3" name="Content Placeholder 2"/>
          <p:cNvSpPr>
            <a:spLocks noGrp="1"/>
          </p:cNvSpPr>
          <p:nvPr>
            <p:ph idx="1"/>
          </p:nvPr>
        </p:nvSpPr>
        <p:spPr>
          <a:xfrm>
            <a:off x="332510" y="1312668"/>
            <a:ext cx="11581584" cy="5236049"/>
          </a:xfrm>
        </p:spPr>
        <p:txBody>
          <a:bodyPr>
            <a:noAutofit/>
          </a:bodyPr>
          <a:lstStyle/>
          <a:p>
            <a:pPr marL="0" indent="0">
              <a:lnSpc>
                <a:spcPct val="100000"/>
              </a:lnSpc>
              <a:spcBef>
                <a:spcPts val="0"/>
              </a:spcBef>
              <a:buNone/>
            </a:pPr>
            <a:r>
              <a:rPr lang="en-US" sz="2400" b="1" dirty="0">
                <a:solidFill>
                  <a:srgbClr val="002060"/>
                </a:solidFill>
                <a:sym typeface="Wingdings" panose="05000000000000000000" pitchFamily="2" charset="2"/>
              </a:rPr>
              <a:t>class Employee {</a:t>
            </a:r>
          </a:p>
          <a:p>
            <a:pPr marL="0" indent="0">
              <a:lnSpc>
                <a:spcPct val="100000"/>
              </a:lnSpc>
              <a:spcBef>
                <a:spcPts val="0"/>
              </a:spcBef>
              <a:buNone/>
            </a:pPr>
            <a:r>
              <a:rPr lang="en-US" sz="2400" b="1">
                <a:solidFill>
                  <a:srgbClr val="002060"/>
                </a:solidFill>
                <a:sym typeface="Wingdings" panose="05000000000000000000" pitchFamily="2" charset="2"/>
              </a:rPr>
              <a:t>	char </a:t>
            </a:r>
            <a:r>
              <a:rPr lang="en-US" sz="2400" b="1" dirty="0">
                <a:solidFill>
                  <a:srgbClr val="002060"/>
                </a:solidFill>
                <a:sym typeface="Wingdings" panose="05000000000000000000" pitchFamily="2" charset="2"/>
              </a:rPr>
              <a:t>*name;    </a:t>
            </a:r>
            <a:r>
              <a:rPr lang="en-US" sz="2400" b="1" dirty="0" err="1">
                <a:solidFill>
                  <a:srgbClr val="002060"/>
                </a:solidFill>
                <a:sym typeface="Wingdings" panose="05000000000000000000" pitchFamily="2" charset="2"/>
              </a:rPr>
              <a:t>int</a:t>
            </a:r>
            <a:r>
              <a:rPr lang="en-US" sz="2400" b="1" dirty="0">
                <a:solidFill>
                  <a:srgbClr val="002060"/>
                </a:solidFill>
                <a:sym typeface="Wingdings" panose="05000000000000000000" pitchFamily="2" charset="2"/>
              </a:rPr>
              <a:t> age;  float </a:t>
            </a:r>
            <a:r>
              <a:rPr lang="en-US" sz="2400" b="1" err="1">
                <a:solidFill>
                  <a:srgbClr val="002060"/>
                </a:solidFill>
                <a:sym typeface="Wingdings" panose="05000000000000000000" pitchFamily="2" charset="2"/>
              </a:rPr>
              <a:t>c_salary</a:t>
            </a:r>
            <a:r>
              <a:rPr lang="en-US" sz="2400" b="1">
                <a:solidFill>
                  <a:srgbClr val="002060"/>
                </a:solidFill>
                <a:sym typeface="Wingdings" panose="05000000000000000000" pitchFamily="2" charset="2"/>
              </a:rPr>
              <a:t>; // hệ số lương</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dirty="0">
                <a:solidFill>
                  <a:srgbClr val="002060"/>
                </a:solidFill>
                <a:sym typeface="Wingdings" panose="05000000000000000000" pitchFamily="2" charset="2"/>
              </a:rPr>
              <a:t>	public:</a:t>
            </a:r>
          </a:p>
          <a:p>
            <a:pPr marL="0" indent="0">
              <a:lnSpc>
                <a:spcPct val="100000"/>
              </a:lnSpc>
              <a:spcBef>
                <a:spcPts val="0"/>
              </a:spcBef>
              <a:buNone/>
            </a:pPr>
            <a:r>
              <a:rPr lang="en-US" sz="2400" b="1" dirty="0">
                <a:solidFill>
                  <a:srgbClr val="002060"/>
                </a:solidFill>
                <a:sym typeface="Wingdings" panose="05000000000000000000" pitchFamily="2" charset="2"/>
              </a:rPr>
              <a:t>		Employee(){}</a:t>
            </a:r>
          </a:p>
          <a:p>
            <a:pPr marL="0" indent="0">
              <a:lnSpc>
                <a:spcPct val="100000"/>
              </a:lnSpc>
              <a:spcBef>
                <a:spcPts val="0"/>
              </a:spcBef>
              <a:buNone/>
            </a:pPr>
            <a:r>
              <a:rPr lang="en-US" sz="2400" b="1" dirty="0">
                <a:solidFill>
                  <a:srgbClr val="002060"/>
                </a:solidFill>
                <a:sym typeface="Wingdings" panose="05000000000000000000" pitchFamily="2" charset="2"/>
              </a:rPr>
              <a:t>		Employee(char *n1, </a:t>
            </a:r>
            <a:r>
              <a:rPr lang="en-US" sz="2400" b="1" dirty="0" err="1">
                <a:solidFill>
                  <a:srgbClr val="002060"/>
                </a:solidFill>
                <a:sym typeface="Wingdings" panose="05000000000000000000" pitchFamily="2" charset="2"/>
              </a:rPr>
              <a:t>int</a:t>
            </a:r>
            <a:r>
              <a:rPr lang="en-US" sz="2400" b="1" dirty="0">
                <a:solidFill>
                  <a:srgbClr val="002060"/>
                </a:solidFill>
                <a:sym typeface="Wingdings" panose="05000000000000000000" pitchFamily="2" charset="2"/>
              </a:rPr>
              <a:t> t1=0, float s1=0)  { </a:t>
            </a:r>
          </a:p>
          <a:p>
            <a:pPr marL="0" indent="0">
              <a:lnSpc>
                <a:spcPct val="100000"/>
              </a:lnSpc>
              <a:spcBef>
                <a:spcPts val="0"/>
              </a:spcBef>
              <a:buNone/>
            </a:pPr>
            <a:r>
              <a:rPr lang="en-US" sz="2400" b="1" dirty="0">
                <a:solidFill>
                  <a:srgbClr val="002060"/>
                </a:solidFill>
                <a:sym typeface="Wingdings" panose="05000000000000000000" pitchFamily="2" charset="2"/>
              </a:rPr>
              <a:t>		     name= new char[</a:t>
            </a:r>
            <a:r>
              <a:rPr lang="en-US" sz="2400" b="1" dirty="0" err="1">
                <a:solidFill>
                  <a:srgbClr val="002060"/>
                </a:solidFill>
                <a:sym typeface="Wingdings" panose="05000000000000000000" pitchFamily="2" charset="2"/>
              </a:rPr>
              <a:t>strlen</a:t>
            </a:r>
            <a:r>
              <a:rPr lang="en-US" sz="2400" b="1" dirty="0">
                <a:solidFill>
                  <a:srgbClr val="002060"/>
                </a:solidFill>
                <a:sym typeface="Wingdings" panose="05000000000000000000" pitchFamily="2" charset="2"/>
              </a:rPr>
              <a:t>(n1)];    </a:t>
            </a:r>
            <a:r>
              <a:rPr lang="en-US" sz="2400" b="1" dirty="0" err="1">
                <a:solidFill>
                  <a:srgbClr val="002060"/>
                </a:solidFill>
                <a:sym typeface="Wingdings" panose="05000000000000000000" pitchFamily="2" charset="2"/>
              </a:rPr>
              <a:t>strcpy</a:t>
            </a:r>
            <a:r>
              <a:rPr lang="en-US" sz="2400" b="1" dirty="0">
                <a:solidFill>
                  <a:srgbClr val="002060"/>
                </a:solidFill>
                <a:sym typeface="Wingdings" panose="05000000000000000000" pitchFamily="2" charset="2"/>
              </a:rPr>
              <a:t>(name, n1);  age=t1;  </a:t>
            </a:r>
            <a:r>
              <a:rPr lang="en-US" sz="2400" b="1" dirty="0" err="1">
                <a:solidFill>
                  <a:srgbClr val="002060"/>
                </a:solidFill>
                <a:sym typeface="Wingdings" panose="05000000000000000000" pitchFamily="2" charset="2"/>
              </a:rPr>
              <a:t>c_salary</a:t>
            </a:r>
            <a:r>
              <a:rPr lang="en-US" sz="2400" b="1" dirty="0">
                <a:solidFill>
                  <a:srgbClr val="002060"/>
                </a:solidFill>
                <a:sym typeface="Wingdings" panose="05000000000000000000" pitchFamily="2" charset="2"/>
              </a:rPr>
              <a:t>=s1;</a:t>
            </a:r>
          </a:p>
          <a:p>
            <a:pPr marL="0" indent="0">
              <a:lnSpc>
                <a:spcPct val="100000"/>
              </a:lnSpc>
              <a:spcBef>
                <a:spcPts val="0"/>
              </a:spcBef>
              <a:buNone/>
            </a:pPr>
            <a:r>
              <a:rPr lang="en-US" sz="2400" b="1" dirty="0">
                <a:solidFill>
                  <a:srgbClr val="002060"/>
                </a:solidFill>
                <a:sym typeface="Wingdings" panose="05000000000000000000" pitchFamily="2" charset="2"/>
              </a:rPr>
              <a:t>		}</a:t>
            </a:r>
          </a:p>
          <a:p>
            <a:pPr marL="0" indent="0">
              <a:lnSpc>
                <a:spcPct val="100000"/>
              </a:lnSpc>
              <a:spcBef>
                <a:spcPts val="0"/>
              </a:spcBef>
              <a:buNone/>
            </a:pPr>
            <a:r>
              <a:rPr lang="en-US" sz="2400" b="1">
                <a:solidFill>
                  <a:srgbClr val="002060"/>
                </a:solidFill>
                <a:sym typeface="Wingdings" panose="05000000000000000000" pitchFamily="2" charset="2"/>
              </a:rPr>
              <a:t>	void </a:t>
            </a:r>
            <a:r>
              <a:rPr lang="en-US" sz="2400" b="1" dirty="0" err="1">
                <a:solidFill>
                  <a:srgbClr val="002060"/>
                </a:solidFill>
                <a:sym typeface="Wingdings" panose="05000000000000000000" pitchFamily="2" charset="2"/>
              </a:rPr>
              <a:t>nhap</a:t>
            </a:r>
            <a:r>
              <a:rPr lang="en-US" sz="2400" b="1" dirty="0">
                <a:solidFill>
                  <a:srgbClr val="002060"/>
                </a:solidFill>
                <a:sym typeface="Wingdings" panose="05000000000000000000" pitchFamily="2" charset="2"/>
              </a:rPr>
              <a:t>() {</a:t>
            </a:r>
          </a:p>
          <a:p>
            <a:pPr marL="0" indent="0">
              <a:lnSpc>
                <a:spcPct val="100000"/>
              </a:lnSpc>
              <a:spcBef>
                <a:spcPts val="0"/>
              </a:spcBef>
              <a:buNone/>
            </a:pP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char </a:t>
            </a:r>
            <a:r>
              <a:rPr lang="en-US" sz="2400" b="1">
                <a:solidFill>
                  <a:srgbClr val="002060"/>
                </a:solidFill>
                <a:sym typeface="Wingdings" panose="05000000000000000000" pitchFamily="2" charset="2"/>
              </a:rPr>
              <a:t>t[20];  cout</a:t>
            </a:r>
            <a:r>
              <a:rPr lang="en-US" sz="2400" b="1" dirty="0">
                <a:solidFill>
                  <a:srgbClr val="002060"/>
                </a:solidFill>
                <a:sym typeface="Wingdings" panose="05000000000000000000" pitchFamily="2" charset="2"/>
              </a:rPr>
              <a:t>&lt;&lt;"\n </a:t>
            </a:r>
            <a:r>
              <a:rPr lang="en-US" sz="2400" b="1" dirty="0" err="1">
                <a:solidFill>
                  <a:srgbClr val="002060"/>
                </a:solidFill>
                <a:sym typeface="Wingdings" panose="05000000000000000000" pitchFamily="2" charset="2"/>
              </a:rPr>
              <a:t>nhap</a:t>
            </a:r>
            <a:r>
              <a:rPr lang="en-US" sz="2400" b="1" dirty="0">
                <a:solidFill>
                  <a:srgbClr val="002060"/>
                </a:solidFill>
                <a:sym typeface="Wingdings" panose="05000000000000000000" pitchFamily="2" charset="2"/>
              </a:rPr>
              <a:t> ten:";   </a:t>
            </a:r>
            <a:r>
              <a:rPr lang="en-US" sz="2400" b="1" dirty="0" err="1">
                <a:solidFill>
                  <a:srgbClr val="002060"/>
                </a:solidFill>
                <a:sym typeface="Wingdings" panose="05000000000000000000" pitchFamily="2" charset="2"/>
              </a:rPr>
              <a:t>fflush</a:t>
            </a:r>
            <a:r>
              <a:rPr lang="en-US" sz="2400" b="1" dirty="0">
                <a:solidFill>
                  <a:srgbClr val="002060"/>
                </a:solidFill>
                <a:sym typeface="Wingdings" panose="05000000000000000000" pitchFamily="2" charset="2"/>
              </a:rPr>
              <a:t>(</a:t>
            </a:r>
            <a:r>
              <a:rPr lang="en-US" sz="2400" b="1" dirty="0" err="1">
                <a:solidFill>
                  <a:srgbClr val="002060"/>
                </a:solidFill>
                <a:sym typeface="Wingdings" panose="05000000000000000000" pitchFamily="2" charset="2"/>
              </a:rPr>
              <a:t>stdin</a:t>
            </a:r>
            <a:r>
              <a:rPr lang="en-US" sz="2400" b="1" dirty="0">
                <a:solidFill>
                  <a:srgbClr val="002060"/>
                </a:solidFill>
                <a:sym typeface="Wingdings" panose="05000000000000000000" pitchFamily="2" charset="2"/>
              </a:rPr>
              <a:t>);  gets(t);</a:t>
            </a:r>
          </a:p>
          <a:p>
            <a:pPr marL="0" indent="0">
              <a:lnSpc>
                <a:spcPct val="100000"/>
              </a:lnSpc>
              <a:spcBef>
                <a:spcPts val="0"/>
              </a:spcBef>
              <a:buNone/>
            </a:pP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name= new char[</a:t>
            </a:r>
            <a:r>
              <a:rPr lang="en-US" sz="2400" b="1" dirty="0" err="1">
                <a:solidFill>
                  <a:srgbClr val="002060"/>
                </a:solidFill>
                <a:sym typeface="Wingdings" panose="05000000000000000000" pitchFamily="2" charset="2"/>
              </a:rPr>
              <a:t>strlen</a:t>
            </a:r>
            <a:r>
              <a:rPr lang="en-US" sz="2400" b="1" dirty="0">
                <a:solidFill>
                  <a:srgbClr val="002060"/>
                </a:solidFill>
                <a:sym typeface="Wingdings" panose="05000000000000000000" pitchFamily="2" charset="2"/>
              </a:rPr>
              <a:t>(t)]; </a:t>
            </a:r>
            <a:r>
              <a:rPr lang="en-US" sz="2400" b="1" dirty="0" err="1">
                <a:solidFill>
                  <a:srgbClr val="002060"/>
                </a:solidFill>
                <a:sym typeface="Wingdings" panose="05000000000000000000" pitchFamily="2" charset="2"/>
              </a:rPr>
              <a:t>strcpy</a:t>
            </a:r>
            <a:r>
              <a:rPr lang="en-US" sz="2400" b="1" dirty="0">
                <a:solidFill>
                  <a:srgbClr val="002060"/>
                </a:solidFill>
                <a:sym typeface="Wingdings" panose="05000000000000000000" pitchFamily="2" charset="2"/>
              </a:rPr>
              <a:t>(name, t);</a:t>
            </a:r>
          </a:p>
          <a:p>
            <a:pPr marL="0" indent="0">
              <a:lnSpc>
                <a:spcPct val="100000"/>
              </a:lnSpc>
              <a:spcBef>
                <a:spcPts val="0"/>
              </a:spcBef>
              <a:buNone/>
            </a:pP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cout</a:t>
            </a:r>
            <a:r>
              <a:rPr lang="en-US" sz="2400" b="1" dirty="0">
                <a:solidFill>
                  <a:srgbClr val="002060"/>
                </a:solidFill>
                <a:sym typeface="Wingdings" panose="05000000000000000000" pitchFamily="2" charset="2"/>
              </a:rPr>
              <a:t>&lt;&lt;" </a:t>
            </a:r>
            <a:r>
              <a:rPr lang="en-US" sz="2400" b="1" dirty="0" err="1">
                <a:solidFill>
                  <a:srgbClr val="002060"/>
                </a:solidFill>
                <a:sym typeface="Wingdings" panose="05000000000000000000" pitchFamily="2" charset="2"/>
              </a:rPr>
              <a:t>nhap</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tuoi</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cin</a:t>
            </a:r>
            <a:r>
              <a:rPr lang="en-US" sz="2400" b="1" dirty="0">
                <a:solidFill>
                  <a:srgbClr val="002060"/>
                </a:solidFill>
                <a:sym typeface="Wingdings" panose="05000000000000000000" pitchFamily="2" charset="2"/>
              </a:rPr>
              <a:t>&gt;&gt;</a:t>
            </a:r>
            <a:r>
              <a:rPr lang="en-US" sz="2400" b="1">
                <a:solidFill>
                  <a:srgbClr val="002060"/>
                </a:solidFill>
                <a:sym typeface="Wingdings" panose="05000000000000000000" pitchFamily="2" charset="2"/>
              </a:rPr>
              <a:t>age; </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cout</a:t>
            </a:r>
            <a:r>
              <a:rPr lang="en-US" sz="2400" b="1" dirty="0">
                <a:solidFill>
                  <a:srgbClr val="002060"/>
                </a:solidFill>
                <a:sym typeface="Wingdings" panose="05000000000000000000" pitchFamily="2" charset="2"/>
              </a:rPr>
              <a:t>&lt;&lt;" </a:t>
            </a:r>
            <a:r>
              <a:rPr lang="en-US" sz="2400" b="1" err="1">
                <a:solidFill>
                  <a:srgbClr val="002060"/>
                </a:solidFill>
                <a:sym typeface="Wingdings" panose="05000000000000000000" pitchFamily="2" charset="2"/>
              </a:rPr>
              <a:t>nhap</a:t>
            </a:r>
            <a:r>
              <a:rPr lang="en-US" sz="2400" b="1">
                <a:solidFill>
                  <a:srgbClr val="002060"/>
                </a:solidFill>
                <a:sym typeface="Wingdings" panose="05000000000000000000" pitchFamily="2" charset="2"/>
              </a:rPr>
              <a:t> HSL:";  </a:t>
            </a:r>
            <a:r>
              <a:rPr lang="en-US" sz="2400" b="1" dirty="0" err="1">
                <a:solidFill>
                  <a:srgbClr val="002060"/>
                </a:solidFill>
                <a:sym typeface="Wingdings" panose="05000000000000000000" pitchFamily="2" charset="2"/>
              </a:rPr>
              <a:t>cin</a:t>
            </a:r>
            <a:r>
              <a:rPr lang="en-US" sz="2400" b="1" dirty="0">
                <a:solidFill>
                  <a:srgbClr val="002060"/>
                </a:solidFill>
                <a:sym typeface="Wingdings" panose="05000000000000000000" pitchFamily="2" charset="2"/>
              </a:rPr>
              <a:t>&gt;&gt;</a:t>
            </a:r>
            <a:r>
              <a:rPr lang="en-US" sz="2400" b="1" dirty="0" err="1">
                <a:solidFill>
                  <a:srgbClr val="002060"/>
                </a:solidFill>
                <a:sym typeface="Wingdings" panose="05000000000000000000" pitchFamily="2" charset="2"/>
              </a:rPr>
              <a:t>c_salary</a:t>
            </a:r>
            <a:r>
              <a:rPr lang="en-US" sz="2400" b="1" dirty="0">
                <a:solidFill>
                  <a:srgbClr val="002060"/>
                </a:solidFill>
                <a:sym typeface="Wingdings" panose="05000000000000000000" pitchFamily="2" charset="2"/>
              </a:rPr>
              <a:t>;</a:t>
            </a:r>
          </a:p>
          <a:p>
            <a:pPr marL="0" indent="0">
              <a:lnSpc>
                <a:spcPct val="100000"/>
              </a:lnSpc>
              <a:spcBef>
                <a:spcPts val="0"/>
              </a:spcBef>
              <a:buNone/>
            </a:pPr>
            <a:r>
              <a:rPr lang="en-US" sz="2400" b="1">
                <a:solidFill>
                  <a:srgbClr val="002060"/>
                </a:solidFill>
                <a:sym typeface="Wingdings" panose="05000000000000000000" pitchFamily="2" charset="2"/>
              </a:rPr>
              <a:t>	}</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a:solidFill>
                  <a:srgbClr val="FF0000"/>
                </a:solidFill>
                <a:sym typeface="Wingdings" panose="05000000000000000000" pitchFamily="2" charset="2"/>
              </a:rPr>
              <a:t>virtual </a:t>
            </a:r>
            <a:r>
              <a:rPr lang="en-US" sz="2400" b="1" dirty="0">
                <a:solidFill>
                  <a:srgbClr val="002060"/>
                </a:solidFill>
                <a:sym typeface="Wingdings" panose="05000000000000000000" pitchFamily="2" charset="2"/>
              </a:rPr>
              <a:t>void in() {</a:t>
            </a:r>
            <a:r>
              <a:rPr lang="en-US" sz="2400" b="1" dirty="0" err="1">
                <a:solidFill>
                  <a:srgbClr val="002060"/>
                </a:solidFill>
                <a:sym typeface="Wingdings" panose="05000000000000000000" pitchFamily="2" charset="2"/>
              </a:rPr>
              <a:t>cout</a:t>
            </a:r>
            <a:r>
              <a:rPr lang="en-US" sz="2400" b="1" dirty="0">
                <a:solidFill>
                  <a:srgbClr val="002060"/>
                </a:solidFill>
                <a:sym typeface="Wingdings" panose="05000000000000000000" pitchFamily="2" charset="2"/>
              </a:rPr>
              <a:t> &lt;&lt;"\n  Ten: "&lt;&lt;name &lt;&lt;"\t </a:t>
            </a:r>
            <a:r>
              <a:rPr lang="en-US" sz="2400" b="1" dirty="0" err="1">
                <a:solidFill>
                  <a:srgbClr val="002060"/>
                </a:solidFill>
                <a:sym typeface="Wingdings" panose="05000000000000000000" pitchFamily="2" charset="2"/>
              </a:rPr>
              <a:t>Tuoi</a:t>
            </a:r>
            <a:r>
              <a:rPr lang="en-US" sz="2400" b="1" dirty="0">
                <a:solidFill>
                  <a:srgbClr val="002060"/>
                </a:solidFill>
                <a:sym typeface="Wingdings" panose="05000000000000000000" pitchFamily="2" charset="2"/>
              </a:rPr>
              <a:t>: "&lt;&lt;age</a:t>
            </a:r>
            <a:r>
              <a:rPr lang="en-US" sz="2400" b="1">
                <a:solidFill>
                  <a:srgbClr val="002060"/>
                </a:solidFill>
                <a:sym typeface="Wingdings" panose="05000000000000000000" pitchFamily="2" charset="2"/>
              </a:rPr>
              <a:t>&lt;&lt;" HSL:"&lt;&lt;</a:t>
            </a:r>
            <a:r>
              <a:rPr lang="en-US" sz="2400" b="1" dirty="0" err="1">
                <a:solidFill>
                  <a:srgbClr val="002060"/>
                </a:solidFill>
                <a:sym typeface="Wingdings" panose="05000000000000000000" pitchFamily="2" charset="2"/>
              </a:rPr>
              <a:t>c_salary</a:t>
            </a:r>
            <a:r>
              <a:rPr lang="en-US" sz="2400" b="1" dirty="0">
                <a:solidFill>
                  <a:srgbClr val="002060"/>
                </a:solidFill>
                <a:sym typeface="Wingdings" panose="05000000000000000000" pitchFamily="2" charset="2"/>
              </a:rPr>
              <a:t>;}</a:t>
            </a:r>
          </a:p>
          <a:p>
            <a:pPr marL="0" indent="0">
              <a:lnSpc>
                <a:spcPct val="100000"/>
              </a:lnSpc>
              <a:spcBef>
                <a:spcPts val="0"/>
              </a:spcBef>
              <a:buNone/>
            </a:pPr>
            <a:r>
              <a:rPr lang="en-US" sz="2400" b="1" dirty="0">
                <a:solidFill>
                  <a:srgbClr val="002060"/>
                </a:solidFill>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235</a:t>
            </a:fld>
            <a:endParaRPr lang="en-US"/>
          </a:p>
        </p:txBody>
      </p:sp>
    </p:spTree>
    <p:extLst>
      <p:ext uri="{BB962C8B-B14F-4D97-AF65-F5344CB8AC3E}">
        <p14:creationId xmlns:p14="http://schemas.microsoft.com/office/powerpoint/2010/main" val="32149315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thức ảo</a:t>
            </a:r>
          </a:p>
        </p:txBody>
      </p:sp>
      <p:sp>
        <p:nvSpPr>
          <p:cNvPr id="3" name="Content Placeholder 2"/>
          <p:cNvSpPr>
            <a:spLocks noGrp="1"/>
          </p:cNvSpPr>
          <p:nvPr>
            <p:ph idx="1"/>
          </p:nvPr>
        </p:nvSpPr>
        <p:spPr>
          <a:xfrm>
            <a:off x="332510" y="1312669"/>
            <a:ext cx="11632750" cy="4351338"/>
          </a:xfrm>
        </p:spPr>
        <p:txBody>
          <a:bodyPr>
            <a:noAutofit/>
          </a:bodyPr>
          <a:lstStyle/>
          <a:p>
            <a:pPr marL="0" indent="0">
              <a:lnSpc>
                <a:spcPct val="100000"/>
              </a:lnSpc>
              <a:spcBef>
                <a:spcPts val="0"/>
              </a:spcBef>
              <a:buNone/>
            </a:pPr>
            <a:r>
              <a:rPr lang="en-US" sz="2400" b="1" dirty="0">
                <a:solidFill>
                  <a:srgbClr val="002060"/>
                </a:solidFill>
                <a:sym typeface="Wingdings" panose="05000000000000000000" pitchFamily="2" charset="2"/>
              </a:rPr>
              <a:t>class Manager: </a:t>
            </a:r>
            <a:r>
              <a:rPr lang="en-US" sz="2400" b="1">
                <a:solidFill>
                  <a:srgbClr val="002060"/>
                </a:solidFill>
                <a:sym typeface="Wingdings" panose="05000000000000000000" pitchFamily="2" charset="2"/>
              </a:rPr>
              <a:t>public Employee  </a:t>
            </a:r>
            <a:r>
              <a:rPr lang="en-US" sz="2400" b="1" dirty="0">
                <a:solidFill>
                  <a:srgbClr val="002060"/>
                </a:solidFill>
                <a:sym typeface="Wingdings" panose="05000000000000000000" pitchFamily="2" charset="2"/>
              </a:rPr>
              <a:t>{</a:t>
            </a:r>
          </a:p>
          <a:p>
            <a:pPr marL="0" indent="0">
              <a:lnSpc>
                <a:spcPct val="100000"/>
              </a:lnSpc>
              <a:spcBef>
                <a:spcPts val="0"/>
              </a:spcBef>
              <a:buNone/>
            </a:pPr>
            <a:r>
              <a:rPr lang="en-US" sz="2400" b="1" dirty="0">
                <a:solidFill>
                  <a:srgbClr val="002060"/>
                </a:solidFill>
                <a:sym typeface="Wingdings" panose="05000000000000000000" pitchFamily="2" charset="2"/>
              </a:rPr>
              <a:t> 		string </a:t>
            </a:r>
            <a:r>
              <a:rPr lang="en-US" sz="2400" b="1" dirty="0" err="1">
                <a:solidFill>
                  <a:srgbClr val="002060"/>
                </a:solidFill>
                <a:sym typeface="Wingdings" panose="05000000000000000000" pitchFamily="2" charset="2"/>
              </a:rPr>
              <a:t>dept</a:t>
            </a:r>
            <a:r>
              <a:rPr lang="en-US" sz="2400" b="1" dirty="0">
                <a:solidFill>
                  <a:srgbClr val="002060"/>
                </a:solidFill>
                <a:sym typeface="Wingdings" panose="05000000000000000000" pitchFamily="2" charset="2"/>
              </a:rPr>
              <a:t>; // phòng ban</a:t>
            </a:r>
          </a:p>
          <a:p>
            <a:pPr marL="0" indent="0">
              <a:lnSpc>
                <a:spcPct val="100000"/>
              </a:lnSpc>
              <a:spcBef>
                <a:spcPts val="0"/>
              </a:spcBef>
              <a:buNone/>
            </a:pPr>
            <a:r>
              <a:rPr lang="en-US" sz="2400" b="1" dirty="0">
                <a:solidFill>
                  <a:srgbClr val="002060"/>
                </a:solidFill>
                <a:sym typeface="Wingdings" panose="05000000000000000000" pitchFamily="2" charset="2"/>
              </a:rPr>
              <a:t> 		float bonus; // </a:t>
            </a:r>
            <a:r>
              <a:rPr lang="en-US" sz="2400" b="1" dirty="0" err="1">
                <a:solidFill>
                  <a:srgbClr val="002060"/>
                </a:solidFill>
                <a:sym typeface="Wingdings" panose="05000000000000000000" pitchFamily="2" charset="2"/>
              </a:rPr>
              <a:t>th</a:t>
            </a:r>
            <a:r>
              <a:rPr lang="vi-VN" sz="2400" b="1" dirty="0">
                <a:solidFill>
                  <a:srgbClr val="002060"/>
                </a:solidFill>
                <a:sym typeface="Wingdings" panose="05000000000000000000" pitchFamily="2" charset="2"/>
              </a:rPr>
              <a:t>ưởng </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dirty="0">
                <a:solidFill>
                  <a:srgbClr val="002060"/>
                </a:solidFill>
                <a:sym typeface="Wingdings" panose="05000000000000000000" pitchFamily="2" charset="2"/>
              </a:rPr>
              <a:t> 	public:</a:t>
            </a:r>
          </a:p>
          <a:p>
            <a:pPr marL="0" indent="0">
              <a:lnSpc>
                <a:spcPct val="100000"/>
              </a:lnSpc>
              <a:spcBef>
                <a:spcPts val="0"/>
              </a:spcBef>
              <a:buNone/>
            </a:pPr>
            <a:r>
              <a:rPr lang="en-US" sz="2400" b="1" dirty="0">
                <a:solidFill>
                  <a:srgbClr val="002060"/>
                </a:solidFill>
                <a:sym typeface="Wingdings" panose="05000000000000000000" pitchFamily="2" charset="2"/>
              </a:rPr>
              <a:t> </a:t>
            </a:r>
            <a:r>
              <a:rPr lang="en-US" sz="2400" b="1">
                <a:solidFill>
                  <a:srgbClr val="002060"/>
                </a:solidFill>
                <a:sym typeface="Wingdings" panose="05000000000000000000" pitchFamily="2" charset="2"/>
              </a:rPr>
              <a:t>	   void </a:t>
            </a:r>
            <a:r>
              <a:rPr lang="en-US" sz="2400" b="1" err="1">
                <a:solidFill>
                  <a:srgbClr val="002060"/>
                </a:solidFill>
                <a:sym typeface="Wingdings" panose="05000000000000000000" pitchFamily="2" charset="2"/>
              </a:rPr>
              <a:t>nhap</a:t>
            </a:r>
            <a:r>
              <a:rPr lang="en-US" sz="2400" b="1">
                <a:solidFill>
                  <a:srgbClr val="002060"/>
                </a:solidFill>
                <a:sym typeface="Wingdings" panose="05000000000000000000" pitchFamily="2" charset="2"/>
              </a:rPr>
              <a:t>() 	   {</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dirty="0">
                <a:solidFill>
                  <a:srgbClr val="002060"/>
                </a:solidFill>
                <a:sym typeface="Wingdings" panose="05000000000000000000" pitchFamily="2" charset="2"/>
              </a:rPr>
              <a:t> </a:t>
            </a: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Employee::</a:t>
            </a:r>
            <a:r>
              <a:rPr lang="en-US" sz="2400" b="1" dirty="0" err="1">
                <a:solidFill>
                  <a:srgbClr val="002060"/>
                </a:solidFill>
                <a:sym typeface="Wingdings" panose="05000000000000000000" pitchFamily="2" charset="2"/>
              </a:rPr>
              <a:t>nhap</a:t>
            </a:r>
            <a:r>
              <a:rPr lang="en-US" sz="2400" b="1" dirty="0">
                <a:solidFill>
                  <a:srgbClr val="002060"/>
                </a:solidFill>
                <a:sym typeface="Wingdings" panose="05000000000000000000" pitchFamily="2" charset="2"/>
              </a:rPr>
              <a:t>();	</a:t>
            </a:r>
          </a:p>
          <a:p>
            <a:pPr marL="0" indent="0">
              <a:lnSpc>
                <a:spcPct val="100000"/>
              </a:lnSpc>
              <a:spcBef>
                <a:spcPts val="0"/>
              </a:spcBef>
              <a:buNone/>
            </a:pPr>
            <a:r>
              <a:rPr lang="en-US" sz="2400" b="1" dirty="0">
                <a:solidFill>
                  <a:srgbClr val="002060"/>
                </a:solidFill>
                <a:sym typeface="Wingdings" panose="05000000000000000000" pitchFamily="2" charset="2"/>
              </a:rPr>
              <a:t>	</a:t>
            </a:r>
            <a:r>
              <a:rPr lang="en-US" sz="2400" b="1">
                <a:solidFill>
                  <a:srgbClr val="002060"/>
                </a:solidFill>
                <a:sym typeface="Wingdings" panose="05000000000000000000" pitchFamily="2" charset="2"/>
              </a:rPr>
              <a:t>	cout</a:t>
            </a:r>
            <a:r>
              <a:rPr lang="en-US" sz="2400" b="1" dirty="0">
                <a:solidFill>
                  <a:srgbClr val="002060"/>
                </a:solidFill>
                <a:sym typeface="Wingdings" panose="05000000000000000000" pitchFamily="2" charset="2"/>
              </a:rPr>
              <a:t>&lt;&lt;"\n Phong ban phu </a:t>
            </a:r>
            <a:r>
              <a:rPr lang="en-US" sz="2400" b="1" dirty="0" err="1">
                <a:solidFill>
                  <a:srgbClr val="002060"/>
                </a:solidFill>
                <a:sym typeface="Wingdings" panose="05000000000000000000" pitchFamily="2" charset="2"/>
              </a:rPr>
              <a:t>trach</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fflush</a:t>
            </a:r>
            <a:r>
              <a:rPr lang="en-US" sz="2400" b="1" dirty="0">
                <a:solidFill>
                  <a:srgbClr val="002060"/>
                </a:solidFill>
                <a:sym typeface="Wingdings" panose="05000000000000000000" pitchFamily="2" charset="2"/>
              </a:rPr>
              <a:t>(</a:t>
            </a:r>
            <a:r>
              <a:rPr lang="en-US" sz="2400" b="1" dirty="0" err="1">
                <a:solidFill>
                  <a:srgbClr val="002060"/>
                </a:solidFill>
                <a:sym typeface="Wingdings" panose="05000000000000000000" pitchFamily="2" charset="2"/>
              </a:rPr>
              <a:t>stdin</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getline</a:t>
            </a:r>
            <a:r>
              <a:rPr lang="en-US" sz="2400" b="1" dirty="0">
                <a:solidFill>
                  <a:srgbClr val="002060"/>
                </a:solidFill>
                <a:sym typeface="Wingdings" panose="05000000000000000000" pitchFamily="2" charset="2"/>
              </a:rPr>
              <a:t>(</a:t>
            </a:r>
            <a:r>
              <a:rPr lang="en-US" sz="2400" b="1" dirty="0" err="1">
                <a:solidFill>
                  <a:srgbClr val="002060"/>
                </a:solidFill>
                <a:sym typeface="Wingdings" panose="05000000000000000000" pitchFamily="2" charset="2"/>
              </a:rPr>
              <a:t>cin</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dept</a:t>
            </a:r>
            <a:r>
              <a:rPr lang="en-US" sz="2400" b="1" dirty="0">
                <a:solidFill>
                  <a:srgbClr val="002060"/>
                </a:solidFill>
                <a:sym typeface="Wingdings" panose="05000000000000000000" pitchFamily="2" charset="2"/>
              </a:rPr>
              <a:t>);</a:t>
            </a:r>
          </a:p>
          <a:p>
            <a:pPr marL="0" indent="0">
              <a:lnSpc>
                <a:spcPct val="100000"/>
              </a:lnSpc>
              <a:spcBef>
                <a:spcPts val="0"/>
              </a:spcBef>
              <a:buNone/>
            </a:pPr>
            <a:r>
              <a:rPr lang="en-US" sz="2400" b="1" dirty="0">
                <a:solidFill>
                  <a:srgbClr val="002060"/>
                </a:solidFill>
                <a:sym typeface="Wingdings" panose="05000000000000000000" pitchFamily="2" charset="2"/>
              </a:rPr>
              <a:t>	</a:t>
            </a:r>
            <a:r>
              <a:rPr lang="en-US" sz="2400" b="1">
                <a:solidFill>
                  <a:srgbClr val="002060"/>
                </a:solidFill>
                <a:sym typeface="Wingdings" panose="05000000000000000000" pitchFamily="2" charset="2"/>
              </a:rPr>
              <a:t>	cout</a:t>
            </a:r>
            <a:r>
              <a:rPr lang="en-US" sz="2400" b="1" dirty="0">
                <a:solidFill>
                  <a:srgbClr val="002060"/>
                </a:solidFill>
                <a:sym typeface="Wingdings" panose="05000000000000000000" pitchFamily="2" charset="2"/>
              </a:rPr>
              <a:t>&lt;&lt;"\n Phu cap </a:t>
            </a:r>
            <a:r>
              <a:rPr lang="en-US" sz="2400" b="1" dirty="0" err="1">
                <a:solidFill>
                  <a:srgbClr val="002060"/>
                </a:solidFill>
                <a:sym typeface="Wingdings" panose="05000000000000000000" pitchFamily="2" charset="2"/>
              </a:rPr>
              <a:t>chuc</a:t>
            </a:r>
            <a:r>
              <a:rPr lang="en-US" sz="2400" b="1" dirty="0">
                <a:solidFill>
                  <a:srgbClr val="002060"/>
                </a:solidFill>
                <a:sym typeface="Wingdings" panose="05000000000000000000" pitchFamily="2" charset="2"/>
              </a:rPr>
              <a:t> vu:"; </a:t>
            </a:r>
            <a:r>
              <a:rPr lang="en-US" sz="2400" b="1" dirty="0" err="1">
                <a:solidFill>
                  <a:srgbClr val="002060"/>
                </a:solidFill>
                <a:sym typeface="Wingdings" panose="05000000000000000000" pitchFamily="2" charset="2"/>
              </a:rPr>
              <a:t>cin</a:t>
            </a:r>
            <a:r>
              <a:rPr lang="en-US" sz="2400" b="1" dirty="0">
                <a:solidFill>
                  <a:srgbClr val="002060"/>
                </a:solidFill>
                <a:sym typeface="Wingdings" panose="05000000000000000000" pitchFamily="2" charset="2"/>
              </a:rPr>
              <a:t>&gt;&gt;bonus;</a:t>
            </a:r>
          </a:p>
          <a:p>
            <a:pPr marL="0" indent="0">
              <a:lnSpc>
                <a:spcPct val="100000"/>
              </a:lnSpc>
              <a:spcBef>
                <a:spcPts val="0"/>
              </a:spcBef>
              <a:buNone/>
            </a:pPr>
            <a:r>
              <a:rPr lang="en-US" sz="2400" b="1">
                <a:solidFill>
                  <a:srgbClr val="002060"/>
                </a:solidFill>
                <a:sym typeface="Wingdings" panose="05000000000000000000" pitchFamily="2" charset="2"/>
              </a:rPr>
              <a:t>	}</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a:solidFill>
                  <a:srgbClr val="002060"/>
                </a:solidFill>
                <a:sym typeface="Wingdings" panose="05000000000000000000" pitchFamily="2" charset="2"/>
              </a:rPr>
              <a:t>	</a:t>
            </a:r>
            <a:r>
              <a:rPr lang="en-US" sz="2400" b="1">
                <a:solidFill>
                  <a:srgbClr val="FF0000"/>
                </a:solidFill>
                <a:sym typeface="Wingdings" panose="05000000000000000000" pitchFamily="2" charset="2"/>
              </a:rPr>
              <a:t>virtual </a:t>
            </a:r>
            <a:r>
              <a:rPr lang="en-US" sz="2400" b="1" dirty="0">
                <a:solidFill>
                  <a:srgbClr val="002060"/>
                </a:solidFill>
                <a:sym typeface="Wingdings" panose="05000000000000000000" pitchFamily="2" charset="2"/>
              </a:rPr>
              <a:t>void </a:t>
            </a:r>
            <a:r>
              <a:rPr lang="en-US" sz="2400" b="1">
                <a:solidFill>
                  <a:srgbClr val="002060"/>
                </a:solidFill>
                <a:sym typeface="Wingdings" panose="05000000000000000000" pitchFamily="2" charset="2"/>
              </a:rPr>
              <a:t>in() {</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Employee::in();	</a:t>
            </a:r>
          </a:p>
          <a:p>
            <a:pPr marL="0" indent="0">
              <a:lnSpc>
                <a:spcPct val="100000"/>
              </a:lnSpc>
              <a:spcBef>
                <a:spcPts val="0"/>
              </a:spcBef>
              <a:buNone/>
            </a:pPr>
            <a:r>
              <a:rPr lang="en-US" sz="2400" b="1">
                <a:solidFill>
                  <a:srgbClr val="002060"/>
                </a:solidFill>
                <a:sym typeface="Wingdings" panose="05000000000000000000" pitchFamily="2" charset="2"/>
              </a:rPr>
              <a:t>	</a:t>
            </a:r>
            <a:r>
              <a:rPr lang="en-US" sz="2400" b="1" dirty="0">
                <a:solidFill>
                  <a:srgbClr val="002060"/>
                </a:solidFill>
                <a:sym typeface="Wingdings" panose="05000000000000000000" pitchFamily="2" charset="2"/>
              </a:rPr>
              <a:t>	</a:t>
            </a:r>
            <a:r>
              <a:rPr lang="en-US" sz="2400" b="1" dirty="0" err="1">
                <a:solidFill>
                  <a:srgbClr val="002060"/>
                </a:solidFill>
                <a:sym typeface="Wingdings" panose="05000000000000000000" pitchFamily="2" charset="2"/>
              </a:rPr>
              <a:t>cout</a:t>
            </a:r>
            <a:r>
              <a:rPr lang="en-US" sz="2400" b="1" dirty="0">
                <a:solidFill>
                  <a:srgbClr val="002060"/>
                </a:solidFill>
                <a:sym typeface="Wingdings" panose="05000000000000000000" pitchFamily="2" charset="2"/>
              </a:rPr>
              <a:t>&lt;&lt;" \t Phu </a:t>
            </a:r>
            <a:r>
              <a:rPr lang="en-US" sz="2400" b="1" dirty="0" err="1">
                <a:solidFill>
                  <a:srgbClr val="002060"/>
                </a:solidFill>
                <a:sym typeface="Wingdings" panose="05000000000000000000" pitchFamily="2" charset="2"/>
              </a:rPr>
              <a:t>trach</a:t>
            </a:r>
            <a:r>
              <a:rPr lang="en-US" sz="2400" b="1" dirty="0">
                <a:solidFill>
                  <a:srgbClr val="002060"/>
                </a:solidFill>
                <a:sym typeface="Wingdings" panose="05000000000000000000" pitchFamily="2" charset="2"/>
              </a:rPr>
              <a:t>:"&lt;&lt;</a:t>
            </a:r>
            <a:r>
              <a:rPr lang="en-US" sz="2400" b="1" dirty="0" err="1">
                <a:solidFill>
                  <a:srgbClr val="002060"/>
                </a:solidFill>
                <a:sym typeface="Wingdings" panose="05000000000000000000" pitchFamily="2" charset="2"/>
              </a:rPr>
              <a:t>dept</a:t>
            </a:r>
            <a:r>
              <a:rPr lang="en-US" sz="2400" b="1" dirty="0">
                <a:solidFill>
                  <a:srgbClr val="002060"/>
                </a:solidFill>
                <a:sym typeface="Wingdings" panose="05000000000000000000" pitchFamily="2" charset="2"/>
              </a:rPr>
              <a:t>&lt;&lt; " \t Phu cap </a:t>
            </a:r>
            <a:r>
              <a:rPr lang="en-US" sz="2400" b="1" dirty="0" err="1">
                <a:solidFill>
                  <a:srgbClr val="002060"/>
                </a:solidFill>
                <a:sym typeface="Wingdings" panose="05000000000000000000" pitchFamily="2" charset="2"/>
              </a:rPr>
              <a:t>chuc</a:t>
            </a:r>
            <a:r>
              <a:rPr lang="en-US" sz="2400" b="1" dirty="0">
                <a:solidFill>
                  <a:srgbClr val="002060"/>
                </a:solidFill>
                <a:sym typeface="Wingdings" panose="05000000000000000000" pitchFamily="2" charset="2"/>
              </a:rPr>
              <a:t> vu:"&lt;&lt;bonus; </a:t>
            </a:r>
          </a:p>
          <a:p>
            <a:pPr marL="0" indent="0">
              <a:lnSpc>
                <a:spcPct val="100000"/>
              </a:lnSpc>
              <a:spcBef>
                <a:spcPts val="0"/>
              </a:spcBef>
              <a:buNone/>
            </a:pPr>
            <a:r>
              <a:rPr lang="en-US" sz="2400" b="1">
                <a:solidFill>
                  <a:srgbClr val="002060"/>
                </a:solidFill>
                <a:sym typeface="Wingdings" panose="05000000000000000000" pitchFamily="2" charset="2"/>
              </a:rPr>
              <a:t>       }</a:t>
            </a:r>
            <a:endParaRPr lang="en-US" sz="2400" b="1" dirty="0">
              <a:solidFill>
                <a:srgbClr val="002060"/>
              </a:solidFill>
              <a:sym typeface="Wingdings" panose="05000000000000000000" pitchFamily="2" charset="2"/>
            </a:endParaRPr>
          </a:p>
          <a:p>
            <a:pPr marL="0" indent="0">
              <a:lnSpc>
                <a:spcPct val="100000"/>
              </a:lnSpc>
              <a:spcBef>
                <a:spcPts val="0"/>
              </a:spcBef>
              <a:buNone/>
            </a:pPr>
            <a:r>
              <a:rPr lang="en-US" sz="2400" b="1" dirty="0">
                <a:solidFill>
                  <a:srgbClr val="002060"/>
                </a:solidFill>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236</a:t>
            </a:fld>
            <a:endParaRPr lang="en-US"/>
          </a:p>
        </p:txBody>
      </p:sp>
    </p:spTree>
    <p:extLst>
      <p:ext uri="{BB962C8B-B14F-4D97-AF65-F5344CB8AC3E}">
        <p14:creationId xmlns:p14="http://schemas.microsoft.com/office/powerpoint/2010/main" val="5900392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thức ảo</a:t>
            </a:r>
          </a:p>
        </p:txBody>
      </p:sp>
      <p:sp>
        <p:nvSpPr>
          <p:cNvPr id="3" name="Content Placeholder 2"/>
          <p:cNvSpPr>
            <a:spLocks noGrp="1"/>
          </p:cNvSpPr>
          <p:nvPr>
            <p:ph idx="1"/>
          </p:nvPr>
        </p:nvSpPr>
        <p:spPr>
          <a:xfrm>
            <a:off x="332510" y="1312669"/>
            <a:ext cx="11632750" cy="4351338"/>
          </a:xfrm>
        </p:spPr>
        <p:txBody>
          <a:bodyPr>
            <a:noAutofit/>
          </a:bodyPr>
          <a:lstStyle/>
          <a:p>
            <a:pPr marL="0" indent="0">
              <a:lnSpc>
                <a:spcPct val="100000"/>
              </a:lnSpc>
              <a:spcBef>
                <a:spcPts val="0"/>
              </a:spcBef>
              <a:buNone/>
            </a:pPr>
            <a:r>
              <a:rPr lang="it-IT" sz="3200" b="1" dirty="0">
                <a:solidFill>
                  <a:srgbClr val="002060"/>
                </a:solidFill>
                <a:sym typeface="Wingdings" panose="05000000000000000000" pitchFamily="2" charset="2"/>
              </a:rPr>
              <a:t>int main()</a:t>
            </a:r>
          </a:p>
          <a:p>
            <a:pPr marL="0" indent="0">
              <a:lnSpc>
                <a:spcPct val="100000"/>
              </a:lnSpc>
              <a:spcBef>
                <a:spcPts val="0"/>
              </a:spcBef>
              <a:buNone/>
            </a:pPr>
            <a:r>
              <a:rPr lang="it-IT" sz="3200" b="1" dirty="0">
                <a:solidFill>
                  <a:srgbClr val="002060"/>
                </a:solidFill>
                <a:sym typeface="Wingdings" panose="05000000000000000000" pitchFamily="2" charset="2"/>
              </a:rPr>
              <a:t> {</a:t>
            </a:r>
          </a:p>
          <a:p>
            <a:pPr marL="0" indent="0">
              <a:lnSpc>
                <a:spcPct val="100000"/>
              </a:lnSpc>
              <a:spcBef>
                <a:spcPts val="0"/>
              </a:spcBef>
              <a:buNone/>
            </a:pPr>
            <a:r>
              <a:rPr lang="it-IT" sz="3200" b="1" dirty="0">
                <a:solidFill>
                  <a:srgbClr val="002060"/>
                </a:solidFill>
                <a:sym typeface="Wingdings" panose="05000000000000000000" pitchFamily="2" charset="2"/>
              </a:rPr>
              <a:t> 	Employee e1("Le van Hai", 7,4.33), e2;</a:t>
            </a:r>
          </a:p>
          <a:p>
            <a:pPr marL="0" indent="0">
              <a:lnSpc>
                <a:spcPct val="100000"/>
              </a:lnSpc>
              <a:spcBef>
                <a:spcPts val="0"/>
              </a:spcBef>
              <a:buNone/>
            </a:pPr>
            <a:r>
              <a:rPr lang="it-IT" sz="3200" b="1" dirty="0">
                <a:solidFill>
                  <a:srgbClr val="002060"/>
                </a:solidFill>
                <a:sym typeface="Wingdings" panose="05000000000000000000" pitchFamily="2" charset="2"/>
              </a:rPr>
              <a:t>	Manager m1, m2;</a:t>
            </a:r>
          </a:p>
          <a:p>
            <a:pPr marL="0" indent="0">
              <a:lnSpc>
                <a:spcPct val="100000"/>
              </a:lnSpc>
              <a:spcBef>
                <a:spcPts val="0"/>
              </a:spcBef>
              <a:buNone/>
            </a:pPr>
            <a:r>
              <a:rPr lang="it-IT" sz="3200" b="1" dirty="0">
                <a:solidFill>
                  <a:srgbClr val="002060"/>
                </a:solidFill>
                <a:sym typeface="Wingdings" panose="05000000000000000000" pitchFamily="2" charset="2"/>
              </a:rPr>
              <a:t>	m1.nhap(); 	e1.in();     m1.in(); 	</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00B050"/>
                </a:solidFill>
                <a:sym typeface="Wingdings" panose="05000000000000000000" pitchFamily="2" charset="2"/>
              </a:rPr>
              <a:t>e2=m1;</a:t>
            </a:r>
            <a:r>
              <a:rPr lang="it-IT" sz="3200" b="1" dirty="0">
                <a:solidFill>
                  <a:srgbClr val="002060"/>
                </a:solidFill>
                <a:sym typeface="Wingdings" panose="05000000000000000000" pitchFamily="2" charset="2"/>
              </a:rPr>
              <a:t>   cout&lt;&lt;"\n GOI IN TU e2:\n";  e2.in(); </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dirty="0">
                <a:solidFill>
                  <a:srgbClr val="FF0000"/>
                </a:solidFill>
                <a:sym typeface="Wingdings" panose="05000000000000000000" pitchFamily="2" charset="2"/>
              </a:rPr>
              <a:t>//m2=e1;   m2.in();</a:t>
            </a:r>
            <a:r>
              <a:rPr lang="it-IT" sz="3200" b="1" dirty="0">
                <a:solidFill>
                  <a:srgbClr val="002060"/>
                </a:solidFill>
                <a:sym typeface="Wingdings" panose="05000000000000000000" pitchFamily="2" charset="2"/>
              </a:rPr>
              <a:t> </a:t>
            </a:r>
          </a:p>
          <a:p>
            <a:pPr marL="0" indent="0">
              <a:lnSpc>
                <a:spcPct val="100000"/>
              </a:lnSpc>
              <a:spcBef>
                <a:spcPts val="0"/>
              </a:spcBef>
              <a:buNone/>
            </a:pPr>
            <a:r>
              <a:rPr lang="it-IT" sz="3200" b="1" dirty="0">
                <a:solidFill>
                  <a:srgbClr val="002060"/>
                </a:solidFill>
                <a:sym typeface="Wingdings" panose="05000000000000000000" pitchFamily="2" charset="2"/>
              </a:rPr>
              <a:t>}</a:t>
            </a:r>
            <a:endParaRPr lang="en-US" sz="3200" b="1" dirty="0">
              <a:solidFill>
                <a:srgbClr val="00206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237</a:t>
            </a:fld>
            <a:endParaRPr lang="en-US"/>
          </a:p>
        </p:txBody>
      </p:sp>
    </p:spTree>
    <p:extLst>
      <p:ext uri="{BB962C8B-B14F-4D97-AF65-F5344CB8AC3E}">
        <p14:creationId xmlns:p14="http://schemas.microsoft.com/office/powerpoint/2010/main" val="380624757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thức ảo</a:t>
            </a:r>
          </a:p>
        </p:txBody>
      </p:sp>
      <p:sp>
        <p:nvSpPr>
          <p:cNvPr id="3" name="Content Placeholder 2"/>
          <p:cNvSpPr>
            <a:spLocks noGrp="1"/>
          </p:cNvSpPr>
          <p:nvPr>
            <p:ph idx="1"/>
          </p:nvPr>
        </p:nvSpPr>
        <p:spPr>
          <a:xfrm>
            <a:off x="188259" y="1312669"/>
            <a:ext cx="12003741" cy="4351338"/>
          </a:xfrm>
        </p:spPr>
        <p:txBody>
          <a:bodyPr>
            <a:noAutofit/>
          </a:bodyPr>
          <a:lstStyle/>
          <a:p>
            <a:pPr marL="0" indent="0">
              <a:lnSpc>
                <a:spcPct val="100000"/>
              </a:lnSpc>
              <a:spcBef>
                <a:spcPts val="0"/>
              </a:spcBef>
              <a:buNone/>
            </a:pPr>
            <a:r>
              <a:rPr lang="it-IT" sz="3200" b="1" dirty="0">
                <a:solidFill>
                  <a:srgbClr val="002060"/>
                </a:solidFill>
                <a:sym typeface="Wingdings" panose="05000000000000000000" pitchFamily="2" charset="2"/>
              </a:rPr>
              <a:t>int main()</a:t>
            </a:r>
          </a:p>
          <a:p>
            <a:pPr marL="0" indent="0">
              <a:lnSpc>
                <a:spcPct val="100000"/>
              </a:lnSpc>
              <a:spcBef>
                <a:spcPts val="0"/>
              </a:spcBef>
              <a:buNone/>
            </a:pPr>
            <a:r>
              <a:rPr lang="it-IT" sz="3200" b="1" dirty="0">
                <a:solidFill>
                  <a:srgbClr val="002060"/>
                </a:solidFill>
                <a:sym typeface="Wingdings" panose="05000000000000000000" pitchFamily="2" charset="2"/>
              </a:rPr>
              <a:t> {</a:t>
            </a:r>
          </a:p>
          <a:p>
            <a:pPr marL="0" indent="0">
              <a:lnSpc>
                <a:spcPct val="100000"/>
              </a:lnSpc>
              <a:spcBef>
                <a:spcPts val="0"/>
              </a:spcBef>
              <a:buNone/>
            </a:pPr>
            <a:r>
              <a:rPr lang="it-IT" sz="3200" b="1" dirty="0">
                <a:solidFill>
                  <a:srgbClr val="002060"/>
                </a:solidFill>
                <a:sym typeface="Wingdings" panose="05000000000000000000" pitchFamily="2" charset="2"/>
              </a:rPr>
              <a:t> 	Employee e1, r; cout&lt;&lt;" nhap nhan vien:"; e1.nhap();</a:t>
            </a:r>
          </a:p>
          <a:p>
            <a:pPr marL="0" indent="0">
              <a:lnSpc>
                <a:spcPct val="100000"/>
              </a:lnSpc>
              <a:spcBef>
                <a:spcPts val="0"/>
              </a:spcBef>
              <a:buNone/>
            </a:pPr>
            <a:r>
              <a:rPr lang="it-IT" sz="3200" b="1" dirty="0">
                <a:solidFill>
                  <a:srgbClr val="002060"/>
                </a:solidFill>
                <a:sym typeface="Wingdings" panose="05000000000000000000" pitchFamily="2" charset="2"/>
              </a:rPr>
              <a:t>	Manager m1;cout&lt;&lt;" nhap quan ly:"; m1.nhap();</a:t>
            </a:r>
          </a:p>
          <a:p>
            <a:pPr marL="0" indent="0">
              <a:lnSpc>
                <a:spcPct val="100000"/>
              </a:lnSpc>
              <a:spcBef>
                <a:spcPts val="0"/>
              </a:spcBef>
              <a:buNone/>
            </a:pPr>
            <a:r>
              <a:rPr lang="it-IT" sz="3200" b="1" dirty="0">
                <a:solidFill>
                  <a:srgbClr val="002060"/>
                </a:solidFill>
                <a:sym typeface="Wingdings" panose="05000000000000000000" pitchFamily="2" charset="2"/>
              </a:rPr>
              <a:t>	</a:t>
            </a:r>
            <a:r>
              <a:rPr lang="en-US" sz="3200" b="1" dirty="0">
                <a:solidFill>
                  <a:srgbClr val="002060"/>
                </a:solidFill>
                <a:sym typeface="Wingdings" panose="05000000000000000000" pitchFamily="2" charset="2"/>
              </a:rPr>
              <a:t>e</a:t>
            </a:r>
            <a:r>
              <a:rPr lang="it-IT" sz="3200" b="1" dirty="0">
                <a:solidFill>
                  <a:srgbClr val="002060"/>
                </a:solidFill>
                <a:sym typeface="Wingdings" panose="05000000000000000000" pitchFamily="2" charset="2"/>
              </a:rPr>
              <a:t>1.in();     m1.in(); 	</a:t>
            </a:r>
          </a:p>
          <a:p>
            <a:pPr marL="0" indent="0">
              <a:lnSpc>
                <a:spcPct val="100000"/>
              </a:lnSpc>
              <a:spcBef>
                <a:spcPts val="0"/>
              </a:spcBef>
              <a:buNone/>
            </a:pPr>
            <a:r>
              <a:rPr lang="it-IT" sz="3200" b="1" dirty="0">
                <a:solidFill>
                  <a:srgbClr val="002060"/>
                </a:solidFill>
                <a:sym typeface="Wingdings" panose="05000000000000000000" pitchFamily="2" charset="2"/>
              </a:rPr>
              <a:t>	cout&lt;&lt;"\n xem lại nhan vien hay quan ly (1/&lt;&gt;1</a:t>
            </a:r>
            <a:r>
              <a:rPr lang="it-IT" sz="3200" b="1">
                <a:solidFill>
                  <a:srgbClr val="002060"/>
                </a:solidFill>
                <a:sym typeface="Wingdings" panose="05000000000000000000" pitchFamily="2" charset="2"/>
              </a:rPr>
              <a:t>)";  </a:t>
            </a:r>
          </a:p>
          <a:p>
            <a:pPr marL="0" indent="0">
              <a:lnSpc>
                <a:spcPct val="100000"/>
              </a:lnSpc>
              <a:spcBef>
                <a:spcPts val="0"/>
              </a:spcBef>
              <a:buNone/>
            </a:pPr>
            <a:r>
              <a:rPr lang="it-IT" b="1">
                <a:solidFill>
                  <a:srgbClr val="002060"/>
                </a:solidFill>
                <a:sym typeface="Wingdings" panose="05000000000000000000" pitchFamily="2" charset="2"/>
              </a:rPr>
              <a:t>	</a:t>
            </a:r>
            <a:r>
              <a:rPr lang="it-IT" sz="3200" b="1">
                <a:solidFill>
                  <a:srgbClr val="002060"/>
                </a:solidFill>
                <a:sym typeface="Wingdings" panose="05000000000000000000" pitchFamily="2" charset="2"/>
              </a:rPr>
              <a:t>int </a:t>
            </a:r>
            <a:r>
              <a:rPr lang="it-IT" sz="3200" b="1" dirty="0">
                <a:solidFill>
                  <a:srgbClr val="002060"/>
                </a:solidFill>
                <a:sym typeface="Wingdings" panose="05000000000000000000" pitchFamily="2" charset="2"/>
              </a:rPr>
              <a:t>tl;cin&gt;&gt;tl;</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FF0000"/>
                </a:solidFill>
                <a:sym typeface="Wingdings" panose="05000000000000000000" pitchFamily="2" charset="2"/>
              </a:rPr>
              <a:t>Employee *p;</a:t>
            </a:r>
            <a:r>
              <a:rPr lang="it-IT" sz="3200" b="1" dirty="0">
                <a:solidFill>
                  <a:srgbClr val="FF0000"/>
                </a:solidFill>
                <a:sym typeface="Wingdings" panose="05000000000000000000" pitchFamily="2" charset="2"/>
              </a:rPr>
              <a:t>    if(tl==1) p= &amp;e1; else p=&amp;m1;</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FF0000"/>
                </a:solidFill>
                <a:sym typeface="Wingdings" panose="05000000000000000000" pitchFamily="2" charset="2"/>
              </a:rPr>
              <a:t>p-&gt;in();</a:t>
            </a:r>
          </a:p>
          <a:p>
            <a:pPr marL="0" indent="0">
              <a:lnSpc>
                <a:spcPct val="100000"/>
              </a:lnSpc>
              <a:spcBef>
                <a:spcPts val="0"/>
              </a:spcBef>
              <a:buNone/>
            </a:pPr>
            <a:r>
              <a:rPr lang="it-IT" sz="3200" b="1">
                <a:solidFill>
                  <a:srgbClr val="002060"/>
                </a:solidFill>
                <a:sym typeface="Wingdings" panose="05000000000000000000" pitchFamily="2" charset="2"/>
              </a:rPr>
              <a:t>}</a:t>
            </a:r>
            <a:endParaRPr lang="en-US" sz="3200" b="1" dirty="0">
              <a:solidFill>
                <a:srgbClr val="002060"/>
              </a:solidFill>
              <a:sym typeface="Wingdings" panose="05000000000000000000" pitchFamily="2" charset="2"/>
            </a:endParaRPr>
          </a:p>
        </p:txBody>
      </p:sp>
      <p:sp>
        <p:nvSpPr>
          <p:cNvPr id="4" name="TextBox 3"/>
          <p:cNvSpPr txBox="1"/>
          <p:nvPr/>
        </p:nvSpPr>
        <p:spPr>
          <a:xfrm>
            <a:off x="1022503" y="4787624"/>
            <a:ext cx="9152787" cy="1200329"/>
          </a:xfrm>
          <a:prstGeom prst="rect">
            <a:avLst/>
          </a:prstGeom>
          <a:solidFill>
            <a:srgbClr val="FFFF00"/>
          </a:solidFill>
        </p:spPr>
        <p:txBody>
          <a:bodyPr wrap="square" rtlCol="0">
            <a:spAutoFit/>
          </a:bodyPr>
          <a:lstStyle/>
          <a:p>
            <a:r>
              <a:rPr lang="it-IT" sz="3600" b="1" dirty="0">
                <a:solidFill>
                  <a:srgbClr val="0070C0"/>
                </a:solidFill>
                <a:sym typeface="Wingdings" panose="05000000000000000000" pitchFamily="2" charset="2"/>
              </a:rPr>
              <a:t>if(tl==1)  r=e1; else r=m1;      </a:t>
            </a:r>
          </a:p>
          <a:p>
            <a:r>
              <a:rPr lang="it-IT" sz="3600" b="1" dirty="0">
                <a:solidFill>
                  <a:srgbClr val="0070C0"/>
                </a:solidFill>
                <a:sym typeface="Wingdings" panose="05000000000000000000" pitchFamily="2" charset="2"/>
              </a:rPr>
              <a:t>r.</a:t>
            </a:r>
            <a:r>
              <a:rPr lang="it-IT" sz="3600" b="1" u="sng" dirty="0">
                <a:solidFill>
                  <a:srgbClr val="0070C0"/>
                </a:solidFill>
                <a:sym typeface="Wingdings" panose="05000000000000000000" pitchFamily="2" charset="2"/>
              </a:rPr>
              <a:t>in();</a:t>
            </a:r>
            <a:endParaRPr lang="vi-VN" sz="3600" dirty="0">
              <a:solidFill>
                <a:srgbClr val="0070C0"/>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238</a:t>
            </a:fld>
            <a:endParaRPr lang="en-US"/>
          </a:p>
        </p:txBody>
      </p:sp>
    </p:spTree>
    <p:extLst>
      <p:ext uri="{BB962C8B-B14F-4D97-AF65-F5344CB8AC3E}">
        <p14:creationId xmlns:p14="http://schemas.microsoft.com/office/powerpoint/2010/main" val="175552765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thức ảo</a:t>
            </a:r>
          </a:p>
        </p:txBody>
      </p:sp>
      <p:sp>
        <p:nvSpPr>
          <p:cNvPr id="3" name="Content Placeholder 2"/>
          <p:cNvSpPr>
            <a:spLocks noGrp="1"/>
          </p:cNvSpPr>
          <p:nvPr>
            <p:ph idx="1"/>
          </p:nvPr>
        </p:nvSpPr>
        <p:spPr>
          <a:xfrm>
            <a:off x="332510" y="1312669"/>
            <a:ext cx="11632750" cy="4351338"/>
          </a:xfrm>
        </p:spPr>
        <p:txBody>
          <a:bodyPr>
            <a:noAutofit/>
          </a:bodyPr>
          <a:lstStyle/>
          <a:p>
            <a:pPr marL="0" indent="0">
              <a:lnSpc>
                <a:spcPct val="100000"/>
              </a:lnSpc>
              <a:spcBef>
                <a:spcPts val="0"/>
              </a:spcBef>
              <a:buNone/>
            </a:pPr>
            <a:r>
              <a:rPr lang="it-IT" sz="3200" b="1" dirty="0">
                <a:solidFill>
                  <a:srgbClr val="00B050"/>
                </a:solidFill>
                <a:sym typeface="Wingdings" panose="05000000000000000000" pitchFamily="2" charset="2"/>
              </a:rPr>
              <a:t>Thay hàm main nh</a:t>
            </a:r>
            <a:r>
              <a:rPr lang="vi-VN" sz="3200" b="1" dirty="0">
                <a:solidFill>
                  <a:srgbClr val="00B050"/>
                </a:solidFill>
                <a:sym typeface="Wingdings" panose="05000000000000000000" pitchFamily="2" charset="2"/>
              </a:rPr>
              <a:t>ư</a:t>
            </a:r>
            <a:r>
              <a:rPr lang="en-US" sz="3200" b="1" dirty="0">
                <a:solidFill>
                  <a:srgbClr val="00B050"/>
                </a:solidFill>
                <a:sym typeface="Wingdings" panose="05000000000000000000" pitchFamily="2" charset="2"/>
              </a:rPr>
              <a:t> sau:</a:t>
            </a:r>
            <a:endParaRPr lang="it-IT" sz="3200" b="1" dirty="0">
              <a:solidFill>
                <a:srgbClr val="00B050"/>
              </a:solidFill>
              <a:sym typeface="Wingdings" panose="05000000000000000000" pitchFamily="2" charset="2"/>
            </a:endParaRPr>
          </a:p>
          <a:p>
            <a:pPr marL="0" indent="0">
              <a:lnSpc>
                <a:spcPct val="100000"/>
              </a:lnSpc>
              <a:spcBef>
                <a:spcPts val="0"/>
              </a:spcBef>
              <a:buNone/>
            </a:pPr>
            <a:r>
              <a:rPr lang="it-IT" sz="3200" b="1" dirty="0">
                <a:solidFill>
                  <a:srgbClr val="002060"/>
                </a:solidFill>
                <a:sym typeface="Wingdings" panose="05000000000000000000" pitchFamily="2" charset="2"/>
              </a:rPr>
              <a:t>int main()</a:t>
            </a:r>
          </a:p>
          <a:p>
            <a:pPr marL="0" indent="0">
              <a:lnSpc>
                <a:spcPct val="100000"/>
              </a:lnSpc>
              <a:spcBef>
                <a:spcPts val="0"/>
              </a:spcBef>
              <a:buNone/>
            </a:pPr>
            <a:r>
              <a:rPr lang="it-IT" sz="3200" b="1" dirty="0">
                <a:solidFill>
                  <a:srgbClr val="002060"/>
                </a:solidFill>
                <a:sym typeface="Wingdings" panose="05000000000000000000" pitchFamily="2" charset="2"/>
              </a:rPr>
              <a:t> {</a:t>
            </a:r>
          </a:p>
          <a:p>
            <a:pPr marL="0" indent="0">
              <a:lnSpc>
                <a:spcPct val="100000"/>
              </a:lnSpc>
              <a:spcBef>
                <a:spcPts val="0"/>
              </a:spcBef>
              <a:buNone/>
            </a:pPr>
            <a:r>
              <a:rPr lang="it-IT" sz="3200" b="1" dirty="0">
                <a:solidFill>
                  <a:srgbClr val="002060"/>
                </a:solidFill>
                <a:sym typeface="Wingdings" panose="05000000000000000000" pitchFamily="2" charset="2"/>
              </a:rPr>
              <a:t> 	Employee e1; cout&lt;&lt;" nhap nhan vien:"; e1.nhap();</a:t>
            </a:r>
          </a:p>
          <a:p>
            <a:pPr marL="0" indent="0">
              <a:lnSpc>
                <a:spcPct val="100000"/>
              </a:lnSpc>
              <a:spcBef>
                <a:spcPts val="0"/>
              </a:spcBef>
              <a:buNone/>
            </a:pPr>
            <a:r>
              <a:rPr lang="it-IT" sz="3200" b="1" dirty="0">
                <a:solidFill>
                  <a:srgbClr val="002060"/>
                </a:solidFill>
                <a:sym typeface="Wingdings" panose="05000000000000000000" pitchFamily="2" charset="2"/>
              </a:rPr>
              <a:t>	Manager m1;cout&lt;&lt;" nhap quan ly:"; m1.nhap();</a:t>
            </a:r>
          </a:p>
          <a:p>
            <a:pPr marL="0" indent="0">
              <a:lnSpc>
                <a:spcPct val="100000"/>
              </a:lnSpc>
              <a:spcBef>
                <a:spcPts val="0"/>
              </a:spcBef>
              <a:buNone/>
            </a:pPr>
            <a:r>
              <a:rPr lang="it-IT" sz="3200" b="1" dirty="0">
                <a:solidFill>
                  <a:srgbClr val="002060"/>
                </a:solidFill>
                <a:sym typeface="Wingdings" panose="05000000000000000000" pitchFamily="2" charset="2"/>
              </a:rPr>
              <a:t>	</a:t>
            </a:r>
            <a:r>
              <a:rPr lang="en-US" sz="3200" b="1" dirty="0">
                <a:solidFill>
                  <a:srgbClr val="002060"/>
                </a:solidFill>
                <a:sym typeface="Wingdings" panose="05000000000000000000" pitchFamily="2" charset="2"/>
              </a:rPr>
              <a:t>e</a:t>
            </a:r>
            <a:r>
              <a:rPr lang="it-IT" sz="3200" b="1" dirty="0">
                <a:solidFill>
                  <a:srgbClr val="002060"/>
                </a:solidFill>
                <a:sym typeface="Wingdings" panose="05000000000000000000" pitchFamily="2" charset="2"/>
              </a:rPr>
              <a:t>1.in();     m1.in(); 	</a:t>
            </a:r>
          </a:p>
          <a:p>
            <a:pPr marL="0" indent="0">
              <a:lnSpc>
                <a:spcPct val="100000"/>
              </a:lnSpc>
              <a:spcBef>
                <a:spcPts val="0"/>
              </a:spcBef>
              <a:buNone/>
            </a:pPr>
            <a:r>
              <a:rPr lang="it-IT" sz="3200" b="1" dirty="0">
                <a:solidFill>
                  <a:srgbClr val="002060"/>
                </a:solidFill>
                <a:sym typeface="Wingdings" panose="05000000000000000000" pitchFamily="2" charset="2"/>
              </a:rPr>
              <a:t>	cout&lt;&lt;"\n xem lại nhan vien hay quan ly (1/&lt;&gt;1)";  </a:t>
            </a:r>
          </a:p>
          <a:p>
            <a:pPr marL="0" indent="0">
              <a:lnSpc>
                <a:spcPct val="100000"/>
              </a:lnSpc>
              <a:spcBef>
                <a:spcPts val="0"/>
              </a:spcBef>
              <a:buNone/>
            </a:pPr>
            <a:r>
              <a:rPr lang="it-IT" sz="3200" b="1" dirty="0">
                <a:solidFill>
                  <a:srgbClr val="002060"/>
                </a:solidFill>
                <a:sym typeface="Wingdings" panose="05000000000000000000" pitchFamily="2" charset="2"/>
              </a:rPr>
              <a:t>	int tl; cin&gt;&gt;tl;</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FF0000"/>
                </a:solidFill>
                <a:sym typeface="Wingdings" panose="05000000000000000000" pitchFamily="2" charset="2"/>
              </a:rPr>
              <a:t>Employee *p;</a:t>
            </a:r>
            <a:r>
              <a:rPr lang="it-IT" sz="3200" b="1" dirty="0">
                <a:solidFill>
                  <a:srgbClr val="FF0000"/>
                </a:solidFill>
                <a:sym typeface="Wingdings" panose="05000000000000000000" pitchFamily="2" charset="2"/>
              </a:rPr>
              <a:t>    if(tl==1) p= &amp;e1; else p=&amp;m1;</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FF0000"/>
                </a:solidFill>
                <a:sym typeface="Wingdings" panose="05000000000000000000" pitchFamily="2" charset="2"/>
              </a:rPr>
              <a:t>p-&gt;in();</a:t>
            </a:r>
          </a:p>
          <a:p>
            <a:pPr marL="0" indent="0">
              <a:lnSpc>
                <a:spcPct val="100000"/>
              </a:lnSpc>
              <a:spcBef>
                <a:spcPts val="0"/>
              </a:spcBef>
              <a:buNone/>
            </a:pPr>
            <a:r>
              <a:rPr lang="it-IT" sz="3200" b="1" dirty="0">
                <a:solidFill>
                  <a:srgbClr val="002060"/>
                </a:solidFill>
                <a:sym typeface="Wingdings" panose="05000000000000000000" pitchFamily="2" charset="2"/>
              </a:rPr>
              <a:t>}</a:t>
            </a:r>
            <a:endParaRPr lang="en-US" sz="3200" b="1" dirty="0">
              <a:solidFill>
                <a:srgbClr val="00206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239</a:t>
            </a:fld>
            <a:endParaRPr lang="en-US"/>
          </a:p>
        </p:txBody>
      </p:sp>
    </p:spTree>
    <p:extLst>
      <p:ext uri="{BB962C8B-B14F-4D97-AF65-F5344CB8AC3E}">
        <p14:creationId xmlns:p14="http://schemas.microsoft.com/office/powerpoint/2010/main" val="110142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Tham biến, tham trị</a:t>
            </a:r>
          </a:p>
        </p:txBody>
      </p:sp>
      <p:sp>
        <p:nvSpPr>
          <p:cNvPr id="3" name="Content Placeholder 2"/>
          <p:cNvSpPr>
            <a:spLocks noGrp="1"/>
          </p:cNvSpPr>
          <p:nvPr>
            <p:ph idx="1"/>
          </p:nvPr>
        </p:nvSpPr>
        <p:spPr>
          <a:xfrm>
            <a:off x="838200" y="1600548"/>
            <a:ext cx="10515600" cy="4351338"/>
          </a:xfrm>
        </p:spPr>
        <p:txBody>
          <a:bodyPr>
            <a:normAutofit/>
          </a:bodyPr>
          <a:lstStyle/>
          <a:p>
            <a:pPr marL="0" indent="0">
              <a:buNone/>
            </a:pPr>
            <a:endParaRPr lang="nn-NO"/>
          </a:p>
          <a:p>
            <a:pPr marL="0" indent="0">
              <a:buNone/>
            </a:pPr>
            <a:endParaRPr lang="nn-NO"/>
          </a:p>
          <a:p>
            <a:pPr marL="0" indent="0">
              <a:buNone/>
            </a:pPr>
            <a:endParaRPr lang="nn-NO"/>
          </a:p>
        </p:txBody>
      </p:sp>
      <p:sp>
        <p:nvSpPr>
          <p:cNvPr id="5" name="Rectangle 4"/>
          <p:cNvSpPr/>
          <p:nvPr/>
        </p:nvSpPr>
        <p:spPr>
          <a:xfrm>
            <a:off x="902524" y="1164134"/>
            <a:ext cx="5299364" cy="3970318"/>
          </a:xfrm>
          <a:prstGeom prst="rect">
            <a:avLst/>
          </a:prstGeom>
        </p:spPr>
        <p:txBody>
          <a:bodyPr wrap="square">
            <a:spAutoFit/>
          </a:bodyPr>
          <a:lstStyle/>
          <a:p>
            <a:r>
              <a:rPr lang="en-US" sz="2800" dirty="0"/>
              <a:t>void x1(</a:t>
            </a:r>
            <a:r>
              <a:rPr lang="en-US" sz="2800" dirty="0" err="1"/>
              <a:t>int</a:t>
            </a:r>
            <a:r>
              <a:rPr lang="en-US" sz="2800" dirty="0"/>
              <a:t> a, </a:t>
            </a:r>
            <a:r>
              <a:rPr lang="en-US" sz="2800" dirty="0" err="1"/>
              <a:t>int</a:t>
            </a:r>
            <a:r>
              <a:rPr lang="en-US" sz="2800" dirty="0"/>
              <a:t> b</a:t>
            </a:r>
            <a:r>
              <a:rPr lang="en-US" sz="2800"/>
              <a:t>) {</a:t>
            </a:r>
            <a:endParaRPr lang="en-US" sz="2800" dirty="0"/>
          </a:p>
          <a:p>
            <a:r>
              <a:rPr lang="en-US" sz="2800"/>
              <a:t>  a</a:t>
            </a:r>
            <a:r>
              <a:rPr lang="en-US" sz="2800" dirty="0"/>
              <a:t>= a+1; b= </a:t>
            </a:r>
            <a:r>
              <a:rPr lang="en-US" sz="2800" dirty="0" err="1"/>
              <a:t>b+a</a:t>
            </a:r>
            <a:r>
              <a:rPr lang="en-US" sz="2800" dirty="0"/>
              <a:t>;</a:t>
            </a:r>
          </a:p>
          <a:p>
            <a:r>
              <a:rPr lang="en-US" sz="2800" dirty="0"/>
              <a:t>}</a:t>
            </a:r>
          </a:p>
          <a:p>
            <a:r>
              <a:rPr lang="en-US" sz="2800" dirty="0"/>
              <a:t>void x2(</a:t>
            </a:r>
            <a:r>
              <a:rPr lang="en-US" sz="2800" dirty="0" err="1"/>
              <a:t>int</a:t>
            </a:r>
            <a:r>
              <a:rPr lang="en-US" sz="2800" dirty="0"/>
              <a:t> a, </a:t>
            </a:r>
            <a:r>
              <a:rPr lang="en-US" sz="2800" dirty="0" err="1"/>
              <a:t>int</a:t>
            </a:r>
            <a:r>
              <a:rPr lang="en-US" sz="2800" dirty="0"/>
              <a:t> &amp;</a:t>
            </a:r>
            <a:r>
              <a:rPr lang="en-US" sz="2800"/>
              <a:t>b){</a:t>
            </a:r>
            <a:endParaRPr lang="en-US" sz="2800" dirty="0"/>
          </a:p>
          <a:p>
            <a:r>
              <a:rPr lang="en-US" sz="2800" dirty="0"/>
              <a:t>	a= a+1; b= </a:t>
            </a:r>
            <a:r>
              <a:rPr lang="en-US" sz="2800" dirty="0" err="1"/>
              <a:t>b+a</a:t>
            </a:r>
            <a:r>
              <a:rPr lang="en-US" sz="2800" dirty="0"/>
              <a:t>;</a:t>
            </a:r>
          </a:p>
          <a:p>
            <a:r>
              <a:rPr lang="en-US" sz="2800" dirty="0"/>
              <a:t>}</a:t>
            </a:r>
          </a:p>
          <a:p>
            <a:r>
              <a:rPr lang="en-US" sz="2800" dirty="0"/>
              <a:t>void x3(</a:t>
            </a:r>
            <a:r>
              <a:rPr lang="en-US" sz="2800" dirty="0" err="1"/>
              <a:t>int</a:t>
            </a:r>
            <a:r>
              <a:rPr lang="en-US" sz="2800" dirty="0"/>
              <a:t> &amp;a, </a:t>
            </a:r>
            <a:r>
              <a:rPr lang="en-US" sz="2800" dirty="0" err="1"/>
              <a:t>int</a:t>
            </a:r>
            <a:r>
              <a:rPr lang="en-US" sz="2800" dirty="0"/>
              <a:t> &amp;</a:t>
            </a:r>
            <a:r>
              <a:rPr lang="en-US" sz="2800"/>
              <a:t>b){</a:t>
            </a:r>
            <a:endParaRPr lang="en-US" sz="2800" dirty="0"/>
          </a:p>
          <a:p>
            <a:r>
              <a:rPr lang="en-US" sz="2800"/>
              <a:t>   a</a:t>
            </a:r>
            <a:r>
              <a:rPr lang="en-US" sz="2800" dirty="0"/>
              <a:t>= a+1; b= </a:t>
            </a:r>
            <a:r>
              <a:rPr lang="en-US" sz="2800" dirty="0" err="1"/>
              <a:t>b+a</a:t>
            </a:r>
            <a:r>
              <a:rPr lang="en-US" sz="2800" dirty="0"/>
              <a:t>;</a:t>
            </a:r>
          </a:p>
          <a:p>
            <a:r>
              <a:rPr lang="en-US" sz="2800"/>
              <a:t>}</a:t>
            </a:r>
            <a:endParaRPr lang="en-US" sz="2800" dirty="0"/>
          </a:p>
        </p:txBody>
      </p:sp>
      <p:sp>
        <p:nvSpPr>
          <p:cNvPr id="6" name="Rectangle 5"/>
          <p:cNvSpPr/>
          <p:nvPr/>
        </p:nvSpPr>
        <p:spPr>
          <a:xfrm>
            <a:off x="7264981" y="1164134"/>
            <a:ext cx="4720693" cy="3970318"/>
          </a:xfrm>
          <a:prstGeom prst="rect">
            <a:avLst/>
          </a:prstGeom>
        </p:spPr>
        <p:txBody>
          <a:bodyPr wrap="square">
            <a:spAutoFit/>
          </a:bodyPr>
          <a:lstStyle/>
          <a:p>
            <a:r>
              <a:rPr lang="en-US" sz="2800" dirty="0" err="1"/>
              <a:t>int</a:t>
            </a:r>
            <a:r>
              <a:rPr lang="en-US" sz="2800" dirty="0"/>
              <a:t> </a:t>
            </a:r>
            <a:r>
              <a:rPr lang="en-US" sz="2800"/>
              <a:t>main(){</a:t>
            </a:r>
            <a:endParaRPr lang="en-US" sz="2800" dirty="0"/>
          </a:p>
          <a:p>
            <a:r>
              <a:rPr lang="en-US" sz="2800" dirty="0"/>
              <a:t>	</a:t>
            </a:r>
            <a:r>
              <a:rPr lang="en-US" sz="2800" dirty="0" err="1">
                <a:solidFill>
                  <a:srgbClr val="0000FF"/>
                </a:solidFill>
              </a:rPr>
              <a:t>int</a:t>
            </a:r>
            <a:r>
              <a:rPr lang="en-US" sz="2800" dirty="0">
                <a:solidFill>
                  <a:srgbClr val="0000FF"/>
                </a:solidFill>
              </a:rPr>
              <a:t> a=1, </a:t>
            </a:r>
            <a:r>
              <a:rPr lang="en-US" sz="2800">
                <a:solidFill>
                  <a:srgbClr val="0000FF"/>
                </a:solidFill>
              </a:rPr>
              <a:t>b=5; </a:t>
            </a:r>
          </a:p>
          <a:p>
            <a:r>
              <a:rPr lang="en-US" sz="2800" dirty="0"/>
              <a:t>	x1(a, b); in(</a:t>
            </a:r>
            <a:r>
              <a:rPr lang="en-US" sz="2800" dirty="0" err="1"/>
              <a:t>a,b</a:t>
            </a:r>
            <a:r>
              <a:rPr lang="en-US" sz="2800" dirty="0"/>
              <a:t>);</a:t>
            </a:r>
          </a:p>
          <a:p>
            <a:r>
              <a:rPr lang="en-US" sz="2800" dirty="0"/>
              <a:t>	x2(a, b); in(a, b);</a:t>
            </a:r>
          </a:p>
          <a:p>
            <a:r>
              <a:rPr lang="en-US" sz="2800" dirty="0"/>
              <a:t>	x3(a, b); in(</a:t>
            </a:r>
            <a:r>
              <a:rPr lang="en-US" sz="2800" dirty="0" err="1"/>
              <a:t>a,b</a:t>
            </a:r>
            <a:r>
              <a:rPr lang="en-US" sz="2800" dirty="0"/>
              <a:t>);</a:t>
            </a:r>
          </a:p>
          <a:p>
            <a:r>
              <a:rPr lang="en-US" sz="2800" dirty="0"/>
              <a:t>	x2(b, a); in(a, b);</a:t>
            </a:r>
          </a:p>
          <a:p>
            <a:r>
              <a:rPr lang="en-US" sz="2800" dirty="0"/>
              <a:t>	x2(b, b); in(a, b);</a:t>
            </a:r>
          </a:p>
          <a:p>
            <a:r>
              <a:rPr lang="en-US" sz="2800" dirty="0"/>
              <a:t>	x3(a, a); in(a, b);</a:t>
            </a:r>
          </a:p>
          <a:p>
            <a:r>
              <a:rPr lang="en-US" sz="2800" dirty="0"/>
              <a:t>} 	</a:t>
            </a:r>
          </a:p>
        </p:txBody>
      </p:sp>
      <p:pic>
        <p:nvPicPr>
          <p:cNvPr id="7" name="Picture 6"/>
          <p:cNvPicPr>
            <a:picLocks noChangeAspect="1"/>
          </p:cNvPicPr>
          <p:nvPr/>
        </p:nvPicPr>
        <p:blipFill rotWithShape="1">
          <a:blip r:embed="rId2"/>
          <a:srcRect r="40584"/>
          <a:stretch/>
        </p:blipFill>
        <p:spPr>
          <a:xfrm>
            <a:off x="4426361" y="1787993"/>
            <a:ext cx="3339277" cy="3454525"/>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fld id="{06F855F6-99C9-4B18-88EC-1D73743D07FD}" type="slidenum">
              <a:rPr lang="en-US" smtClean="0"/>
              <a:t>24</a:t>
            </a:fld>
            <a:endParaRPr lang="en-US"/>
          </a:p>
        </p:txBody>
      </p:sp>
      <p:sp>
        <p:nvSpPr>
          <p:cNvPr id="8" name="TextBox 5"/>
          <p:cNvSpPr txBox="1"/>
          <p:nvPr/>
        </p:nvSpPr>
        <p:spPr>
          <a:xfrm>
            <a:off x="3663182" y="5429963"/>
            <a:ext cx="5909443" cy="1077218"/>
          </a:xfrm>
          <a:prstGeom prst="rect">
            <a:avLst/>
          </a:prstGeom>
          <a:solidFill>
            <a:srgbClr val="FFFF00"/>
          </a:solidFill>
          <a:ln>
            <a:solidFill>
              <a:schemeClr val="accent1">
                <a:shade val="50000"/>
              </a:schemeClr>
            </a:solidFill>
          </a:ln>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FF0000"/>
                </a:solidFill>
              </a:rPr>
              <a:t>Cho biết kết quả của chương trình  nếu thay a=3, b=2??? </a:t>
            </a:r>
          </a:p>
        </p:txBody>
      </p:sp>
    </p:spTree>
    <p:extLst>
      <p:ext uri="{BB962C8B-B14F-4D97-AF65-F5344CB8AC3E}">
        <p14:creationId xmlns:p14="http://schemas.microsoft.com/office/powerpoint/2010/main" val="4400450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thức ảo</a:t>
            </a:r>
          </a:p>
        </p:txBody>
      </p:sp>
      <p:sp>
        <p:nvSpPr>
          <p:cNvPr id="3" name="Content Placeholder 2"/>
          <p:cNvSpPr>
            <a:spLocks noGrp="1"/>
          </p:cNvSpPr>
          <p:nvPr>
            <p:ph idx="1"/>
          </p:nvPr>
        </p:nvSpPr>
        <p:spPr>
          <a:xfrm>
            <a:off x="332510" y="1312669"/>
            <a:ext cx="11632750" cy="4351338"/>
          </a:xfrm>
        </p:spPr>
        <p:txBody>
          <a:bodyPr>
            <a:noAutofit/>
          </a:bodyPr>
          <a:lstStyle/>
          <a:p>
            <a:pPr marL="0" indent="0">
              <a:lnSpc>
                <a:spcPct val="100000"/>
              </a:lnSpc>
              <a:spcBef>
                <a:spcPts val="0"/>
              </a:spcBef>
              <a:buNone/>
            </a:pPr>
            <a:r>
              <a:rPr lang="it-IT" sz="3200" b="1" dirty="0">
                <a:solidFill>
                  <a:srgbClr val="00B050"/>
                </a:solidFill>
                <a:sym typeface="Wingdings" panose="05000000000000000000" pitchFamily="2" charset="2"/>
              </a:rPr>
              <a:t>Thay hàm main nh</a:t>
            </a:r>
            <a:r>
              <a:rPr lang="vi-VN" sz="3200" b="1" dirty="0">
                <a:solidFill>
                  <a:srgbClr val="00B050"/>
                </a:solidFill>
                <a:sym typeface="Wingdings" panose="05000000000000000000" pitchFamily="2" charset="2"/>
              </a:rPr>
              <a:t>ư</a:t>
            </a:r>
            <a:r>
              <a:rPr lang="en-US" sz="3200" b="1" dirty="0">
                <a:solidFill>
                  <a:srgbClr val="00B050"/>
                </a:solidFill>
                <a:sym typeface="Wingdings" panose="05000000000000000000" pitchFamily="2" charset="2"/>
              </a:rPr>
              <a:t> sau:</a:t>
            </a:r>
            <a:endParaRPr lang="it-IT" sz="3200" b="1" dirty="0">
              <a:solidFill>
                <a:srgbClr val="00B050"/>
              </a:solidFill>
              <a:sym typeface="Wingdings" panose="05000000000000000000" pitchFamily="2" charset="2"/>
            </a:endParaRPr>
          </a:p>
          <a:p>
            <a:pPr marL="0" indent="0">
              <a:lnSpc>
                <a:spcPct val="100000"/>
              </a:lnSpc>
              <a:spcBef>
                <a:spcPts val="0"/>
              </a:spcBef>
              <a:buNone/>
            </a:pPr>
            <a:r>
              <a:rPr lang="it-IT" sz="3200" b="1" dirty="0">
                <a:solidFill>
                  <a:srgbClr val="002060"/>
                </a:solidFill>
                <a:sym typeface="Wingdings" panose="05000000000000000000" pitchFamily="2" charset="2"/>
              </a:rPr>
              <a:t>int main()</a:t>
            </a:r>
          </a:p>
          <a:p>
            <a:pPr marL="0" indent="0">
              <a:lnSpc>
                <a:spcPct val="100000"/>
              </a:lnSpc>
              <a:spcBef>
                <a:spcPts val="0"/>
              </a:spcBef>
              <a:buNone/>
            </a:pPr>
            <a:r>
              <a:rPr lang="it-IT" sz="3200" b="1" dirty="0">
                <a:solidFill>
                  <a:srgbClr val="002060"/>
                </a:solidFill>
                <a:sym typeface="Wingdings" panose="05000000000000000000" pitchFamily="2" charset="2"/>
              </a:rPr>
              <a:t> {</a:t>
            </a:r>
          </a:p>
          <a:p>
            <a:pPr marL="0" indent="0">
              <a:lnSpc>
                <a:spcPct val="100000"/>
              </a:lnSpc>
              <a:spcBef>
                <a:spcPts val="0"/>
              </a:spcBef>
              <a:buNone/>
            </a:pPr>
            <a:r>
              <a:rPr lang="it-IT" sz="3200" b="1" dirty="0">
                <a:solidFill>
                  <a:srgbClr val="002060"/>
                </a:solidFill>
                <a:sym typeface="Wingdings" panose="05000000000000000000" pitchFamily="2" charset="2"/>
              </a:rPr>
              <a:t> 	Employee e1; cout&lt;&lt;" nhap nhan vien:"; e1.nhap();</a:t>
            </a:r>
          </a:p>
          <a:p>
            <a:pPr marL="0" indent="0">
              <a:lnSpc>
                <a:spcPct val="100000"/>
              </a:lnSpc>
              <a:spcBef>
                <a:spcPts val="0"/>
              </a:spcBef>
              <a:buNone/>
            </a:pPr>
            <a:r>
              <a:rPr lang="it-IT" sz="3200" b="1" dirty="0">
                <a:solidFill>
                  <a:srgbClr val="002060"/>
                </a:solidFill>
                <a:sym typeface="Wingdings" panose="05000000000000000000" pitchFamily="2" charset="2"/>
              </a:rPr>
              <a:t>	Manager m1;cout&lt;&lt;" nhap quan ly:"; m1.nhap();</a:t>
            </a:r>
          </a:p>
          <a:p>
            <a:pPr marL="0" indent="0">
              <a:lnSpc>
                <a:spcPct val="100000"/>
              </a:lnSpc>
              <a:spcBef>
                <a:spcPts val="0"/>
              </a:spcBef>
              <a:buNone/>
            </a:pPr>
            <a:r>
              <a:rPr lang="it-IT" sz="3200" b="1" dirty="0">
                <a:solidFill>
                  <a:srgbClr val="002060"/>
                </a:solidFill>
                <a:sym typeface="Wingdings" panose="05000000000000000000" pitchFamily="2" charset="2"/>
              </a:rPr>
              <a:t>	</a:t>
            </a:r>
            <a:r>
              <a:rPr lang="en-US" sz="3200" b="1" dirty="0">
                <a:solidFill>
                  <a:srgbClr val="002060"/>
                </a:solidFill>
                <a:sym typeface="Wingdings" panose="05000000000000000000" pitchFamily="2" charset="2"/>
              </a:rPr>
              <a:t>e</a:t>
            </a:r>
            <a:r>
              <a:rPr lang="it-IT" sz="3200" b="1" dirty="0">
                <a:solidFill>
                  <a:srgbClr val="002060"/>
                </a:solidFill>
                <a:sym typeface="Wingdings" panose="05000000000000000000" pitchFamily="2" charset="2"/>
              </a:rPr>
              <a:t>1.in();     m1.in(); 	</a:t>
            </a:r>
          </a:p>
          <a:p>
            <a:pPr marL="0" indent="0">
              <a:lnSpc>
                <a:spcPct val="100000"/>
              </a:lnSpc>
              <a:spcBef>
                <a:spcPts val="0"/>
              </a:spcBef>
              <a:buNone/>
            </a:pPr>
            <a:r>
              <a:rPr lang="it-IT" sz="3200" b="1" dirty="0">
                <a:solidFill>
                  <a:srgbClr val="002060"/>
                </a:solidFill>
                <a:sym typeface="Wingdings" panose="05000000000000000000" pitchFamily="2" charset="2"/>
              </a:rPr>
              <a:t>	cout&lt;&lt;"\n xem lại nhan vien hay quan ly (1/&lt;&gt;1)";  </a:t>
            </a:r>
          </a:p>
          <a:p>
            <a:pPr marL="0" indent="0">
              <a:lnSpc>
                <a:spcPct val="100000"/>
              </a:lnSpc>
              <a:spcBef>
                <a:spcPts val="0"/>
              </a:spcBef>
              <a:buNone/>
            </a:pPr>
            <a:r>
              <a:rPr lang="it-IT" sz="3200" b="1" dirty="0">
                <a:solidFill>
                  <a:srgbClr val="002060"/>
                </a:solidFill>
                <a:sym typeface="Wingdings" panose="05000000000000000000" pitchFamily="2" charset="2"/>
              </a:rPr>
              <a:t>	int tl; cin&gt;&gt;tl;</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FF0000"/>
                </a:solidFill>
                <a:sym typeface="Wingdings" panose="05000000000000000000" pitchFamily="2" charset="2"/>
              </a:rPr>
              <a:t>Employee *p;</a:t>
            </a:r>
            <a:r>
              <a:rPr lang="it-IT" sz="3200" b="1" dirty="0">
                <a:solidFill>
                  <a:srgbClr val="FF0000"/>
                </a:solidFill>
                <a:sym typeface="Wingdings" panose="05000000000000000000" pitchFamily="2" charset="2"/>
              </a:rPr>
              <a:t>    if(tl==1) p= &amp;e1; else p=&amp;m1;</a:t>
            </a:r>
          </a:p>
          <a:p>
            <a:pPr marL="0" indent="0">
              <a:lnSpc>
                <a:spcPct val="100000"/>
              </a:lnSpc>
              <a:spcBef>
                <a:spcPts val="0"/>
              </a:spcBef>
              <a:buNone/>
            </a:pPr>
            <a:r>
              <a:rPr lang="it-IT" sz="3200" b="1" dirty="0">
                <a:solidFill>
                  <a:srgbClr val="002060"/>
                </a:solidFill>
                <a:sym typeface="Wingdings" panose="05000000000000000000" pitchFamily="2" charset="2"/>
              </a:rPr>
              <a:t>	</a:t>
            </a:r>
            <a:r>
              <a:rPr lang="it-IT" sz="3200" b="1" u="sng" dirty="0">
                <a:solidFill>
                  <a:srgbClr val="FF0000"/>
                </a:solidFill>
                <a:sym typeface="Wingdings" panose="05000000000000000000" pitchFamily="2" charset="2"/>
              </a:rPr>
              <a:t>p-&gt;in();</a:t>
            </a:r>
          </a:p>
          <a:p>
            <a:pPr marL="0" indent="0">
              <a:lnSpc>
                <a:spcPct val="100000"/>
              </a:lnSpc>
              <a:spcBef>
                <a:spcPts val="0"/>
              </a:spcBef>
              <a:buNone/>
            </a:pPr>
            <a:r>
              <a:rPr lang="it-IT" sz="3200" b="1" dirty="0">
                <a:solidFill>
                  <a:srgbClr val="002060"/>
                </a:solidFill>
                <a:sym typeface="Wingdings" panose="05000000000000000000" pitchFamily="2" charset="2"/>
              </a:rPr>
              <a:t>}</a:t>
            </a:r>
            <a:endParaRPr lang="en-US" sz="3200" b="1" dirty="0">
              <a:solidFill>
                <a:srgbClr val="002060"/>
              </a:solidFill>
              <a:sym typeface="Wingdings" panose="05000000000000000000" pitchFamily="2" charset="2"/>
            </a:endParaRPr>
          </a:p>
        </p:txBody>
      </p:sp>
      <p:sp>
        <p:nvSpPr>
          <p:cNvPr id="4" name="TextBox 3"/>
          <p:cNvSpPr txBox="1"/>
          <p:nvPr/>
        </p:nvSpPr>
        <p:spPr>
          <a:xfrm>
            <a:off x="5447627" y="661032"/>
            <a:ext cx="5520106" cy="1754326"/>
          </a:xfrm>
          <a:prstGeom prst="rect">
            <a:avLst/>
          </a:prstGeom>
          <a:solidFill>
            <a:srgbClr val="FFFF00"/>
          </a:solidFill>
        </p:spPr>
        <p:txBody>
          <a:bodyPr wrap="square" rtlCol="0">
            <a:spAutoFit/>
          </a:bodyPr>
          <a:lstStyle/>
          <a:p>
            <a:r>
              <a:rPr lang="it-IT" sz="3600" b="1" u="sng" dirty="0">
                <a:solidFill>
                  <a:srgbClr val="00B050"/>
                </a:solidFill>
                <a:sym typeface="Wingdings" panose="05000000000000000000" pitchFamily="2" charset="2"/>
              </a:rPr>
              <a:t>Bỏ từ khoá virtual ở ph</a:t>
            </a:r>
            <a:r>
              <a:rPr lang="vi-VN" sz="3600" b="1" u="sng" dirty="0">
                <a:solidFill>
                  <a:srgbClr val="00B050"/>
                </a:solidFill>
                <a:sym typeface="Wingdings" panose="05000000000000000000" pitchFamily="2" charset="2"/>
              </a:rPr>
              <a:t>ươ</a:t>
            </a:r>
            <a:r>
              <a:rPr lang="en-US" sz="3600" b="1" u="sng" dirty="0" err="1">
                <a:solidFill>
                  <a:srgbClr val="00B050"/>
                </a:solidFill>
                <a:sym typeface="Wingdings" panose="05000000000000000000" pitchFamily="2" charset="2"/>
              </a:rPr>
              <a:t>ng</a:t>
            </a:r>
            <a:r>
              <a:rPr lang="en-US" sz="3600" b="1" u="sng" dirty="0">
                <a:solidFill>
                  <a:srgbClr val="00B050"/>
                </a:solidFill>
                <a:sym typeface="Wingdings" panose="05000000000000000000" pitchFamily="2" charset="2"/>
              </a:rPr>
              <a:t> thức in của lớp, cho biết kết quả??</a:t>
            </a:r>
            <a:r>
              <a:rPr lang="it-IT" sz="3600" b="1" u="sng" dirty="0">
                <a:solidFill>
                  <a:srgbClr val="00B050"/>
                </a:solidFill>
                <a:sym typeface="Wingdings" panose="05000000000000000000" pitchFamily="2" charset="2"/>
              </a:rPr>
              <a:t> </a:t>
            </a:r>
            <a:endParaRPr lang="vi-VN" sz="3600" dirty="0">
              <a:solidFill>
                <a:srgbClr val="00B050"/>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240</a:t>
            </a:fld>
            <a:endParaRPr lang="en-US"/>
          </a:p>
        </p:txBody>
      </p:sp>
    </p:spTree>
    <p:extLst>
      <p:ext uri="{BB962C8B-B14F-4D97-AF65-F5344CB8AC3E}">
        <p14:creationId xmlns:p14="http://schemas.microsoft.com/office/powerpoint/2010/main" val="41268917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Yêu cầu: </a:t>
            </a:r>
          </a:p>
          <a:p>
            <a:pPr marL="0" indent="0">
              <a:lnSpc>
                <a:spcPct val="100000"/>
              </a:lnSpc>
              <a:spcBef>
                <a:spcPts val="0"/>
              </a:spcBef>
              <a:buNone/>
            </a:pPr>
            <a:r>
              <a:rPr lang="en-US" sz="2400" b="1" dirty="0">
                <a:sym typeface="Wingdings" panose="05000000000000000000" pitchFamily="2" charset="2"/>
              </a:rPr>
              <a:t>Khai báo lớp dãy hình chứa hình tròn hoặc hình chữ nhật.</a:t>
            </a:r>
          </a:p>
          <a:p>
            <a:pPr marL="0" indent="0">
              <a:lnSpc>
                <a:spcPct val="100000"/>
              </a:lnSpc>
              <a:spcBef>
                <a:spcPts val="0"/>
              </a:spcBef>
              <a:buNone/>
            </a:pPr>
            <a:r>
              <a:rPr lang="en-US" sz="2400" b="1" dirty="0">
                <a:sym typeface="Wingdings" panose="05000000000000000000" pitchFamily="2" charset="2"/>
              </a:rPr>
              <a:t>Nhập các hình (hỏi nhập hình tròn hay hình chữ nhật )</a:t>
            </a:r>
          </a:p>
          <a:p>
            <a:pPr marL="0" indent="0">
              <a:lnSpc>
                <a:spcPct val="100000"/>
              </a:lnSpc>
              <a:spcBef>
                <a:spcPts val="0"/>
              </a:spcBef>
              <a:buNone/>
            </a:pPr>
            <a:r>
              <a:rPr lang="en-US" sz="2400" b="1">
                <a:sym typeface="Wingdings" panose="05000000000000000000" pitchFamily="2" charset="2"/>
              </a:rPr>
              <a:t>In thông tin và diện </a:t>
            </a:r>
            <a:r>
              <a:rPr lang="en-US" sz="2400" b="1" dirty="0">
                <a:sym typeface="Wingdings" panose="05000000000000000000" pitchFamily="2" charset="2"/>
              </a:rPr>
              <a:t>tích của mỗi hình trong dãy hình</a:t>
            </a:r>
          </a:p>
        </p:txBody>
      </p:sp>
      <p:sp>
        <p:nvSpPr>
          <p:cNvPr id="4" name="Rectangle 3"/>
          <p:cNvSpPr/>
          <p:nvPr/>
        </p:nvSpPr>
        <p:spPr>
          <a:xfrm>
            <a:off x="6289288" y="3557239"/>
            <a:ext cx="2988527" cy="1260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p:cNvSpPr txBox="1"/>
          <p:nvPr/>
        </p:nvSpPr>
        <p:spPr>
          <a:xfrm>
            <a:off x="5412988" y="3291946"/>
            <a:ext cx="876300" cy="461665"/>
          </a:xfrm>
          <a:prstGeom prst="rect">
            <a:avLst/>
          </a:prstGeom>
          <a:noFill/>
        </p:spPr>
        <p:txBody>
          <a:bodyPr wrap="square" rtlCol="0">
            <a:spAutoFit/>
          </a:bodyPr>
          <a:lstStyle/>
          <a:p>
            <a:r>
              <a:rPr lang="en-US" sz="2400"/>
              <a:t>(x,y)</a:t>
            </a:r>
          </a:p>
        </p:txBody>
      </p:sp>
      <p:sp>
        <p:nvSpPr>
          <p:cNvPr id="6" name="TextBox 5"/>
          <p:cNvSpPr txBox="1"/>
          <p:nvPr/>
        </p:nvSpPr>
        <p:spPr>
          <a:xfrm>
            <a:off x="7712926" y="3187907"/>
            <a:ext cx="1007327" cy="461665"/>
          </a:xfrm>
          <a:prstGeom prst="rect">
            <a:avLst/>
          </a:prstGeom>
          <a:noFill/>
        </p:spPr>
        <p:txBody>
          <a:bodyPr wrap="square" rtlCol="0">
            <a:spAutoFit/>
          </a:bodyPr>
          <a:lstStyle/>
          <a:p>
            <a:r>
              <a:rPr lang="en-US" sz="2400"/>
              <a:t>width</a:t>
            </a:r>
          </a:p>
        </p:txBody>
      </p:sp>
      <p:sp>
        <p:nvSpPr>
          <p:cNvPr id="7" name="TextBox 6"/>
          <p:cNvSpPr txBox="1"/>
          <p:nvPr/>
        </p:nvSpPr>
        <p:spPr>
          <a:xfrm>
            <a:off x="5319132" y="4247143"/>
            <a:ext cx="1241502" cy="461665"/>
          </a:xfrm>
          <a:prstGeom prst="rect">
            <a:avLst/>
          </a:prstGeom>
          <a:noFill/>
        </p:spPr>
        <p:txBody>
          <a:bodyPr wrap="square" rtlCol="0">
            <a:spAutoFit/>
          </a:bodyPr>
          <a:lstStyle/>
          <a:p>
            <a:r>
              <a:rPr lang="en-US" sz="2400"/>
              <a:t>height</a:t>
            </a:r>
          </a:p>
        </p:txBody>
      </p:sp>
      <p:sp>
        <p:nvSpPr>
          <p:cNvPr id="8" name="Oval 7"/>
          <p:cNvSpPr/>
          <p:nvPr/>
        </p:nvSpPr>
        <p:spPr>
          <a:xfrm>
            <a:off x="1863183" y="3578729"/>
            <a:ext cx="2430966" cy="2453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2457450" y="4436031"/>
            <a:ext cx="961328" cy="461665"/>
          </a:xfrm>
          <a:prstGeom prst="rect">
            <a:avLst/>
          </a:prstGeom>
          <a:noFill/>
        </p:spPr>
        <p:txBody>
          <a:bodyPr wrap="square" rtlCol="0">
            <a:spAutoFit/>
          </a:bodyPr>
          <a:lstStyle/>
          <a:p>
            <a:r>
              <a:rPr lang="en-US" sz="2400"/>
              <a:t>(x,y)</a:t>
            </a:r>
          </a:p>
        </p:txBody>
      </p:sp>
      <p:cxnSp>
        <p:nvCxnSpPr>
          <p:cNvPr id="11" name="Straight Connector 10"/>
          <p:cNvCxnSpPr>
            <a:endCxn id="8" idx="6"/>
          </p:cNvCxnSpPr>
          <p:nvPr/>
        </p:nvCxnSpPr>
        <p:spPr>
          <a:xfrm>
            <a:off x="3078666" y="4805363"/>
            <a:ext cx="121548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06F855F6-99C9-4B18-88EC-1D73743D07FD}" type="slidenum">
              <a:rPr lang="en-US" smtClean="0"/>
              <a:t>241</a:t>
            </a:fld>
            <a:endParaRPr lang="en-US"/>
          </a:p>
        </p:txBody>
      </p:sp>
    </p:spTree>
    <p:extLst>
      <p:ext uri="{BB962C8B-B14F-4D97-AF65-F5344CB8AC3E}">
        <p14:creationId xmlns:p14="http://schemas.microsoft.com/office/powerpoint/2010/main" val="6442647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Khai báo lớp </a:t>
            </a:r>
            <a:r>
              <a:rPr lang="en-US" sz="2400" b="1" dirty="0" err="1">
                <a:sym typeface="Wingdings" panose="05000000000000000000" pitchFamily="2" charset="2"/>
              </a:rPr>
              <a:t>Hinh</a:t>
            </a:r>
            <a:r>
              <a:rPr lang="en-US" sz="2400" b="1" dirty="0">
                <a:sym typeface="Wingdings" panose="05000000000000000000" pitchFamily="2" charset="2"/>
              </a:rPr>
              <a:t>:  có thuộc tính (</a:t>
            </a:r>
            <a:r>
              <a:rPr lang="en-US" sz="2400" b="1" dirty="0" err="1">
                <a:sym typeface="Wingdings" panose="05000000000000000000" pitchFamily="2" charset="2"/>
              </a:rPr>
              <a:t>x,y</a:t>
            </a:r>
            <a:r>
              <a:rPr lang="en-US" sz="2400" b="1" dirty="0">
                <a:sym typeface="Wingdings" panose="05000000000000000000" pitchFamily="2" charset="2"/>
              </a:rPr>
              <a:t>) và phương thức </a:t>
            </a:r>
            <a:r>
              <a:rPr lang="en-US" sz="2400" b="1" dirty="0" err="1">
                <a:sym typeface="Wingdings" panose="05000000000000000000" pitchFamily="2" charset="2"/>
              </a:rPr>
              <a:t>dientich</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Khai báo </a:t>
            </a:r>
            <a:r>
              <a:rPr lang="en-US" sz="2400" b="1">
                <a:sym typeface="Wingdings" panose="05000000000000000000" pitchFamily="2" charset="2"/>
              </a:rPr>
              <a:t>lớp </a:t>
            </a:r>
            <a:r>
              <a:rPr lang="en-US" sz="2400" b="1">
                <a:solidFill>
                  <a:srgbClr val="0000FF"/>
                </a:solidFill>
                <a:sym typeface="Wingdings" panose="05000000000000000000" pitchFamily="2" charset="2"/>
              </a:rPr>
              <a:t>Hình </a:t>
            </a:r>
            <a:r>
              <a:rPr lang="en-US" sz="2400" b="1" dirty="0">
                <a:solidFill>
                  <a:srgbClr val="0000FF"/>
                </a:solidFill>
                <a:sym typeface="Wingdings" panose="05000000000000000000" pitchFamily="2" charset="2"/>
              </a:rPr>
              <a:t>tròn </a:t>
            </a:r>
            <a:r>
              <a:rPr lang="en-US" sz="2400" b="1" dirty="0">
                <a:sym typeface="Wingdings" panose="05000000000000000000" pitchFamily="2" charset="2"/>
              </a:rPr>
              <a:t>thừa kế lớp hình, bổ sung thêm thuộc tính bán kính</a:t>
            </a:r>
          </a:p>
          <a:p>
            <a:pPr marL="0" indent="0">
              <a:lnSpc>
                <a:spcPct val="100000"/>
              </a:lnSpc>
              <a:spcBef>
                <a:spcPts val="0"/>
              </a:spcBef>
              <a:buNone/>
            </a:pPr>
            <a:r>
              <a:rPr lang="en-US" sz="2400" b="1" dirty="0">
                <a:sym typeface="Wingdings" panose="05000000000000000000" pitchFamily="2" charset="2"/>
              </a:rPr>
              <a:t>Khai </a:t>
            </a:r>
            <a:r>
              <a:rPr lang="en-US" sz="2400" b="1" dirty="0" err="1">
                <a:sym typeface="Wingdings" panose="05000000000000000000" pitchFamily="2" charset="2"/>
              </a:rPr>
              <a:t>báo</a:t>
            </a:r>
            <a:r>
              <a:rPr lang="en-US" sz="2400" b="1" dirty="0">
                <a:sym typeface="Wingdings" panose="05000000000000000000" pitchFamily="2" charset="2"/>
              </a:rPr>
              <a:t> </a:t>
            </a:r>
            <a:r>
              <a:rPr lang="en-US" sz="2400" b="1">
                <a:sym typeface="Wingdings" panose="05000000000000000000" pitchFamily="2" charset="2"/>
              </a:rPr>
              <a:t>lớp </a:t>
            </a:r>
            <a:r>
              <a:rPr lang="en-US" sz="2400" b="1">
                <a:solidFill>
                  <a:srgbClr val="FF0000"/>
                </a:solidFill>
                <a:sym typeface="Wingdings" panose="05000000000000000000" pitchFamily="2" charset="2"/>
              </a:rPr>
              <a:t>Hình </a:t>
            </a:r>
            <a:r>
              <a:rPr lang="en-US" sz="2400" b="1" dirty="0">
                <a:solidFill>
                  <a:srgbClr val="FF0000"/>
                </a:solidFill>
                <a:sym typeface="Wingdings" panose="05000000000000000000" pitchFamily="2" charset="2"/>
              </a:rPr>
              <a:t>chữ nhật </a:t>
            </a:r>
            <a:r>
              <a:rPr lang="en-US" sz="2400" b="1" dirty="0">
                <a:sym typeface="Wingdings" panose="05000000000000000000" pitchFamily="2" charset="2"/>
              </a:rPr>
              <a:t>thừa kế lớp </a:t>
            </a:r>
            <a:r>
              <a:rPr lang="en-US" sz="2400" b="1" dirty="0" err="1">
                <a:sym typeface="Wingdings" panose="05000000000000000000" pitchFamily="2" charset="2"/>
              </a:rPr>
              <a:t>hình</a:t>
            </a:r>
            <a:r>
              <a:rPr lang="en-US" sz="2400" b="1" dirty="0">
                <a:sym typeface="Wingdings" panose="05000000000000000000" pitchFamily="2" charset="2"/>
              </a:rPr>
              <a:t>, bổ sung thêm chiều cao, chiều rộng</a:t>
            </a:r>
          </a:p>
          <a:p>
            <a:pPr marL="0" indent="0">
              <a:lnSpc>
                <a:spcPct val="100000"/>
              </a:lnSpc>
              <a:spcBef>
                <a:spcPts val="0"/>
              </a:spcBef>
              <a:buNone/>
            </a:pPr>
            <a:r>
              <a:rPr lang="en-US" sz="2400" b="1" dirty="0">
                <a:sym typeface="Wingdings" panose="05000000000000000000" pitchFamily="2" charset="2"/>
              </a:rPr>
              <a:t>Yêu cầu: </a:t>
            </a:r>
          </a:p>
          <a:p>
            <a:pPr>
              <a:lnSpc>
                <a:spcPct val="100000"/>
              </a:lnSpc>
              <a:spcBef>
                <a:spcPts val="0"/>
              </a:spcBef>
              <a:buFontTx/>
              <a:buChar char="-"/>
            </a:pPr>
            <a:r>
              <a:rPr lang="en-US" sz="2400" b="1" dirty="0">
                <a:sym typeface="Wingdings" panose="05000000000000000000" pitchFamily="2" charset="2"/>
              </a:rPr>
              <a:t>Nhập n hình (có thể hình chữ nhật hoặc hình tròn)</a:t>
            </a:r>
          </a:p>
          <a:p>
            <a:pPr>
              <a:lnSpc>
                <a:spcPct val="100000"/>
              </a:lnSpc>
              <a:spcBef>
                <a:spcPts val="0"/>
              </a:spcBef>
              <a:buFontTx/>
              <a:buChar char="-"/>
            </a:pPr>
            <a:r>
              <a:rPr lang="en-US" sz="2400" b="1" dirty="0">
                <a:sym typeface="Wingdings" panose="05000000000000000000" pitchFamily="2" charset="2"/>
              </a:rPr>
              <a:t>In </a:t>
            </a:r>
            <a:r>
              <a:rPr lang="en-US" sz="2400" b="1">
                <a:sym typeface="Wingdings" panose="05000000000000000000" pitchFamily="2" charset="2"/>
              </a:rPr>
              <a:t>ra thông tin và diện </a:t>
            </a:r>
            <a:r>
              <a:rPr lang="en-US" sz="2400" b="1" dirty="0">
                <a:sym typeface="Wingdings" panose="05000000000000000000" pitchFamily="2" charset="2"/>
              </a:rPr>
              <a:t>tích các hình </a:t>
            </a:r>
            <a:r>
              <a:rPr lang="en-US" sz="2400" b="1">
                <a:sym typeface="Wingdings" panose="05000000000000000000" pitchFamily="2" charset="2"/>
              </a:rPr>
              <a:t>vừa nhập</a:t>
            </a:r>
          </a:p>
          <a:p>
            <a:pPr>
              <a:lnSpc>
                <a:spcPct val="100000"/>
              </a:lnSpc>
              <a:spcBef>
                <a:spcPts val="0"/>
              </a:spcBef>
              <a:buFontTx/>
              <a:buChar char="-"/>
            </a:pPr>
            <a:r>
              <a:rPr lang="en-US" sz="2400" b="1">
                <a:sym typeface="Wingdings" panose="05000000000000000000" pitchFamily="2" charset="2"/>
              </a:rPr>
              <a:t>Sắp xếp các hình theo diện tích giảm dần</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242</a:t>
            </a:fld>
            <a:endParaRPr lang="en-US"/>
          </a:p>
        </p:txBody>
      </p:sp>
    </p:spTree>
    <p:extLst>
      <p:ext uri="{BB962C8B-B14F-4D97-AF65-F5344CB8AC3E}">
        <p14:creationId xmlns:p14="http://schemas.microsoft.com/office/powerpoint/2010/main" val="31179535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Shape</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protected:</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t>
            </a:r>
            <a:r>
              <a:rPr lang="en-US" sz="2400" b="1" dirty="0" err="1">
                <a:sym typeface="Wingdings" panose="05000000000000000000" pitchFamily="2" charset="2"/>
              </a:rPr>
              <a:t>x,y</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void </a:t>
            </a:r>
            <a:r>
              <a:rPr lang="en-US" sz="2400" b="1" dirty="0" err="1">
                <a:sym typeface="Wingdings" panose="05000000000000000000" pitchFamily="2" charset="2"/>
              </a:rPr>
              <a:t>nhap</a:t>
            </a:r>
            <a:r>
              <a:rPr lang="en-US" sz="2400" b="1" dirty="0">
                <a:sym typeface="Wingdings" panose="05000000000000000000" pitchFamily="2" charset="2"/>
              </a:rPr>
              <a:t>() { </a:t>
            </a:r>
            <a:r>
              <a:rPr lang="en-US" sz="2400" b="1" dirty="0" err="1">
                <a:sym typeface="Wingdings" panose="05000000000000000000" pitchFamily="2" charset="2"/>
              </a:rPr>
              <a:t>cout</a:t>
            </a:r>
            <a:r>
              <a:rPr lang="en-US" sz="2400" b="1" dirty="0">
                <a:sym typeface="Wingdings" panose="05000000000000000000" pitchFamily="2" charset="2"/>
              </a:rPr>
              <a:t>&lt;&lt;" x= "; </a:t>
            </a:r>
            <a:r>
              <a:rPr lang="en-US" sz="2400" b="1" dirty="0" err="1">
                <a:sym typeface="Wingdings" panose="05000000000000000000" pitchFamily="2" charset="2"/>
              </a:rPr>
              <a:t>cin</a:t>
            </a:r>
            <a:r>
              <a:rPr lang="en-US" sz="2400" b="1" dirty="0">
                <a:sym typeface="Wingdings" panose="05000000000000000000" pitchFamily="2" charset="2"/>
              </a:rPr>
              <a:t>&gt;&gt;x; </a:t>
            </a:r>
            <a:r>
              <a:rPr lang="en-US" sz="2400" b="1" dirty="0" err="1">
                <a:sym typeface="Wingdings" panose="05000000000000000000" pitchFamily="2" charset="2"/>
              </a:rPr>
              <a:t>cout</a:t>
            </a:r>
            <a:r>
              <a:rPr lang="en-US" sz="2400" b="1" dirty="0">
                <a:sym typeface="Wingdings" panose="05000000000000000000" pitchFamily="2" charset="2"/>
              </a:rPr>
              <a:t>&lt;&lt;" y= "; </a:t>
            </a:r>
            <a:r>
              <a:rPr lang="en-US" sz="2400" b="1" dirty="0" err="1">
                <a:sym typeface="Wingdings" panose="05000000000000000000" pitchFamily="2" charset="2"/>
              </a:rPr>
              <a:t>cin</a:t>
            </a:r>
            <a:r>
              <a:rPr lang="en-US" sz="2400" b="1" dirty="0">
                <a:sym typeface="Wingdings" panose="05000000000000000000" pitchFamily="2" charset="2"/>
              </a:rPr>
              <a:t>&gt;&gt;y; }  </a:t>
            </a:r>
          </a:p>
          <a:p>
            <a:pPr marL="0" indent="0">
              <a:lnSpc>
                <a:spcPct val="100000"/>
              </a:lnSpc>
              <a:spcBef>
                <a:spcPts val="0"/>
              </a:spcBef>
              <a:buNone/>
            </a:pPr>
            <a:r>
              <a:rPr lang="en-US" sz="2400" b="1" dirty="0">
                <a:sym typeface="Wingdings" panose="05000000000000000000" pitchFamily="2" charset="2"/>
              </a:rPr>
              <a:t>		</a:t>
            </a:r>
            <a:r>
              <a:rPr lang="en-US" sz="2400" b="1" dirty="0">
                <a:solidFill>
                  <a:srgbClr val="FF0000"/>
                </a:solidFill>
                <a:sym typeface="Wingdings" panose="05000000000000000000" pitchFamily="2" charset="2"/>
              </a:rPr>
              <a:t>virtual float </a:t>
            </a:r>
            <a:r>
              <a:rPr lang="en-US" sz="2400" b="1" dirty="0" err="1">
                <a:solidFill>
                  <a:srgbClr val="FF0000"/>
                </a:solidFill>
                <a:sym typeface="Wingdings" panose="05000000000000000000" pitchFamily="2" charset="2"/>
              </a:rPr>
              <a:t>dt</a:t>
            </a:r>
            <a:r>
              <a:rPr lang="en-US" sz="2400" b="1" dirty="0">
                <a:solidFill>
                  <a:srgbClr val="FF0000"/>
                </a:solidFill>
                <a:sym typeface="Wingdings" panose="05000000000000000000" pitchFamily="2" charset="2"/>
              </a:rPr>
              <a:t>()=0; </a:t>
            </a:r>
            <a:r>
              <a:rPr lang="en-US" sz="2400" b="1" dirty="0">
                <a:sym typeface="Wingdings" panose="05000000000000000000" pitchFamily="2" charset="2"/>
              </a:rPr>
              <a:t>// khai báo </a:t>
            </a:r>
            <a:r>
              <a:rPr lang="en-US" sz="2400" b="1" dirty="0" err="1">
                <a:sym typeface="Wingdings" panose="05000000000000000000" pitchFamily="2" charset="2"/>
              </a:rPr>
              <a:t>ph</a:t>
            </a:r>
            <a:r>
              <a:rPr lang="vi-VN" sz="2400" b="1" dirty="0">
                <a:sym typeface="Wingdings" panose="05000000000000000000" pitchFamily="2" charset="2"/>
              </a:rPr>
              <a:t>ương thức dt là thuần tuý ảo</a:t>
            </a:r>
          </a:p>
          <a:p>
            <a:pPr marL="0" indent="0">
              <a:lnSpc>
                <a:spcPct val="100000"/>
              </a:lnSpc>
              <a:spcBef>
                <a:spcPts val="0"/>
              </a:spcBef>
              <a:buNone/>
            </a:pPr>
            <a:r>
              <a:rPr lang="vi-VN" sz="2400" b="1" dirty="0">
                <a:sym typeface="Wingdings" panose="05000000000000000000" pitchFamily="2" charset="2"/>
              </a:rPr>
              <a:t>				        	// sẽ được định nghĩa trong lớp dẫn xuất	</a:t>
            </a:r>
          </a:p>
          <a:p>
            <a:pPr marL="0" indent="0">
              <a:lnSpc>
                <a:spcPct val="100000"/>
              </a:lnSpc>
              <a:spcBef>
                <a:spcPts val="0"/>
              </a:spcBef>
              <a:buNone/>
            </a:pPr>
            <a:r>
              <a:rPr lang="vi-VN" sz="2400" b="1" dirty="0">
                <a:sym typeface="Wingdings" panose="05000000000000000000" pitchFamily="2" charset="2"/>
              </a:rPr>
              <a:t>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243</a:t>
            </a:fld>
            <a:endParaRPr lang="en-US"/>
          </a:p>
        </p:txBody>
      </p:sp>
    </p:spTree>
    <p:extLst>
      <p:ext uri="{BB962C8B-B14F-4D97-AF65-F5344CB8AC3E}">
        <p14:creationId xmlns:p14="http://schemas.microsoft.com/office/powerpoint/2010/main" val="141143078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 class Circle: public Shape</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private:</a:t>
            </a:r>
          </a:p>
          <a:p>
            <a:pPr marL="0" indent="0">
              <a:lnSpc>
                <a:spcPct val="100000"/>
              </a:lnSpc>
              <a:spcBef>
                <a:spcPts val="0"/>
              </a:spcBef>
              <a:buNone/>
            </a:pPr>
            <a:r>
              <a:rPr lang="en-US" sz="2400" b="1" dirty="0">
                <a:sym typeface="Wingdings" panose="05000000000000000000" pitchFamily="2" charset="2"/>
              </a:rPr>
              <a:t> 		float r;</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void </a:t>
            </a:r>
            <a:r>
              <a:rPr lang="en-US" sz="2400" b="1" err="1">
                <a:sym typeface="Wingdings" panose="05000000000000000000" pitchFamily="2" charset="2"/>
              </a:rPr>
              <a:t>nhap</a:t>
            </a:r>
            <a:r>
              <a:rPr lang="en-US" sz="2400" b="1">
                <a:sym typeface="Wingdings" panose="05000000000000000000" pitchFamily="2" charset="2"/>
              </a:rPr>
              <a:t>() { </a:t>
            </a:r>
            <a:r>
              <a:rPr lang="en-US" sz="2400" b="1" dirty="0">
                <a:sym typeface="Wingdings" panose="05000000000000000000" pitchFamily="2" charset="2"/>
              </a:rPr>
              <a:t>	Shape::</a:t>
            </a:r>
            <a:r>
              <a:rPr lang="en-US" sz="2400" b="1" err="1">
                <a:sym typeface="Wingdings" panose="05000000000000000000" pitchFamily="2" charset="2"/>
              </a:rPr>
              <a:t>nhap</a:t>
            </a:r>
            <a:r>
              <a:rPr lang="en-US" sz="2400" b="1">
                <a:sym typeface="Wingdings" panose="05000000000000000000" pitchFamily="2" charset="2"/>
              </a:rPr>
              <a:t>(); cout</a:t>
            </a:r>
            <a:r>
              <a:rPr lang="en-US" sz="2400" b="1" dirty="0">
                <a:sym typeface="Wingdings" panose="05000000000000000000" pitchFamily="2" charset="2"/>
              </a:rPr>
              <a:t>&lt;&lt;"\n r="; </a:t>
            </a:r>
            <a:r>
              <a:rPr lang="en-US" sz="2400" b="1" dirty="0" err="1">
                <a:sym typeface="Wingdings" panose="05000000000000000000" pitchFamily="2" charset="2"/>
              </a:rPr>
              <a:t>cin</a:t>
            </a:r>
            <a:r>
              <a:rPr lang="en-US" sz="2400" b="1" dirty="0">
                <a:sym typeface="Wingdings" panose="05000000000000000000" pitchFamily="2" charset="2"/>
              </a:rPr>
              <a:t>&gt;&gt;</a:t>
            </a:r>
            <a:r>
              <a:rPr lang="en-US" sz="2400" b="1">
                <a:sym typeface="Wingdings" panose="05000000000000000000" pitchFamily="2" charset="2"/>
              </a:rPr>
              <a:t>r;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r>
              <a:rPr lang="en-US" sz="2400" b="1" dirty="0">
                <a:solidFill>
                  <a:srgbClr val="0000FF"/>
                </a:solidFill>
                <a:sym typeface="Wingdings" panose="05000000000000000000" pitchFamily="2" charset="2"/>
              </a:rPr>
              <a:t>virtual float </a:t>
            </a:r>
            <a:r>
              <a:rPr lang="en-US" sz="2400" b="1" err="1">
                <a:solidFill>
                  <a:srgbClr val="0000FF"/>
                </a:solidFill>
                <a:sym typeface="Wingdings" panose="05000000000000000000" pitchFamily="2" charset="2"/>
              </a:rPr>
              <a:t>dt</a:t>
            </a:r>
            <a:r>
              <a:rPr lang="en-US" sz="2400" b="1">
                <a:solidFill>
                  <a:srgbClr val="0000FF"/>
                </a:solidFill>
                <a:sym typeface="Wingdings" panose="05000000000000000000" pitchFamily="2" charset="2"/>
              </a:rPr>
              <a:t>() { </a:t>
            </a:r>
            <a:endParaRPr lang="en-US" sz="2400" b="1" dirty="0">
              <a:solidFill>
                <a:srgbClr val="0000FF"/>
              </a:solidFill>
              <a:sym typeface="Wingdings" panose="05000000000000000000" pitchFamily="2" charset="2"/>
            </a:endParaRPr>
          </a:p>
          <a:p>
            <a:pPr marL="0" indent="0">
              <a:lnSpc>
                <a:spcPct val="100000"/>
              </a:lnSpc>
              <a:spcBef>
                <a:spcPts val="0"/>
              </a:spcBef>
              <a:buNone/>
            </a:pPr>
            <a:r>
              <a:rPr lang="en-US" sz="2400" b="1" dirty="0">
                <a:solidFill>
                  <a:srgbClr val="0000FF"/>
                </a:solidFill>
                <a:sym typeface="Wingdings" panose="05000000000000000000" pitchFamily="2" charset="2"/>
              </a:rPr>
              <a:t>			</a:t>
            </a:r>
            <a:r>
              <a:rPr lang="en-US" sz="2400" b="1" dirty="0" err="1">
                <a:solidFill>
                  <a:srgbClr val="0000FF"/>
                </a:solidFill>
                <a:sym typeface="Wingdings" panose="05000000000000000000" pitchFamily="2" charset="2"/>
              </a:rPr>
              <a:t>cout</a:t>
            </a:r>
            <a:r>
              <a:rPr lang="en-US" sz="2400" b="1" dirty="0">
                <a:solidFill>
                  <a:srgbClr val="0000FF"/>
                </a:solidFill>
                <a:sym typeface="Wingdings" panose="05000000000000000000" pitchFamily="2" charset="2"/>
              </a:rPr>
              <a:t>&lt;&lt;" \n </a:t>
            </a:r>
            <a:r>
              <a:rPr lang="en-US" sz="2400" b="1" dirty="0" err="1">
                <a:solidFill>
                  <a:srgbClr val="0000FF"/>
                </a:solidFill>
                <a:sym typeface="Wingdings" panose="05000000000000000000" pitchFamily="2" charset="2"/>
              </a:rPr>
              <a:t>Dien</a:t>
            </a:r>
            <a:r>
              <a:rPr lang="en-US" sz="2400" b="1" dirty="0">
                <a:solidFill>
                  <a:srgbClr val="0000FF"/>
                </a:solidFill>
                <a:sym typeface="Wingdings" panose="05000000000000000000" pitchFamily="2" charset="2"/>
              </a:rPr>
              <a:t> </a:t>
            </a:r>
            <a:r>
              <a:rPr lang="en-US" sz="2400" b="1" dirty="0" err="1">
                <a:solidFill>
                  <a:srgbClr val="0000FF"/>
                </a:solidFill>
                <a:sym typeface="Wingdings" panose="05000000000000000000" pitchFamily="2" charset="2"/>
              </a:rPr>
              <a:t>tich</a:t>
            </a:r>
            <a:r>
              <a:rPr lang="en-US" sz="2400" b="1" dirty="0">
                <a:solidFill>
                  <a:srgbClr val="0000FF"/>
                </a:solidFill>
                <a:sym typeface="Wingdings" panose="05000000000000000000" pitchFamily="2" charset="2"/>
              </a:rPr>
              <a:t>="; 	return r*r*3.1416;</a:t>
            </a:r>
          </a:p>
          <a:p>
            <a:pPr marL="0" indent="0">
              <a:lnSpc>
                <a:spcPct val="100000"/>
              </a:lnSpc>
              <a:spcBef>
                <a:spcPts val="0"/>
              </a:spcBef>
              <a:buNone/>
            </a:pPr>
            <a:r>
              <a:rPr lang="en-US" sz="2400" b="1" dirty="0">
                <a:solidFill>
                  <a:srgbClr val="0000FF"/>
                </a:solidFill>
                <a:sym typeface="Wingdings" panose="05000000000000000000" pitchFamily="2" charset="2"/>
              </a:rPr>
              <a:t>	</a:t>
            </a:r>
            <a:r>
              <a:rPr lang="en-US" sz="2400" b="1">
                <a:solidFill>
                  <a:srgbClr val="0000FF"/>
                </a:solidFill>
                <a:sym typeface="Wingdings" panose="05000000000000000000" pitchFamily="2" charset="2"/>
              </a:rPr>
              <a:t>	}</a:t>
            </a:r>
          </a:p>
          <a:p>
            <a:pPr>
              <a:lnSpc>
                <a:spcPct val="100000"/>
              </a:lnSpc>
              <a:spcBef>
                <a:spcPts val="0"/>
              </a:spcBef>
            </a:pPr>
            <a:r>
              <a:rPr lang="en-US" sz="2400" b="1">
                <a:sym typeface="Wingdings" panose="05000000000000000000" pitchFamily="2" charset="2"/>
              </a:rPr>
              <a:t>		 Circle(int x1=0, int y1=0, int r1=0): </a:t>
            </a:r>
            <a:r>
              <a:rPr lang="en-US" sz="2400" b="1">
                <a:solidFill>
                  <a:srgbClr val="FF0000"/>
                </a:solidFill>
                <a:sym typeface="Wingdings" panose="05000000000000000000" pitchFamily="2" charset="2"/>
              </a:rPr>
              <a:t>Shape(x1,y1)</a:t>
            </a:r>
          </a:p>
          <a:p>
            <a:pPr>
              <a:lnSpc>
                <a:spcPct val="100000"/>
              </a:lnSpc>
              <a:spcBef>
                <a:spcPts val="0"/>
              </a:spcBef>
            </a:pPr>
            <a:r>
              <a:rPr lang="en-US" sz="2400" b="1">
                <a:sym typeface="Wingdings" panose="05000000000000000000" pitchFamily="2" charset="2"/>
              </a:rPr>
              <a:t>		{</a:t>
            </a:r>
          </a:p>
          <a:p>
            <a:pPr>
              <a:lnSpc>
                <a:spcPct val="100000"/>
              </a:lnSpc>
              <a:spcBef>
                <a:spcPts val="0"/>
              </a:spcBef>
            </a:pPr>
            <a:r>
              <a:rPr lang="en-US" sz="2400" b="1">
                <a:sym typeface="Wingdings" panose="05000000000000000000" pitchFamily="2" charset="2"/>
              </a:rPr>
              <a:t>			r=r1;</a:t>
            </a:r>
          </a:p>
          <a:p>
            <a:pPr>
              <a:lnSpc>
                <a:spcPct val="100000"/>
              </a:lnSpc>
              <a:spcBef>
                <a:spcPts val="0"/>
              </a:spcBef>
            </a:pPr>
            <a:r>
              <a:rPr lang="en-US" sz="2400" b="1">
                <a:sym typeface="Wingdings" panose="05000000000000000000" pitchFamily="2" charset="2"/>
              </a:rPr>
              <a:t>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244</a:t>
            </a:fld>
            <a:endParaRPr lang="en-US"/>
          </a:p>
        </p:txBody>
      </p:sp>
    </p:spTree>
    <p:extLst>
      <p:ext uri="{BB962C8B-B14F-4D97-AF65-F5344CB8AC3E}">
        <p14:creationId xmlns:p14="http://schemas.microsoft.com/office/powerpoint/2010/main" val="6924693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a:sym typeface="Wingdings" panose="05000000000000000000" pitchFamily="2" charset="2"/>
              </a:rPr>
              <a:t>class Rect: public Shape {</a:t>
            </a:r>
          </a:p>
          <a:p>
            <a:pPr marL="0" indent="0">
              <a:lnSpc>
                <a:spcPct val="100000"/>
              </a:lnSpc>
              <a:spcBef>
                <a:spcPts val="0"/>
              </a:spcBef>
              <a:buNone/>
            </a:pPr>
            <a:r>
              <a:rPr lang="en-US" sz="2400" b="1">
                <a:sym typeface="Wingdings" panose="05000000000000000000" pitchFamily="2" charset="2"/>
              </a:rPr>
              <a:t> 	float width, height;</a:t>
            </a:r>
          </a:p>
          <a:p>
            <a:pPr marL="0" indent="0">
              <a:lnSpc>
                <a:spcPct val="100000"/>
              </a:lnSpc>
              <a:spcBef>
                <a:spcPts val="0"/>
              </a:spcBef>
              <a:buNone/>
            </a:pPr>
            <a:r>
              <a:rPr lang="en-US" sz="2400" b="1">
                <a:sym typeface="Wingdings" panose="05000000000000000000" pitchFamily="2" charset="2"/>
              </a:rPr>
              <a:t> 	public:</a:t>
            </a:r>
          </a:p>
          <a:p>
            <a:pPr marL="0" indent="0">
              <a:lnSpc>
                <a:spcPct val="100000"/>
              </a:lnSpc>
              <a:spcBef>
                <a:spcPts val="0"/>
              </a:spcBef>
              <a:buNone/>
            </a:pPr>
            <a:r>
              <a:rPr lang="en-US" sz="2400" b="1">
                <a:sym typeface="Wingdings" panose="05000000000000000000" pitchFamily="2" charset="2"/>
              </a:rPr>
              <a:t> 		void nhap() {</a:t>
            </a:r>
          </a:p>
          <a:p>
            <a:pPr marL="0" indent="0">
              <a:lnSpc>
                <a:spcPct val="100000"/>
              </a:lnSpc>
              <a:spcBef>
                <a:spcPts val="0"/>
              </a:spcBef>
              <a:buNone/>
            </a:pPr>
            <a:r>
              <a:rPr lang="en-US" sz="2400" b="1">
                <a:sym typeface="Wingdings" panose="05000000000000000000" pitchFamily="2" charset="2"/>
              </a:rPr>
              <a:t> 		 	Shape::nhap();	 cout&lt;&lt;"\n chieu rong ="; </a:t>
            </a:r>
          </a:p>
          <a:p>
            <a:pPr marL="0" indent="0">
              <a:lnSpc>
                <a:spcPct val="100000"/>
              </a:lnSpc>
              <a:spcBef>
                <a:spcPts val="0"/>
              </a:spcBef>
              <a:buNone/>
            </a:pPr>
            <a:r>
              <a:rPr lang="en-US" sz="2400" b="1">
                <a:sym typeface="Wingdings" panose="05000000000000000000" pitchFamily="2" charset="2"/>
              </a:rPr>
              <a:t>			cin&gt;&gt;width;  cout&lt;&lt;"\n chieu cao ="; cin&gt;&gt;height; </a:t>
            </a:r>
          </a:p>
          <a:p>
            <a:pPr marL="0" indent="0">
              <a:lnSpc>
                <a:spcPct val="100000"/>
              </a:lnSpc>
              <a:spcBef>
                <a:spcPts val="0"/>
              </a:spcBef>
              <a:buNone/>
            </a:pPr>
            <a:r>
              <a:rPr lang="en-US" sz="2400" b="1">
                <a:sym typeface="Wingdings" panose="05000000000000000000" pitchFamily="2" charset="2"/>
              </a:rPr>
              <a:t>		}</a:t>
            </a:r>
          </a:p>
          <a:p>
            <a:pPr marL="0" indent="0">
              <a:lnSpc>
                <a:spcPct val="100000"/>
              </a:lnSpc>
              <a:spcBef>
                <a:spcPts val="0"/>
              </a:spcBef>
              <a:buNone/>
            </a:pPr>
            <a:r>
              <a:rPr lang="en-US" sz="2400" b="1">
                <a:sym typeface="Wingdings" panose="05000000000000000000" pitchFamily="2" charset="2"/>
              </a:rPr>
              <a:t>		</a:t>
            </a:r>
            <a:r>
              <a:rPr lang="en-US" sz="2400" b="1">
                <a:solidFill>
                  <a:srgbClr val="0000FF"/>
                </a:solidFill>
                <a:sym typeface="Wingdings" panose="05000000000000000000" pitchFamily="2" charset="2"/>
              </a:rPr>
              <a:t>virtual float dt(){</a:t>
            </a:r>
          </a:p>
          <a:p>
            <a:pPr marL="0" indent="0">
              <a:lnSpc>
                <a:spcPct val="100000"/>
              </a:lnSpc>
              <a:spcBef>
                <a:spcPts val="0"/>
              </a:spcBef>
              <a:buNone/>
            </a:pPr>
            <a:r>
              <a:rPr lang="en-US" sz="2400" b="1">
                <a:solidFill>
                  <a:srgbClr val="0000FF"/>
                </a:solidFill>
                <a:sym typeface="Wingdings" panose="05000000000000000000" pitchFamily="2" charset="2"/>
              </a:rPr>
              <a:t>			cout&lt;&lt;" \n Dien tich="; 	return width * height;</a:t>
            </a:r>
          </a:p>
          <a:p>
            <a:pPr marL="0" indent="0">
              <a:lnSpc>
                <a:spcPct val="100000"/>
              </a:lnSpc>
              <a:spcBef>
                <a:spcPts val="0"/>
              </a:spcBef>
              <a:buNone/>
            </a:pPr>
            <a:r>
              <a:rPr lang="en-US" sz="2400" b="1">
                <a:solidFill>
                  <a:srgbClr val="0000FF"/>
                </a:solidFill>
                <a:sym typeface="Wingdings" panose="05000000000000000000" pitchFamily="2" charset="2"/>
              </a:rPr>
              <a:t>		}</a:t>
            </a:r>
          </a:p>
          <a:p>
            <a:pPr marL="0" indent="0">
              <a:lnSpc>
                <a:spcPct val="100000"/>
              </a:lnSpc>
              <a:spcBef>
                <a:spcPts val="0"/>
              </a:spcBef>
              <a:buNone/>
            </a:pPr>
            <a:r>
              <a:rPr lang="en-US" sz="2400" b="1">
                <a:sym typeface="Wingdings" panose="05000000000000000000" pitchFamily="2" charset="2"/>
              </a:rPr>
              <a:t>		Rect(int x1=0, int y1=0, int w1=0, int h1=0): Shape(x1, y1){</a:t>
            </a:r>
          </a:p>
          <a:p>
            <a:pPr marL="0" indent="0">
              <a:lnSpc>
                <a:spcPct val="100000"/>
              </a:lnSpc>
              <a:spcBef>
                <a:spcPts val="0"/>
              </a:spcBef>
              <a:buNone/>
            </a:pPr>
            <a:r>
              <a:rPr lang="en-US" sz="2400" b="1">
                <a:sym typeface="Wingdings" panose="05000000000000000000" pitchFamily="2" charset="2"/>
              </a:rPr>
              <a:t>			w=w1; h=h1;</a:t>
            </a:r>
          </a:p>
          <a:p>
            <a:pPr marL="0" indent="0">
              <a:lnSpc>
                <a:spcPct val="100000"/>
              </a:lnSpc>
              <a:spcBef>
                <a:spcPts val="0"/>
              </a:spcBef>
              <a:buNone/>
            </a:pPr>
            <a:r>
              <a:rPr lang="en-US" sz="2400" b="1">
                <a:sym typeface="Wingdings" panose="05000000000000000000" pitchFamily="2" charset="2"/>
              </a:rPr>
              <a:t>		}</a:t>
            </a:r>
          </a:p>
          <a:p>
            <a:pPr marL="0" indent="0">
              <a:lnSpc>
                <a:spcPct val="100000"/>
              </a:lnSpc>
              <a:spcBef>
                <a:spcPts val="0"/>
              </a:spcBef>
              <a:buNone/>
            </a:pPr>
            <a:r>
              <a:rPr lang="en-US" sz="2400" b="1">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245</a:t>
            </a:fld>
            <a:endParaRPr lang="en-US"/>
          </a:p>
        </p:txBody>
      </p:sp>
    </p:spTree>
    <p:extLst>
      <p:ext uri="{BB962C8B-B14F-4D97-AF65-F5344CB8AC3E}">
        <p14:creationId xmlns:p14="http://schemas.microsoft.com/office/powerpoint/2010/main" val="36824494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a:sym typeface="Wingdings" panose="05000000000000000000" pitchFamily="2" charset="2"/>
              </a:rPr>
              <a:t>class Dayhinh</a:t>
            </a:r>
          </a:p>
          <a:p>
            <a:pPr marL="0" indent="0">
              <a:lnSpc>
                <a:spcPct val="100000"/>
              </a:lnSpc>
              <a:spcBef>
                <a:spcPts val="0"/>
              </a:spcBef>
              <a:buNone/>
            </a:pPr>
            <a:r>
              <a:rPr lang="en-US" sz="2400" b="1">
                <a:sym typeface="Wingdings" panose="05000000000000000000" pitchFamily="2" charset="2"/>
              </a:rPr>
              <a:t> {</a:t>
            </a:r>
          </a:p>
          <a:p>
            <a:pPr marL="0" indent="0">
              <a:lnSpc>
                <a:spcPct val="100000"/>
              </a:lnSpc>
              <a:spcBef>
                <a:spcPts val="0"/>
              </a:spcBef>
              <a:buNone/>
            </a:pPr>
            <a:r>
              <a:rPr lang="en-US" sz="2400" b="1">
                <a:sym typeface="Wingdings" panose="05000000000000000000" pitchFamily="2" charset="2"/>
              </a:rPr>
              <a:t>	private: </a:t>
            </a:r>
          </a:p>
          <a:p>
            <a:pPr marL="0" indent="0">
              <a:lnSpc>
                <a:spcPct val="100000"/>
              </a:lnSpc>
              <a:spcBef>
                <a:spcPts val="0"/>
              </a:spcBef>
              <a:buNone/>
            </a:pPr>
            <a:r>
              <a:rPr lang="en-US" sz="2400" b="1">
                <a:sym typeface="Wingdings" panose="05000000000000000000" pitchFamily="2" charset="2"/>
              </a:rPr>
              <a:t>		int sh;</a:t>
            </a:r>
          </a:p>
          <a:p>
            <a:pPr marL="0" indent="0">
              <a:lnSpc>
                <a:spcPct val="100000"/>
              </a:lnSpc>
              <a:spcBef>
                <a:spcPts val="0"/>
              </a:spcBef>
              <a:buNone/>
            </a:pPr>
            <a:r>
              <a:rPr lang="en-US" sz="2400" b="1">
                <a:sym typeface="Wingdings" panose="05000000000000000000" pitchFamily="2" charset="2"/>
              </a:rPr>
              <a:t>		Shape **a;</a:t>
            </a:r>
          </a:p>
          <a:p>
            <a:pPr marL="0" indent="0">
              <a:lnSpc>
                <a:spcPct val="100000"/>
              </a:lnSpc>
              <a:spcBef>
                <a:spcPts val="0"/>
              </a:spcBef>
              <a:buNone/>
            </a:pPr>
            <a:r>
              <a:rPr lang="en-US" sz="2400" b="1">
                <a:sym typeface="Wingdings" panose="05000000000000000000" pitchFamily="2" charset="2"/>
              </a:rPr>
              <a:t>	public:</a:t>
            </a:r>
          </a:p>
          <a:p>
            <a:pPr marL="0" indent="0">
              <a:lnSpc>
                <a:spcPct val="100000"/>
              </a:lnSpc>
              <a:spcBef>
                <a:spcPts val="0"/>
              </a:spcBef>
              <a:buNone/>
            </a:pPr>
            <a:r>
              <a:rPr lang="en-US" sz="2400" b="1">
                <a:sym typeface="Wingdings" panose="05000000000000000000" pitchFamily="2" charset="2"/>
              </a:rPr>
              <a:t>		void nhap() 	{  }</a:t>
            </a:r>
          </a:p>
          <a:p>
            <a:pPr marL="0" indent="0">
              <a:lnSpc>
                <a:spcPct val="100000"/>
              </a:lnSpc>
              <a:spcBef>
                <a:spcPts val="0"/>
              </a:spcBef>
              <a:buNone/>
            </a:pPr>
            <a:r>
              <a:rPr lang="en-US" sz="2400" b="1">
                <a:sym typeface="Wingdings" panose="05000000000000000000" pitchFamily="2" charset="2"/>
              </a:rPr>
              <a:t>		void indientich()  { 	}</a:t>
            </a:r>
          </a:p>
          <a:p>
            <a:pPr marL="0" indent="0">
              <a:lnSpc>
                <a:spcPct val="100000"/>
              </a:lnSpc>
              <a:spcBef>
                <a:spcPts val="0"/>
              </a:spcBef>
              <a:buNone/>
            </a:pPr>
            <a:r>
              <a:rPr lang="en-US" sz="2400" b="1">
                <a:sym typeface="Wingdings" panose="05000000000000000000" pitchFamily="2" charset="2"/>
              </a:rPr>
              <a:t>		void sapxep() {  }</a:t>
            </a:r>
          </a:p>
          <a:p>
            <a:pPr marL="0" indent="0">
              <a:lnSpc>
                <a:spcPct val="100000"/>
              </a:lnSpc>
              <a:spcBef>
                <a:spcPts val="0"/>
              </a:spcBef>
              <a:buNone/>
            </a:pPr>
            <a:r>
              <a:rPr lang="en-US" sz="2400" b="1">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246</a:t>
            </a:fld>
            <a:endParaRPr lang="en-US"/>
          </a:p>
        </p:txBody>
      </p:sp>
    </p:spTree>
    <p:extLst>
      <p:ext uri="{BB962C8B-B14F-4D97-AF65-F5344CB8AC3E}">
        <p14:creationId xmlns:p14="http://schemas.microsoft.com/office/powerpoint/2010/main" val="39605960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void </a:t>
            </a:r>
            <a:r>
              <a:rPr lang="en-US" sz="2400" b="1" dirty="0" err="1">
                <a:sym typeface="Wingdings" panose="05000000000000000000" pitchFamily="2" charset="2"/>
              </a:rPr>
              <a:t>nhap</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t>
            </a:r>
            <a:r>
              <a:rPr lang="en-US" sz="2400" b="1" dirty="0" err="1">
                <a:sym typeface="Wingdings" panose="05000000000000000000" pitchFamily="2" charset="2"/>
              </a:rPr>
              <a:t>nhap</a:t>
            </a:r>
            <a:r>
              <a:rPr lang="en-US" sz="2400" b="1" dirty="0">
                <a:sym typeface="Wingdings" panose="05000000000000000000" pitchFamily="2" charset="2"/>
              </a:rPr>
              <a:t> so </a:t>
            </a:r>
            <a:r>
              <a:rPr lang="en-US" sz="2400" b="1" dirty="0" err="1">
                <a:sym typeface="Wingdings" panose="05000000000000000000" pitchFamily="2" charset="2"/>
              </a:rPr>
              <a:t>hinh</a:t>
            </a:r>
            <a:r>
              <a:rPr lang="en-US" sz="2400" b="1" dirty="0">
                <a:sym typeface="Wingdings" panose="05000000000000000000" pitchFamily="2" charset="2"/>
              </a:rPr>
              <a:t>:"; </a:t>
            </a:r>
            <a:r>
              <a:rPr lang="en-US" sz="2400" b="1" dirty="0" err="1">
                <a:sym typeface="Wingdings" panose="05000000000000000000" pitchFamily="2" charset="2"/>
              </a:rPr>
              <a:t>cin</a:t>
            </a:r>
            <a:r>
              <a:rPr lang="en-US" sz="2400" b="1" dirty="0">
                <a:sym typeface="Wingdings" panose="05000000000000000000" pitchFamily="2" charset="2"/>
              </a:rPr>
              <a:t>&gt;&gt;</a:t>
            </a:r>
            <a:r>
              <a:rPr lang="en-US" sz="2400" b="1" dirty="0" err="1">
                <a:sym typeface="Wingdings" panose="05000000000000000000" pitchFamily="2" charset="2"/>
              </a:rPr>
              <a:t>sh</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 new Shape *[</a:t>
            </a:r>
            <a:r>
              <a:rPr lang="en-US" sz="2400" b="1" dirty="0" err="1">
                <a:sym typeface="Wingdings" panose="05000000000000000000" pitchFamily="2" charset="2"/>
              </a:rPr>
              <a:t>sh</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t>
            </a:r>
            <a:r>
              <a:rPr lang="en-US" sz="2400" b="1" dirty="0" err="1">
                <a:sym typeface="Wingdings" panose="05000000000000000000" pitchFamily="2" charset="2"/>
              </a:rPr>
              <a:t>tl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i=0; i&lt;</a:t>
            </a:r>
            <a:r>
              <a:rPr lang="en-US" sz="2400" b="1" dirty="0" err="1">
                <a:sym typeface="Wingdings" panose="05000000000000000000" pitchFamily="2" charset="2"/>
              </a:rPr>
              <a:t>sh</a:t>
            </a:r>
            <a:r>
              <a:rPr lang="en-US" sz="2400" b="1" dirty="0">
                <a:sym typeface="Wingdings" panose="05000000000000000000" pitchFamily="2" charset="2"/>
              </a:rPr>
              <a:t>; i++)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Nhap</a:t>
            </a:r>
            <a:r>
              <a:rPr lang="en-US" sz="2400" b="1" dirty="0">
                <a:sym typeface="Wingdings" panose="05000000000000000000" pitchFamily="2" charset="2"/>
              </a:rPr>
              <a:t> </a:t>
            </a:r>
            <a:r>
              <a:rPr lang="en-US" sz="2400" b="1" dirty="0" err="1">
                <a:sym typeface="Wingdings" panose="05000000000000000000" pitchFamily="2" charset="2"/>
              </a:rPr>
              <a:t>hinh</a:t>
            </a:r>
            <a:r>
              <a:rPr lang="en-US" sz="2400" b="1" dirty="0">
                <a:sym typeface="Wingdings" panose="05000000000000000000" pitchFamily="2" charset="2"/>
              </a:rPr>
              <a:t> thu "&lt;&lt;i+1&lt;&lt;":\n";</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Nhap</a:t>
            </a:r>
            <a:r>
              <a:rPr lang="en-US" sz="2400" b="1" dirty="0">
                <a:sym typeface="Wingdings" panose="05000000000000000000" pitchFamily="2" charset="2"/>
              </a:rPr>
              <a:t> </a:t>
            </a:r>
            <a:r>
              <a:rPr lang="en-US" sz="2400" b="1" dirty="0" err="1">
                <a:sym typeface="Wingdings" panose="05000000000000000000" pitchFamily="2" charset="2"/>
              </a:rPr>
              <a:t>hinh</a:t>
            </a:r>
            <a:r>
              <a:rPr lang="en-US" sz="2400" b="1" dirty="0">
                <a:sym typeface="Wingdings" panose="05000000000000000000" pitchFamily="2" charset="2"/>
              </a:rPr>
              <a:t> chu </a:t>
            </a:r>
            <a:r>
              <a:rPr lang="en-US" sz="2400" b="1" dirty="0" err="1">
                <a:sym typeface="Wingdings" panose="05000000000000000000" pitchFamily="2" charset="2"/>
              </a:rPr>
              <a:t>nhat</a:t>
            </a:r>
            <a:r>
              <a:rPr lang="en-US" sz="2400" b="1" dirty="0">
                <a:sym typeface="Wingdings" panose="05000000000000000000" pitchFamily="2" charset="2"/>
              </a:rPr>
              <a:t>(1) hay </a:t>
            </a:r>
            <a:r>
              <a:rPr lang="en-US" sz="2400" b="1" dirty="0" err="1">
                <a:sym typeface="Wingdings" panose="05000000000000000000" pitchFamily="2" charset="2"/>
              </a:rPr>
              <a:t>hinh</a:t>
            </a:r>
            <a:r>
              <a:rPr lang="en-US" sz="2400" b="1" dirty="0">
                <a:sym typeface="Wingdings" panose="05000000000000000000" pitchFamily="2" charset="2"/>
              </a:rPr>
              <a:t> tron(&lt;&gt;1) :"; </a:t>
            </a:r>
            <a:r>
              <a:rPr lang="en-US" sz="2400" b="1" dirty="0" err="1">
                <a:sym typeface="Wingdings" panose="05000000000000000000" pitchFamily="2" charset="2"/>
              </a:rPr>
              <a:t>cin</a:t>
            </a:r>
            <a:r>
              <a:rPr lang="en-US" sz="2400" b="1" dirty="0">
                <a:sym typeface="Wingdings" panose="05000000000000000000" pitchFamily="2" charset="2"/>
              </a:rPr>
              <a:t>&gt;&gt;</a:t>
            </a:r>
            <a:r>
              <a:rPr lang="en-US" sz="2400" b="1" dirty="0" err="1">
                <a:sym typeface="Wingdings" panose="05000000000000000000" pitchFamily="2" charset="2"/>
              </a:rPr>
              <a:t>tl</a:t>
            </a:r>
            <a:r>
              <a:rPr lang="en-US" sz="2400" b="1" dirty="0">
                <a:sym typeface="Wingdings" panose="05000000000000000000" pitchFamily="2" charset="2"/>
              </a:rPr>
              <a:t>;	</a:t>
            </a:r>
            <a:r>
              <a:rPr lang="en-US" sz="2400" b="1">
                <a:sym typeface="Wingdings" panose="05000000000000000000" pitchFamily="2" charset="2"/>
              </a:rPr>
              <a:t>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ham </a:t>
            </a:r>
            <a:r>
              <a:rPr lang="en-US" sz="2400" b="1" dirty="0" err="1">
                <a:sym typeface="Wingdings" panose="05000000000000000000" pitchFamily="2" charset="2"/>
              </a:rPr>
              <a:t>nhap</a:t>
            </a:r>
            <a:r>
              <a:rPr lang="en-US" sz="2400" b="1" dirty="0">
                <a:sym typeface="Wingdings" panose="05000000000000000000" pitchFamily="2" charset="2"/>
              </a:rPr>
              <a:t> </a:t>
            </a:r>
            <a:r>
              <a:rPr lang="en-US" sz="2400" b="1" dirty="0" err="1">
                <a:sym typeface="Wingdings" panose="05000000000000000000" pitchFamily="2" charset="2"/>
              </a:rPr>
              <a:t>thuoc</a:t>
            </a:r>
            <a:r>
              <a:rPr lang="en-US" sz="2400" b="1" dirty="0">
                <a:sym typeface="Wingdings" panose="05000000000000000000" pitchFamily="2" charset="2"/>
              </a:rPr>
              <a:t> lop </a:t>
            </a:r>
            <a:r>
              <a:rPr lang="en-US" sz="2400" b="1" dirty="0" err="1">
                <a:sym typeface="Wingdings" panose="05000000000000000000" pitchFamily="2" charset="2"/>
              </a:rPr>
              <a:t>dayhinh</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247</a:t>
            </a:fld>
            <a:endParaRPr lang="en-US"/>
          </a:p>
        </p:txBody>
      </p:sp>
    </p:spTree>
    <p:extLst>
      <p:ext uri="{BB962C8B-B14F-4D97-AF65-F5344CB8AC3E}">
        <p14:creationId xmlns:p14="http://schemas.microsoft.com/office/powerpoint/2010/main" val="12019027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void </a:t>
            </a:r>
            <a:r>
              <a:rPr lang="en-US" sz="2400" b="1" dirty="0" err="1">
                <a:sym typeface="Wingdings" panose="05000000000000000000" pitchFamily="2" charset="2"/>
              </a:rPr>
              <a:t>nhap</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t>
            </a:r>
            <a:r>
              <a:rPr lang="en-US" sz="2400" b="1" dirty="0" err="1">
                <a:sym typeface="Wingdings" panose="05000000000000000000" pitchFamily="2" charset="2"/>
              </a:rPr>
              <a:t>nhap</a:t>
            </a:r>
            <a:r>
              <a:rPr lang="en-US" sz="2400" b="1" dirty="0">
                <a:sym typeface="Wingdings" panose="05000000000000000000" pitchFamily="2" charset="2"/>
              </a:rPr>
              <a:t> so </a:t>
            </a:r>
            <a:r>
              <a:rPr lang="en-US" sz="2400" b="1" dirty="0" err="1">
                <a:sym typeface="Wingdings" panose="05000000000000000000" pitchFamily="2" charset="2"/>
              </a:rPr>
              <a:t>hinh</a:t>
            </a:r>
            <a:r>
              <a:rPr lang="en-US" sz="2400" b="1" dirty="0">
                <a:sym typeface="Wingdings" panose="05000000000000000000" pitchFamily="2" charset="2"/>
              </a:rPr>
              <a:t>:"; </a:t>
            </a:r>
            <a:r>
              <a:rPr lang="en-US" sz="2400" b="1" dirty="0" err="1">
                <a:sym typeface="Wingdings" panose="05000000000000000000" pitchFamily="2" charset="2"/>
              </a:rPr>
              <a:t>cin</a:t>
            </a:r>
            <a:r>
              <a:rPr lang="en-US" sz="2400" b="1" dirty="0">
                <a:sym typeface="Wingdings" panose="05000000000000000000" pitchFamily="2" charset="2"/>
              </a:rPr>
              <a:t>&gt;&gt;</a:t>
            </a:r>
            <a:r>
              <a:rPr lang="en-US" sz="2400" b="1" dirty="0" err="1">
                <a:sym typeface="Wingdings" panose="05000000000000000000" pitchFamily="2" charset="2"/>
              </a:rPr>
              <a:t>sh</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 new Shape *[</a:t>
            </a:r>
            <a:r>
              <a:rPr lang="en-US" sz="2400" b="1" dirty="0" err="1">
                <a:sym typeface="Wingdings" panose="05000000000000000000" pitchFamily="2" charset="2"/>
              </a:rPr>
              <a:t>sh</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t>
            </a:r>
            <a:r>
              <a:rPr lang="en-US" sz="2400" b="1" dirty="0" err="1">
                <a:sym typeface="Wingdings" panose="05000000000000000000" pitchFamily="2" charset="2"/>
              </a:rPr>
              <a:t>tl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i=0; i&lt;</a:t>
            </a:r>
            <a:r>
              <a:rPr lang="en-US" sz="2400" b="1" dirty="0" err="1">
                <a:sym typeface="Wingdings" panose="05000000000000000000" pitchFamily="2" charset="2"/>
              </a:rPr>
              <a:t>sh</a:t>
            </a:r>
            <a:r>
              <a:rPr lang="en-US" sz="2400" b="1" dirty="0">
                <a:sym typeface="Wingdings" panose="05000000000000000000" pitchFamily="2" charset="2"/>
              </a:rPr>
              <a:t>; i++)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Nhap</a:t>
            </a:r>
            <a:r>
              <a:rPr lang="en-US" sz="2400" b="1" dirty="0">
                <a:sym typeface="Wingdings" panose="05000000000000000000" pitchFamily="2" charset="2"/>
              </a:rPr>
              <a:t> </a:t>
            </a:r>
            <a:r>
              <a:rPr lang="en-US" sz="2400" b="1" dirty="0" err="1">
                <a:sym typeface="Wingdings" panose="05000000000000000000" pitchFamily="2" charset="2"/>
              </a:rPr>
              <a:t>hinh</a:t>
            </a:r>
            <a:r>
              <a:rPr lang="en-US" sz="2400" b="1" dirty="0">
                <a:sym typeface="Wingdings" panose="05000000000000000000" pitchFamily="2" charset="2"/>
              </a:rPr>
              <a:t> thu "&lt;&lt;i+1&lt;&lt;":\n";</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Nhap</a:t>
            </a:r>
            <a:r>
              <a:rPr lang="en-US" sz="2400" b="1" dirty="0">
                <a:sym typeface="Wingdings" panose="05000000000000000000" pitchFamily="2" charset="2"/>
              </a:rPr>
              <a:t> </a:t>
            </a:r>
            <a:r>
              <a:rPr lang="en-US" sz="2400" b="1" dirty="0" err="1">
                <a:sym typeface="Wingdings" panose="05000000000000000000" pitchFamily="2" charset="2"/>
              </a:rPr>
              <a:t>hinh</a:t>
            </a:r>
            <a:r>
              <a:rPr lang="en-US" sz="2400" b="1" dirty="0">
                <a:sym typeface="Wingdings" panose="05000000000000000000" pitchFamily="2" charset="2"/>
              </a:rPr>
              <a:t> chu </a:t>
            </a:r>
            <a:r>
              <a:rPr lang="en-US" sz="2400" b="1" dirty="0" err="1">
                <a:sym typeface="Wingdings" panose="05000000000000000000" pitchFamily="2" charset="2"/>
              </a:rPr>
              <a:t>nhat</a:t>
            </a:r>
            <a:r>
              <a:rPr lang="en-US" sz="2400" b="1" dirty="0">
                <a:sym typeface="Wingdings" panose="05000000000000000000" pitchFamily="2" charset="2"/>
              </a:rPr>
              <a:t>(1) hay </a:t>
            </a:r>
            <a:r>
              <a:rPr lang="en-US" sz="2400" b="1" dirty="0" err="1">
                <a:sym typeface="Wingdings" panose="05000000000000000000" pitchFamily="2" charset="2"/>
              </a:rPr>
              <a:t>hinh</a:t>
            </a:r>
            <a:r>
              <a:rPr lang="en-US" sz="2400" b="1" dirty="0">
                <a:sym typeface="Wingdings" panose="05000000000000000000" pitchFamily="2" charset="2"/>
              </a:rPr>
              <a:t> tron(&lt;&gt;1) :"; </a:t>
            </a:r>
            <a:r>
              <a:rPr lang="en-US" sz="2400" b="1" dirty="0" err="1">
                <a:sym typeface="Wingdings" panose="05000000000000000000" pitchFamily="2" charset="2"/>
              </a:rPr>
              <a:t>cin</a:t>
            </a:r>
            <a:r>
              <a:rPr lang="en-US" sz="2400" b="1" dirty="0">
                <a:sym typeface="Wingdings" panose="05000000000000000000" pitchFamily="2" charset="2"/>
              </a:rPr>
              <a:t>&gt;&gt;</a:t>
            </a:r>
            <a:r>
              <a:rPr lang="en-US" sz="2400" b="1" dirty="0" err="1">
                <a:sym typeface="Wingdings" panose="05000000000000000000" pitchFamily="2" charset="2"/>
              </a:rPr>
              <a:t>tl</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if(</a:t>
            </a:r>
            <a:r>
              <a:rPr lang="en-US" sz="2400" b="1" dirty="0" err="1">
                <a:sym typeface="Wingdings" panose="05000000000000000000" pitchFamily="2" charset="2"/>
              </a:rPr>
              <a:t>tl</a:t>
            </a:r>
            <a:r>
              <a:rPr lang="en-US" sz="2400" b="1" dirty="0">
                <a:sym typeface="Wingdings" panose="05000000000000000000" pitchFamily="2" charset="2"/>
              </a:rPr>
              <a:t>==1) { </a:t>
            </a:r>
            <a:r>
              <a:rPr lang="en-US" sz="2400" b="1" dirty="0" err="1">
                <a:sym typeface="Wingdings" panose="05000000000000000000" pitchFamily="2" charset="2"/>
              </a:rPr>
              <a:t>Rect</a:t>
            </a:r>
            <a:r>
              <a:rPr lang="en-US" sz="2400" b="1" dirty="0">
                <a:sym typeface="Wingdings" panose="05000000000000000000" pitchFamily="2" charset="2"/>
              </a:rPr>
              <a:t> *p = new </a:t>
            </a:r>
            <a:r>
              <a:rPr lang="en-US" sz="2400" b="1" dirty="0" err="1">
                <a:sym typeface="Wingdings" panose="05000000000000000000" pitchFamily="2" charset="2"/>
              </a:rPr>
              <a:t>Rect</a:t>
            </a:r>
            <a:r>
              <a:rPr lang="en-US" sz="2400" b="1" dirty="0">
                <a:sym typeface="Wingdings" panose="05000000000000000000" pitchFamily="2" charset="2"/>
              </a:rPr>
              <a:t>(); p-&gt;</a:t>
            </a:r>
            <a:r>
              <a:rPr lang="en-US" sz="2400" b="1" dirty="0" err="1">
                <a:sym typeface="Wingdings" panose="05000000000000000000" pitchFamily="2" charset="2"/>
              </a:rPr>
              <a:t>nhap</a:t>
            </a:r>
            <a:r>
              <a:rPr lang="en-US" sz="2400" b="1" dirty="0">
                <a:sym typeface="Wingdings" panose="05000000000000000000" pitchFamily="2" charset="2"/>
              </a:rPr>
              <a:t>(); a[i] =p; }</a:t>
            </a:r>
          </a:p>
          <a:p>
            <a:pPr marL="0" indent="0">
              <a:lnSpc>
                <a:spcPct val="100000"/>
              </a:lnSpc>
              <a:spcBef>
                <a:spcPts val="0"/>
              </a:spcBef>
              <a:buNone/>
            </a:pPr>
            <a:r>
              <a:rPr lang="en-US" sz="2400" b="1" dirty="0">
                <a:sym typeface="Wingdings" panose="05000000000000000000" pitchFamily="2" charset="2"/>
              </a:rPr>
              <a:t>		else { Circle *q = new Circle(); q-&gt;</a:t>
            </a:r>
            <a:r>
              <a:rPr lang="en-US" sz="2400" b="1" dirty="0" err="1">
                <a:sym typeface="Wingdings" panose="05000000000000000000" pitchFamily="2" charset="2"/>
              </a:rPr>
              <a:t>nhap</a:t>
            </a:r>
            <a:r>
              <a:rPr lang="en-US" sz="2400" b="1" dirty="0">
                <a:sym typeface="Wingdings" panose="05000000000000000000" pitchFamily="2" charset="2"/>
              </a:rPr>
              <a:t>(); a[i] =q; }</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ham </a:t>
            </a:r>
            <a:r>
              <a:rPr lang="en-US" sz="2400" b="1" dirty="0" err="1">
                <a:sym typeface="Wingdings" panose="05000000000000000000" pitchFamily="2" charset="2"/>
              </a:rPr>
              <a:t>nhap</a:t>
            </a:r>
            <a:r>
              <a:rPr lang="en-US" sz="2400" b="1" dirty="0">
                <a:sym typeface="Wingdings" panose="05000000000000000000" pitchFamily="2" charset="2"/>
              </a:rPr>
              <a:t> </a:t>
            </a:r>
            <a:r>
              <a:rPr lang="en-US" sz="2400" b="1" dirty="0" err="1">
                <a:sym typeface="Wingdings" panose="05000000000000000000" pitchFamily="2" charset="2"/>
              </a:rPr>
              <a:t>thuoc</a:t>
            </a:r>
            <a:r>
              <a:rPr lang="en-US" sz="2400" b="1" dirty="0">
                <a:sym typeface="Wingdings" panose="05000000000000000000" pitchFamily="2" charset="2"/>
              </a:rPr>
              <a:t> lop </a:t>
            </a:r>
            <a:r>
              <a:rPr lang="en-US" sz="2400" b="1" dirty="0" err="1">
                <a:sym typeface="Wingdings" panose="05000000000000000000" pitchFamily="2" charset="2"/>
              </a:rPr>
              <a:t>dayhinh</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p>
        </p:txBody>
      </p:sp>
      <p:sp>
        <p:nvSpPr>
          <p:cNvPr id="4" name="Slide Number Placeholder 3"/>
          <p:cNvSpPr>
            <a:spLocks noGrp="1"/>
          </p:cNvSpPr>
          <p:nvPr>
            <p:ph type="sldNum" sz="quarter" idx="12"/>
          </p:nvPr>
        </p:nvSpPr>
        <p:spPr/>
        <p:txBody>
          <a:bodyPr/>
          <a:lstStyle/>
          <a:p>
            <a:fld id="{06F855F6-99C9-4B18-88EC-1D73743D07FD}" type="slidenum">
              <a:rPr lang="en-US" smtClean="0"/>
              <a:t>248</a:t>
            </a:fld>
            <a:endParaRPr lang="en-US"/>
          </a:p>
        </p:txBody>
      </p:sp>
    </p:spTree>
    <p:extLst>
      <p:ext uri="{BB962C8B-B14F-4D97-AF65-F5344CB8AC3E}">
        <p14:creationId xmlns:p14="http://schemas.microsoft.com/office/powerpoint/2010/main" val="37524494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void </a:t>
            </a:r>
            <a:r>
              <a:rPr lang="en-US" sz="2400" b="1" dirty="0" err="1">
                <a:sym typeface="Wingdings" panose="05000000000000000000" pitchFamily="2" charset="2"/>
              </a:rPr>
              <a:t>indientich</a:t>
            </a:r>
            <a:r>
              <a:rPr lang="en-US" sz="2400" b="1">
                <a:sym typeface="Wingdings" panose="05000000000000000000" pitchFamily="2" charset="2"/>
              </a:rPr>
              <a:t>()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i=0; i&lt;</a:t>
            </a:r>
            <a:r>
              <a:rPr lang="en-US" sz="2400" b="1" dirty="0" err="1">
                <a:sym typeface="Wingdings" panose="05000000000000000000" pitchFamily="2" charset="2"/>
              </a:rPr>
              <a:t>sh</a:t>
            </a:r>
            <a:r>
              <a:rPr lang="en-US" sz="2400" b="1" dirty="0">
                <a:sym typeface="Wingdings" panose="05000000000000000000" pitchFamily="2" charset="2"/>
              </a:rPr>
              <a:t>; </a:t>
            </a:r>
            <a:r>
              <a:rPr lang="en-US" sz="2400" b="1">
                <a:sym typeface="Wingdings" panose="05000000000000000000" pitchFamily="2" charset="2"/>
              </a:rPr>
              <a:t>i++) {</a:t>
            </a:r>
            <a:endParaRPr lang="en-US" sz="2400" b="1" dirty="0">
              <a:sym typeface="Wingdings" panose="05000000000000000000" pitchFamily="2" charset="2"/>
            </a:endParaRPr>
          </a:p>
          <a:p>
            <a:pPr>
              <a:lnSpc>
                <a:spcPct val="100000"/>
              </a:lnSpc>
              <a:spcBef>
                <a:spcPts val="0"/>
              </a:spcBef>
            </a:pPr>
            <a:r>
              <a:rPr lang="en-US" sz="2400" b="1" dirty="0">
                <a:sym typeface="Wingdings" panose="05000000000000000000" pitchFamily="2" charset="2"/>
              </a:rPr>
              <a:t>	</a:t>
            </a:r>
            <a:r>
              <a:rPr lang="en-US" sz="2400" b="1">
                <a:sym typeface="Wingdings" panose="05000000000000000000" pitchFamily="2" charset="2"/>
              </a:rPr>
              <a:t>	</a:t>
            </a:r>
            <a:r>
              <a:rPr lang="en-US" sz="2400" b="1">
                <a:solidFill>
                  <a:srgbClr val="0000FF"/>
                </a:solidFill>
                <a:sym typeface="Wingdings" panose="05000000000000000000" pitchFamily="2" charset="2"/>
              </a:rPr>
              <a:t>a[i]-&gt;in();   // bổ sung thêm hàm in trong các lớp </a:t>
            </a:r>
          </a:p>
          <a:p>
            <a:pPr>
              <a:lnSpc>
                <a:spcPct val="100000"/>
              </a:lnSpc>
              <a:spcBef>
                <a:spcPts val="0"/>
              </a:spcBef>
            </a:pPr>
            <a:r>
              <a:rPr lang="en-US" sz="2400" b="1">
                <a:sym typeface="Wingdings" panose="05000000000000000000" pitchFamily="2" charset="2"/>
              </a:rPr>
              <a:t>		cout</a:t>
            </a:r>
            <a:r>
              <a:rPr lang="en-US" sz="2400" b="1" dirty="0">
                <a:sym typeface="Wingdings" panose="05000000000000000000" pitchFamily="2" charset="2"/>
              </a:rPr>
              <a:t>&lt;&lt;"\n </a:t>
            </a:r>
            <a:r>
              <a:rPr lang="en-US" sz="2400" b="1" dirty="0" err="1">
                <a:sym typeface="Wingdings" panose="05000000000000000000" pitchFamily="2" charset="2"/>
              </a:rPr>
              <a:t>Hinh</a:t>
            </a:r>
            <a:r>
              <a:rPr lang="en-US" sz="2400" b="1" dirty="0">
                <a:sym typeface="Wingdings" panose="05000000000000000000" pitchFamily="2" charset="2"/>
              </a:rPr>
              <a:t> thu "&lt;&lt;i+1&lt;&lt;" co </a:t>
            </a:r>
            <a:r>
              <a:rPr lang="en-US" sz="2400" b="1" dirty="0" err="1">
                <a:sym typeface="Wingdings" panose="05000000000000000000" pitchFamily="2" charset="2"/>
              </a:rPr>
              <a:t>dien</a:t>
            </a:r>
            <a:r>
              <a:rPr lang="en-US" sz="2400" b="1" dirty="0">
                <a:sym typeface="Wingdings" panose="05000000000000000000" pitchFamily="2" charset="2"/>
              </a:rPr>
              <a:t> </a:t>
            </a:r>
            <a:r>
              <a:rPr lang="en-US" sz="2400" b="1" dirty="0" err="1">
                <a:sym typeface="Wingdings" panose="05000000000000000000" pitchFamily="2" charset="2"/>
              </a:rPr>
              <a:t>tich</a:t>
            </a:r>
            <a:r>
              <a:rPr lang="en-US" sz="2400" b="1" dirty="0">
                <a:sym typeface="Wingdings" panose="05000000000000000000" pitchFamily="2" charset="2"/>
              </a:rPr>
              <a:t> ="&lt;&lt;</a:t>
            </a:r>
            <a:r>
              <a:rPr lang="en-US" sz="2400" b="1" dirty="0">
                <a:solidFill>
                  <a:srgbClr val="FF0000"/>
                </a:solidFill>
                <a:sym typeface="Wingdings" panose="05000000000000000000" pitchFamily="2" charset="2"/>
              </a:rPr>
              <a:t>a[i]-&gt;</a:t>
            </a:r>
            <a:r>
              <a:rPr lang="en-US" sz="2400" b="1" err="1">
                <a:solidFill>
                  <a:srgbClr val="FF0000"/>
                </a:solidFill>
                <a:sym typeface="Wingdings" panose="05000000000000000000" pitchFamily="2" charset="2"/>
              </a:rPr>
              <a:t>dt</a:t>
            </a:r>
            <a:r>
              <a:rPr lang="en-US" sz="2400" b="1">
                <a:solidFill>
                  <a:srgbClr val="FF0000"/>
                </a:solidFill>
                <a:sym typeface="Wingdings" panose="05000000000000000000" pitchFamily="2" charset="2"/>
              </a:rPr>
              <a:t>()</a:t>
            </a:r>
            <a:r>
              <a:rPr lang="en-US" sz="2400" b="1">
                <a:sym typeface="Wingdings" panose="05000000000000000000" pitchFamily="2" charset="2"/>
              </a:rPr>
              <a:t>;</a:t>
            </a:r>
          </a:p>
          <a:p>
            <a:pPr>
              <a:lnSpc>
                <a:spcPct val="100000"/>
              </a:lnSpc>
              <a:spcBef>
                <a:spcPts val="0"/>
              </a:spcBef>
            </a:pPr>
            <a:r>
              <a:rPr lang="en-US" sz="2400" b="1">
                <a:sym typeface="Wingdings" panose="05000000000000000000" pitchFamily="2" charset="2"/>
              </a:rPr>
              <a:t>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int main() {</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dayhinh</a:t>
            </a:r>
            <a:r>
              <a:rPr lang="en-US" sz="2400" b="1" dirty="0">
                <a:sym typeface="Wingdings" panose="05000000000000000000" pitchFamily="2" charset="2"/>
              </a:rPr>
              <a:t> a;</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a.nhap</a:t>
            </a:r>
            <a:r>
              <a:rPr lang="en-US" sz="2400" b="1" dirty="0">
                <a:sym typeface="Wingdings" panose="05000000000000000000" pitchFamily="2" charset="2"/>
              </a:rPr>
              <a:t>(); </a:t>
            </a:r>
            <a:r>
              <a:rPr lang="en-US" sz="2400" b="1" dirty="0" err="1">
                <a:sym typeface="Wingdings" panose="05000000000000000000" pitchFamily="2" charset="2"/>
              </a:rPr>
              <a:t>a.indientich</a:t>
            </a:r>
            <a:r>
              <a:rPr lang="en-US" sz="2400" b="1" dirty="0">
                <a:sym typeface="Wingdings" panose="05000000000000000000" pitchFamily="2" charset="2"/>
              </a:rPr>
              <a:t> ();</a:t>
            </a:r>
          </a:p>
          <a:p>
            <a:pPr marL="0" indent="0">
              <a:lnSpc>
                <a:spcPct val="100000"/>
              </a:lnSpc>
              <a:spcBef>
                <a:spcPts val="0"/>
              </a:spcBef>
              <a:buNone/>
            </a:pPr>
            <a:r>
              <a:rPr lang="en-US" sz="2400" b="1">
                <a:sym typeface="Wingdings" panose="05000000000000000000" pitchFamily="2" charset="2"/>
              </a:rPr>
              <a:t>}</a:t>
            </a:r>
          </a:p>
          <a:p>
            <a:pPr marL="0" indent="0">
              <a:lnSpc>
                <a:spcPct val="100000"/>
              </a:lnSpc>
              <a:spcBef>
                <a:spcPts val="0"/>
              </a:spcBef>
              <a:buNone/>
            </a:pPr>
            <a:r>
              <a:rPr lang="en-US" sz="3600" b="1">
                <a:solidFill>
                  <a:srgbClr val="FF0000"/>
                </a:solidFill>
                <a:sym typeface="Wingdings" panose="05000000000000000000" pitchFamily="2" charset="2"/>
              </a:rPr>
              <a:t>Bổ sung thêm hàm sắp xếp các hình theo diện tích???</a:t>
            </a:r>
            <a:endParaRPr lang="en-US" sz="3600" b="1" dirty="0">
              <a:solidFill>
                <a:srgbClr val="FF000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249</a:t>
            </a:fld>
            <a:endParaRPr lang="en-US"/>
          </a:p>
        </p:txBody>
      </p:sp>
    </p:spTree>
    <p:extLst>
      <p:ext uri="{BB962C8B-B14F-4D97-AF65-F5344CB8AC3E}">
        <p14:creationId xmlns:p14="http://schemas.microsoft.com/office/powerpoint/2010/main" val="216637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a:t>Định nghĩa chồng toán tử</a:t>
            </a:r>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nn-NO"/>
              <a:t>Có </a:t>
            </a:r>
            <a:r>
              <a:rPr lang="nn-NO" dirty="0"/>
              <a:t>thể định nghĩa lại các toán tử trên C++.</a:t>
            </a:r>
          </a:p>
          <a:p>
            <a:pPr marL="0" indent="0">
              <a:buNone/>
            </a:pPr>
            <a:r>
              <a:rPr lang="nn-NO"/>
              <a:t>Các toán tử: +, </a:t>
            </a:r>
            <a:r>
              <a:rPr lang="nn-NO" dirty="0"/>
              <a:t>-, * , /, new, delete, [],  ...</a:t>
            </a:r>
          </a:p>
          <a:p>
            <a:pPr marL="0" indent="0">
              <a:buNone/>
            </a:pPr>
            <a:r>
              <a:rPr lang="nn-NO" dirty="0"/>
              <a:t>Ví dụ</a:t>
            </a:r>
            <a:r>
              <a:rPr lang="nn-NO"/>
              <a:t>: với kiểu </a:t>
            </a:r>
            <a:r>
              <a:rPr lang="nn-NO" dirty="0"/>
              <a:t>dữ liệu Phân </a:t>
            </a:r>
            <a:r>
              <a:rPr lang="nn-NO"/>
              <a:t>số như dưới đây, ta có thể định nghĩa lại phép cộng.</a:t>
            </a:r>
            <a:endParaRPr lang="nn-NO" dirty="0"/>
          </a:p>
          <a:p>
            <a:pPr marL="0" indent="0">
              <a:buNone/>
            </a:pPr>
            <a:r>
              <a:rPr lang="nn-NO">
                <a:solidFill>
                  <a:srgbClr val="0000FF"/>
                </a:solidFill>
              </a:rPr>
              <a:t>typedef </a:t>
            </a:r>
            <a:r>
              <a:rPr lang="nn-NO" dirty="0">
                <a:solidFill>
                  <a:srgbClr val="0000FF"/>
                </a:solidFill>
              </a:rPr>
              <a:t>struct PS {int t, m;};</a:t>
            </a:r>
          </a:p>
          <a:p>
            <a:pPr marL="0" indent="0">
              <a:buNone/>
            </a:pPr>
            <a:r>
              <a:rPr lang="nn-NO" dirty="0">
                <a:solidFill>
                  <a:srgbClr val="0000FF"/>
                </a:solidFill>
              </a:rPr>
              <a:t>void nhap(PS &amp;a)</a:t>
            </a:r>
          </a:p>
          <a:p>
            <a:pPr marL="0" indent="0">
              <a:buNone/>
            </a:pPr>
            <a:r>
              <a:rPr lang="nn-NO" dirty="0">
                <a:solidFill>
                  <a:srgbClr val="0000FF"/>
                </a:solidFill>
              </a:rPr>
              <a:t>{</a:t>
            </a:r>
          </a:p>
          <a:p>
            <a:pPr marL="0" indent="0">
              <a:buNone/>
            </a:pPr>
            <a:r>
              <a:rPr lang="nn-NO" dirty="0">
                <a:solidFill>
                  <a:srgbClr val="0000FF"/>
                </a:solidFill>
              </a:rPr>
              <a:t>	cout&lt;&lt;" tu so:"; cin&gt;&gt;a.t;</a:t>
            </a:r>
          </a:p>
          <a:p>
            <a:pPr marL="0" indent="0">
              <a:buNone/>
            </a:pPr>
            <a:r>
              <a:rPr lang="nn-NO" dirty="0">
                <a:solidFill>
                  <a:srgbClr val="0000FF"/>
                </a:solidFill>
              </a:rPr>
              <a:t>	do {cout&lt;&lt;" mau so:"; cin&gt;&gt;a.m;  } while (a.m==0);</a:t>
            </a:r>
          </a:p>
          <a:p>
            <a:pPr marL="0" indent="0">
              <a:buNone/>
            </a:pPr>
            <a:r>
              <a:rPr lang="nn-NO" dirty="0">
                <a:solidFill>
                  <a:srgbClr val="0000FF"/>
                </a:solidFill>
              </a:rPr>
              <a:t>}</a:t>
            </a:r>
          </a:p>
          <a:p>
            <a:pPr marL="0" indent="0">
              <a:buNone/>
            </a:pPr>
            <a:r>
              <a:rPr lang="nn-NO" dirty="0">
                <a:solidFill>
                  <a:srgbClr val="0000FF"/>
                </a:solidFill>
              </a:rPr>
              <a:t>void in(PS a) { 	cout&lt;&lt; a.t&lt;&lt;"/"&lt;&lt;a.m; }</a:t>
            </a:r>
          </a:p>
        </p:txBody>
      </p:sp>
      <p:sp>
        <p:nvSpPr>
          <p:cNvPr id="4" name="Slide Number Placeholder 3"/>
          <p:cNvSpPr>
            <a:spLocks noGrp="1"/>
          </p:cNvSpPr>
          <p:nvPr>
            <p:ph type="sldNum" sz="quarter" idx="12"/>
          </p:nvPr>
        </p:nvSpPr>
        <p:spPr/>
        <p:txBody>
          <a:bodyPr/>
          <a:lstStyle/>
          <a:p>
            <a:fld id="{06F855F6-99C9-4B18-88EC-1D73743D07FD}" type="slidenum">
              <a:rPr lang="en-US" smtClean="0"/>
              <a:t>25</a:t>
            </a:fld>
            <a:endParaRPr lang="en-US"/>
          </a:p>
        </p:txBody>
      </p:sp>
    </p:spTree>
    <p:extLst>
      <p:ext uri="{BB962C8B-B14F-4D97-AF65-F5344CB8AC3E}">
        <p14:creationId xmlns:p14="http://schemas.microsoft.com/office/powerpoint/2010/main" val="19361057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Chiếc túi thần kỳ</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6401729" y="634686"/>
            <a:ext cx="5434710" cy="5149744"/>
          </a:xfrm>
          <a:prstGeom prst="rect">
            <a:avLst/>
          </a:prstGeom>
        </p:spPr>
      </p:pic>
      <p:pic>
        <p:nvPicPr>
          <p:cNvPr id="9" name="Picture 8"/>
          <p:cNvPicPr>
            <a:picLocks noChangeAspect="1"/>
          </p:cNvPicPr>
          <p:nvPr/>
        </p:nvPicPr>
        <p:blipFill>
          <a:blip r:embed="rId3"/>
          <a:stretch>
            <a:fillRect/>
          </a:stretch>
        </p:blipFill>
        <p:spPr>
          <a:xfrm>
            <a:off x="618725" y="1897276"/>
            <a:ext cx="3001240" cy="2935133"/>
          </a:xfrm>
          <a:prstGeom prst="rect">
            <a:avLst/>
          </a:prstGeom>
        </p:spPr>
      </p:pic>
      <p:pic>
        <p:nvPicPr>
          <p:cNvPr id="10" name="Picture 9"/>
          <p:cNvPicPr>
            <a:picLocks noChangeAspect="1"/>
          </p:cNvPicPr>
          <p:nvPr/>
        </p:nvPicPr>
        <p:blipFill>
          <a:blip r:embed="rId4"/>
          <a:stretch>
            <a:fillRect/>
          </a:stretch>
        </p:blipFill>
        <p:spPr>
          <a:xfrm>
            <a:off x="3717839" y="1890475"/>
            <a:ext cx="2353222" cy="3038457"/>
          </a:xfrm>
          <a:prstGeom prst="rect">
            <a:avLst/>
          </a:prstGeom>
        </p:spPr>
      </p:pic>
      <p:pic>
        <p:nvPicPr>
          <p:cNvPr id="6" name="Picture 5"/>
          <p:cNvPicPr>
            <a:picLocks noChangeAspect="1"/>
          </p:cNvPicPr>
          <p:nvPr/>
        </p:nvPicPr>
        <p:blipFill>
          <a:blip r:embed="rId5"/>
          <a:stretch>
            <a:fillRect/>
          </a:stretch>
        </p:blipFill>
        <p:spPr>
          <a:xfrm>
            <a:off x="838200" y="4781244"/>
            <a:ext cx="2419350" cy="1885950"/>
          </a:xfrm>
          <a:prstGeom prst="rect">
            <a:avLst/>
          </a:prstGeom>
        </p:spPr>
      </p:pic>
      <p:sp>
        <p:nvSpPr>
          <p:cNvPr id="11" name="Freeform 10"/>
          <p:cNvSpPr/>
          <p:nvPr/>
        </p:nvSpPr>
        <p:spPr>
          <a:xfrm>
            <a:off x="355561" y="1443038"/>
            <a:ext cx="6022599" cy="5332455"/>
          </a:xfrm>
          <a:custGeom>
            <a:avLst/>
            <a:gdLst>
              <a:gd name="connsiteX0" fmla="*/ 1583039 w 5898223"/>
              <a:gd name="connsiteY0" fmla="*/ 515783 h 5306359"/>
              <a:gd name="connsiteX1" fmla="*/ 467917 w 5898223"/>
              <a:gd name="connsiteY1" fmla="*/ 315061 h 5306359"/>
              <a:gd name="connsiteX2" fmla="*/ 177985 w 5898223"/>
              <a:gd name="connsiteY2" fmla="*/ 1363276 h 5306359"/>
              <a:gd name="connsiteX3" fmla="*/ 10717 w 5898223"/>
              <a:gd name="connsiteY3" fmla="*/ 3415100 h 5306359"/>
              <a:gd name="connsiteX4" fmla="*/ 166834 w 5898223"/>
              <a:gd name="connsiteY4" fmla="*/ 4887061 h 5306359"/>
              <a:gd name="connsiteX5" fmla="*/ 1360014 w 5898223"/>
              <a:gd name="connsiteY5" fmla="*/ 5288505 h 5306359"/>
              <a:gd name="connsiteX6" fmla="*/ 2620102 w 5898223"/>
              <a:gd name="connsiteY6" fmla="*/ 5098934 h 5306359"/>
              <a:gd name="connsiteX7" fmla="*/ 3244570 w 5898223"/>
              <a:gd name="connsiteY7" fmla="*/ 3916905 h 5306359"/>
              <a:gd name="connsiteX8" fmla="*/ 5675536 w 5898223"/>
              <a:gd name="connsiteY8" fmla="*/ 3504310 h 5306359"/>
              <a:gd name="connsiteX9" fmla="*/ 5809351 w 5898223"/>
              <a:gd name="connsiteY9" fmla="*/ 1865081 h 5306359"/>
              <a:gd name="connsiteX10" fmla="*/ 5865107 w 5898223"/>
              <a:gd name="connsiteY10" fmla="*/ 604993 h 5306359"/>
              <a:gd name="connsiteX11" fmla="*/ 5396756 w 5898223"/>
              <a:gd name="connsiteY11" fmla="*/ 25129 h 5306359"/>
              <a:gd name="connsiteX12" fmla="*/ 3869039 w 5898223"/>
              <a:gd name="connsiteY12" fmla="*/ 136642 h 5306359"/>
              <a:gd name="connsiteX13" fmla="*/ 2698161 w 5898223"/>
              <a:gd name="connsiteY13" fmla="*/ 426573 h 5306359"/>
              <a:gd name="connsiteX14" fmla="*/ 2419380 w 5898223"/>
              <a:gd name="connsiteY14" fmla="*/ 1296368 h 5306359"/>
              <a:gd name="connsiteX15" fmla="*/ 1583039 w 5898223"/>
              <a:gd name="connsiteY15" fmla="*/ 515783 h 530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98223" h="5306359">
                <a:moveTo>
                  <a:pt x="1583039" y="515783"/>
                </a:moveTo>
                <a:cubicBezTo>
                  <a:pt x="1257795" y="352232"/>
                  <a:pt x="702093" y="173812"/>
                  <a:pt x="467917" y="315061"/>
                </a:cubicBezTo>
                <a:cubicBezTo>
                  <a:pt x="233741" y="456310"/>
                  <a:pt x="254185" y="846603"/>
                  <a:pt x="177985" y="1363276"/>
                </a:cubicBezTo>
                <a:cubicBezTo>
                  <a:pt x="101785" y="1879949"/>
                  <a:pt x="12575" y="2827803"/>
                  <a:pt x="10717" y="3415100"/>
                </a:cubicBezTo>
                <a:cubicBezTo>
                  <a:pt x="8859" y="4002397"/>
                  <a:pt x="-58049" y="4574827"/>
                  <a:pt x="166834" y="4887061"/>
                </a:cubicBezTo>
                <a:cubicBezTo>
                  <a:pt x="391717" y="5199295"/>
                  <a:pt x="951136" y="5253193"/>
                  <a:pt x="1360014" y="5288505"/>
                </a:cubicBezTo>
                <a:cubicBezTo>
                  <a:pt x="1768892" y="5323817"/>
                  <a:pt x="2306009" y="5327534"/>
                  <a:pt x="2620102" y="5098934"/>
                </a:cubicBezTo>
                <a:cubicBezTo>
                  <a:pt x="2934195" y="4870334"/>
                  <a:pt x="2735331" y="4182676"/>
                  <a:pt x="3244570" y="3916905"/>
                </a:cubicBezTo>
                <a:cubicBezTo>
                  <a:pt x="3753809" y="3651134"/>
                  <a:pt x="5248073" y="3846281"/>
                  <a:pt x="5675536" y="3504310"/>
                </a:cubicBezTo>
                <a:cubicBezTo>
                  <a:pt x="6102999" y="3162339"/>
                  <a:pt x="5777756" y="2348301"/>
                  <a:pt x="5809351" y="1865081"/>
                </a:cubicBezTo>
                <a:cubicBezTo>
                  <a:pt x="5840946" y="1381862"/>
                  <a:pt x="5933873" y="911652"/>
                  <a:pt x="5865107" y="604993"/>
                </a:cubicBezTo>
                <a:cubicBezTo>
                  <a:pt x="5796341" y="298334"/>
                  <a:pt x="5729434" y="103187"/>
                  <a:pt x="5396756" y="25129"/>
                </a:cubicBezTo>
                <a:cubicBezTo>
                  <a:pt x="5064078" y="-52930"/>
                  <a:pt x="4318805" y="69735"/>
                  <a:pt x="3869039" y="136642"/>
                </a:cubicBezTo>
                <a:cubicBezTo>
                  <a:pt x="3419273" y="203549"/>
                  <a:pt x="2939771" y="233285"/>
                  <a:pt x="2698161" y="426573"/>
                </a:cubicBezTo>
                <a:cubicBezTo>
                  <a:pt x="2456551" y="619861"/>
                  <a:pt x="2603375" y="1277783"/>
                  <a:pt x="2419380" y="1296368"/>
                </a:cubicBezTo>
                <a:cubicBezTo>
                  <a:pt x="2235385" y="1314953"/>
                  <a:pt x="1908283" y="679334"/>
                  <a:pt x="1583039" y="515783"/>
                </a:cubicBezTo>
                <a:close/>
              </a:path>
            </a:pathLst>
          </a:cu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 name="Slide Number Placeholder 3"/>
          <p:cNvSpPr>
            <a:spLocks noGrp="1"/>
          </p:cNvSpPr>
          <p:nvPr>
            <p:ph type="sldNum" sz="quarter" idx="12"/>
          </p:nvPr>
        </p:nvSpPr>
        <p:spPr/>
        <p:txBody>
          <a:bodyPr/>
          <a:lstStyle/>
          <a:p>
            <a:fld id="{06F855F6-99C9-4B18-88EC-1D73743D07FD}" type="slidenum">
              <a:rPr lang="en-US" smtClean="0"/>
              <a:t>250</a:t>
            </a:fld>
            <a:endParaRPr lang="en-US"/>
          </a:p>
        </p:txBody>
      </p:sp>
    </p:spTree>
    <p:extLst>
      <p:ext uri="{BB962C8B-B14F-4D97-AF65-F5344CB8AC3E}">
        <p14:creationId xmlns:p14="http://schemas.microsoft.com/office/powerpoint/2010/main" val="2309938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Chiếc túi thần kỳ</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3251956" y="2044332"/>
            <a:ext cx="2514440" cy="2382596"/>
          </a:xfrm>
          <a:prstGeom prst="rect">
            <a:avLst/>
          </a:prstGeom>
        </p:spPr>
      </p:pic>
      <p:pic>
        <p:nvPicPr>
          <p:cNvPr id="9" name="Picture 8"/>
          <p:cNvPicPr>
            <a:picLocks noChangeAspect="1"/>
          </p:cNvPicPr>
          <p:nvPr/>
        </p:nvPicPr>
        <p:blipFill>
          <a:blip r:embed="rId3"/>
          <a:stretch>
            <a:fillRect/>
          </a:stretch>
        </p:blipFill>
        <p:spPr>
          <a:xfrm>
            <a:off x="303231" y="3385740"/>
            <a:ext cx="1187773" cy="1161610"/>
          </a:xfrm>
          <a:prstGeom prst="rect">
            <a:avLst/>
          </a:prstGeom>
        </p:spPr>
      </p:pic>
      <p:pic>
        <p:nvPicPr>
          <p:cNvPr id="10" name="Picture 9"/>
          <p:cNvPicPr>
            <a:picLocks noChangeAspect="1"/>
          </p:cNvPicPr>
          <p:nvPr/>
        </p:nvPicPr>
        <p:blipFill>
          <a:blip r:embed="rId4"/>
          <a:stretch>
            <a:fillRect/>
          </a:stretch>
        </p:blipFill>
        <p:spPr>
          <a:xfrm>
            <a:off x="1458058" y="2638232"/>
            <a:ext cx="1200530" cy="1550112"/>
          </a:xfrm>
          <a:prstGeom prst="rect">
            <a:avLst/>
          </a:prstGeom>
        </p:spPr>
      </p:pic>
      <p:pic>
        <p:nvPicPr>
          <p:cNvPr id="6" name="Picture 5"/>
          <p:cNvPicPr>
            <a:picLocks noChangeAspect="1"/>
          </p:cNvPicPr>
          <p:nvPr/>
        </p:nvPicPr>
        <p:blipFill>
          <a:blip r:embed="rId5"/>
          <a:stretch>
            <a:fillRect/>
          </a:stretch>
        </p:blipFill>
        <p:spPr>
          <a:xfrm>
            <a:off x="352618" y="5027381"/>
            <a:ext cx="971163" cy="757048"/>
          </a:xfrm>
          <a:prstGeom prst="rect">
            <a:avLst/>
          </a:prstGeom>
        </p:spPr>
      </p:pic>
      <p:sp>
        <p:nvSpPr>
          <p:cNvPr id="11" name="Freeform 10"/>
          <p:cNvSpPr/>
          <p:nvPr/>
        </p:nvSpPr>
        <p:spPr>
          <a:xfrm>
            <a:off x="303231" y="2140898"/>
            <a:ext cx="2542187" cy="3841943"/>
          </a:xfrm>
          <a:custGeom>
            <a:avLst/>
            <a:gdLst>
              <a:gd name="connsiteX0" fmla="*/ 1583039 w 5898223"/>
              <a:gd name="connsiteY0" fmla="*/ 515783 h 5306359"/>
              <a:gd name="connsiteX1" fmla="*/ 467917 w 5898223"/>
              <a:gd name="connsiteY1" fmla="*/ 315061 h 5306359"/>
              <a:gd name="connsiteX2" fmla="*/ 177985 w 5898223"/>
              <a:gd name="connsiteY2" fmla="*/ 1363276 h 5306359"/>
              <a:gd name="connsiteX3" fmla="*/ 10717 w 5898223"/>
              <a:gd name="connsiteY3" fmla="*/ 3415100 h 5306359"/>
              <a:gd name="connsiteX4" fmla="*/ 166834 w 5898223"/>
              <a:gd name="connsiteY4" fmla="*/ 4887061 h 5306359"/>
              <a:gd name="connsiteX5" fmla="*/ 1360014 w 5898223"/>
              <a:gd name="connsiteY5" fmla="*/ 5288505 h 5306359"/>
              <a:gd name="connsiteX6" fmla="*/ 2620102 w 5898223"/>
              <a:gd name="connsiteY6" fmla="*/ 5098934 h 5306359"/>
              <a:gd name="connsiteX7" fmla="*/ 3244570 w 5898223"/>
              <a:gd name="connsiteY7" fmla="*/ 3916905 h 5306359"/>
              <a:gd name="connsiteX8" fmla="*/ 5675536 w 5898223"/>
              <a:gd name="connsiteY8" fmla="*/ 3504310 h 5306359"/>
              <a:gd name="connsiteX9" fmla="*/ 5809351 w 5898223"/>
              <a:gd name="connsiteY9" fmla="*/ 1865081 h 5306359"/>
              <a:gd name="connsiteX10" fmla="*/ 5865107 w 5898223"/>
              <a:gd name="connsiteY10" fmla="*/ 604993 h 5306359"/>
              <a:gd name="connsiteX11" fmla="*/ 5396756 w 5898223"/>
              <a:gd name="connsiteY11" fmla="*/ 25129 h 5306359"/>
              <a:gd name="connsiteX12" fmla="*/ 3869039 w 5898223"/>
              <a:gd name="connsiteY12" fmla="*/ 136642 h 5306359"/>
              <a:gd name="connsiteX13" fmla="*/ 2698161 w 5898223"/>
              <a:gd name="connsiteY13" fmla="*/ 426573 h 5306359"/>
              <a:gd name="connsiteX14" fmla="*/ 2419380 w 5898223"/>
              <a:gd name="connsiteY14" fmla="*/ 1296368 h 5306359"/>
              <a:gd name="connsiteX15" fmla="*/ 1583039 w 5898223"/>
              <a:gd name="connsiteY15" fmla="*/ 515783 h 530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98223" h="5306359">
                <a:moveTo>
                  <a:pt x="1583039" y="515783"/>
                </a:moveTo>
                <a:cubicBezTo>
                  <a:pt x="1257795" y="352232"/>
                  <a:pt x="702093" y="173812"/>
                  <a:pt x="467917" y="315061"/>
                </a:cubicBezTo>
                <a:cubicBezTo>
                  <a:pt x="233741" y="456310"/>
                  <a:pt x="254185" y="846603"/>
                  <a:pt x="177985" y="1363276"/>
                </a:cubicBezTo>
                <a:cubicBezTo>
                  <a:pt x="101785" y="1879949"/>
                  <a:pt x="12575" y="2827803"/>
                  <a:pt x="10717" y="3415100"/>
                </a:cubicBezTo>
                <a:cubicBezTo>
                  <a:pt x="8859" y="4002397"/>
                  <a:pt x="-58049" y="4574827"/>
                  <a:pt x="166834" y="4887061"/>
                </a:cubicBezTo>
                <a:cubicBezTo>
                  <a:pt x="391717" y="5199295"/>
                  <a:pt x="951136" y="5253193"/>
                  <a:pt x="1360014" y="5288505"/>
                </a:cubicBezTo>
                <a:cubicBezTo>
                  <a:pt x="1768892" y="5323817"/>
                  <a:pt x="2306009" y="5327534"/>
                  <a:pt x="2620102" y="5098934"/>
                </a:cubicBezTo>
                <a:cubicBezTo>
                  <a:pt x="2934195" y="4870334"/>
                  <a:pt x="2735331" y="4182676"/>
                  <a:pt x="3244570" y="3916905"/>
                </a:cubicBezTo>
                <a:cubicBezTo>
                  <a:pt x="3753809" y="3651134"/>
                  <a:pt x="5248073" y="3846281"/>
                  <a:pt x="5675536" y="3504310"/>
                </a:cubicBezTo>
                <a:cubicBezTo>
                  <a:pt x="6102999" y="3162339"/>
                  <a:pt x="5777756" y="2348301"/>
                  <a:pt x="5809351" y="1865081"/>
                </a:cubicBezTo>
                <a:cubicBezTo>
                  <a:pt x="5840946" y="1381862"/>
                  <a:pt x="5933873" y="911652"/>
                  <a:pt x="5865107" y="604993"/>
                </a:cubicBezTo>
                <a:cubicBezTo>
                  <a:pt x="5796341" y="298334"/>
                  <a:pt x="5729434" y="103187"/>
                  <a:pt x="5396756" y="25129"/>
                </a:cubicBezTo>
                <a:cubicBezTo>
                  <a:pt x="5064078" y="-52930"/>
                  <a:pt x="4318805" y="69735"/>
                  <a:pt x="3869039" y="136642"/>
                </a:cubicBezTo>
                <a:cubicBezTo>
                  <a:pt x="3419273" y="203549"/>
                  <a:pt x="2939771" y="233285"/>
                  <a:pt x="2698161" y="426573"/>
                </a:cubicBezTo>
                <a:cubicBezTo>
                  <a:pt x="2456551" y="619861"/>
                  <a:pt x="2603375" y="1277783"/>
                  <a:pt x="2419380" y="1296368"/>
                </a:cubicBezTo>
                <a:cubicBezTo>
                  <a:pt x="2235385" y="1314953"/>
                  <a:pt x="1908283" y="679334"/>
                  <a:pt x="1583039" y="515783"/>
                </a:cubicBezTo>
                <a:close/>
              </a:path>
            </a:pathLst>
          </a:cu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4" name="TextBox 3"/>
          <p:cNvSpPr txBox="1"/>
          <p:nvPr/>
        </p:nvSpPr>
        <p:spPr>
          <a:xfrm>
            <a:off x="6853354" y="1319967"/>
            <a:ext cx="4806176" cy="3970318"/>
          </a:xfrm>
          <a:prstGeom prst="rect">
            <a:avLst/>
          </a:prstGeom>
          <a:solidFill>
            <a:schemeClr val="bg1"/>
          </a:solidFill>
          <a:ln>
            <a:solidFill>
              <a:schemeClr val="accent1"/>
            </a:solidFill>
          </a:ln>
        </p:spPr>
        <p:txBody>
          <a:bodyPr wrap="square" rtlCol="0">
            <a:spAutoFit/>
          </a:bodyPr>
          <a:lstStyle/>
          <a:p>
            <a:r>
              <a:rPr lang="en-US" sz="3600" b="1" dirty="0"/>
              <a:t>Yêu cầu:</a:t>
            </a:r>
          </a:p>
          <a:p>
            <a:r>
              <a:rPr lang="en-US" sz="3600" b="1" dirty="0"/>
              <a:t>+ Nhập số vật trong túi</a:t>
            </a:r>
          </a:p>
          <a:p>
            <a:r>
              <a:rPr lang="en-US" sz="3600" b="1" dirty="0"/>
              <a:t>+ In thông tin các vật</a:t>
            </a:r>
          </a:p>
          <a:p>
            <a:r>
              <a:rPr lang="en-US" sz="3600" b="1" dirty="0"/>
              <a:t>+ </a:t>
            </a:r>
            <a:r>
              <a:rPr lang="en-US" sz="3600" b="1" dirty="0" err="1"/>
              <a:t>Sắp</a:t>
            </a:r>
            <a:r>
              <a:rPr lang="en-US" sz="3600" b="1" dirty="0"/>
              <a:t> </a:t>
            </a:r>
            <a:r>
              <a:rPr lang="en-US" sz="3600" b="1" dirty="0" err="1"/>
              <a:t>xếp</a:t>
            </a:r>
            <a:r>
              <a:rPr lang="en-US" sz="3600" b="1" dirty="0"/>
              <a:t> theo tên </a:t>
            </a:r>
          </a:p>
          <a:p>
            <a:r>
              <a:rPr lang="en-US" sz="3600" b="1" dirty="0"/>
              <a:t>+ </a:t>
            </a:r>
            <a:r>
              <a:rPr lang="en-US" sz="3600" b="1" dirty="0" err="1"/>
              <a:t>Sắp</a:t>
            </a:r>
            <a:r>
              <a:rPr lang="en-US" sz="3600" b="1" dirty="0"/>
              <a:t> </a:t>
            </a:r>
            <a:r>
              <a:rPr lang="en-US" sz="3600" b="1" dirty="0" err="1"/>
              <a:t>xếp</a:t>
            </a:r>
            <a:r>
              <a:rPr lang="en-US" sz="3600" b="1" dirty="0"/>
              <a:t> theo </a:t>
            </a:r>
            <a:r>
              <a:rPr lang="en-US" sz="3600" b="1" dirty="0" err="1"/>
              <a:t>trọng</a:t>
            </a:r>
            <a:r>
              <a:rPr lang="en-US" sz="3600" b="1" dirty="0"/>
              <a:t> </a:t>
            </a:r>
            <a:r>
              <a:rPr lang="en-US" sz="3600" b="1" dirty="0" err="1"/>
              <a:t>lượng</a:t>
            </a:r>
            <a:r>
              <a:rPr lang="en-US" sz="3600" b="1" dirty="0"/>
              <a:t> </a:t>
            </a:r>
            <a:r>
              <a:rPr lang="en-US" sz="3600" b="1" dirty="0" err="1"/>
              <a:t>giảm</a:t>
            </a:r>
            <a:r>
              <a:rPr lang="en-US" sz="3600" b="1" dirty="0"/>
              <a:t> </a:t>
            </a:r>
            <a:r>
              <a:rPr lang="en-US" sz="3600" b="1" dirty="0" err="1"/>
              <a:t>dần</a:t>
            </a:r>
            <a:endParaRPr lang="en-US" sz="3600" b="1" dirty="0"/>
          </a:p>
          <a:p>
            <a:r>
              <a:rPr lang="en-US" sz="3600" b="1" dirty="0"/>
              <a:t>+ </a:t>
            </a:r>
            <a:r>
              <a:rPr lang="en-US" sz="3600" b="1" dirty="0" err="1"/>
              <a:t>Tìm</a:t>
            </a:r>
            <a:r>
              <a:rPr lang="en-US" sz="3600" b="1" dirty="0"/>
              <a:t> </a:t>
            </a:r>
            <a:r>
              <a:rPr lang="en-US" sz="3600" b="1" dirty="0" err="1"/>
              <a:t>vật</a:t>
            </a:r>
            <a:r>
              <a:rPr lang="en-US" sz="3600" b="1" dirty="0"/>
              <a:t> theo tên</a:t>
            </a:r>
            <a:endParaRPr lang="vi-VN" sz="3600" b="1" dirty="0"/>
          </a:p>
        </p:txBody>
      </p:sp>
      <p:sp>
        <p:nvSpPr>
          <p:cNvPr id="7" name="Slide Number Placeholder 6"/>
          <p:cNvSpPr>
            <a:spLocks noGrp="1"/>
          </p:cNvSpPr>
          <p:nvPr>
            <p:ph type="sldNum" sz="quarter" idx="12"/>
          </p:nvPr>
        </p:nvSpPr>
        <p:spPr/>
        <p:txBody>
          <a:bodyPr/>
          <a:lstStyle/>
          <a:p>
            <a:fld id="{06F855F6-99C9-4B18-88EC-1D73743D07FD}" type="slidenum">
              <a:rPr lang="en-US" smtClean="0"/>
              <a:t>251</a:t>
            </a:fld>
            <a:endParaRPr lang="en-US"/>
          </a:p>
        </p:txBody>
      </p:sp>
    </p:spTree>
    <p:extLst>
      <p:ext uri="{BB962C8B-B14F-4D97-AF65-F5344CB8AC3E}">
        <p14:creationId xmlns:p14="http://schemas.microsoft.com/office/powerpoint/2010/main" val="21759021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Phương thức ảo</a:t>
            </a:r>
          </a:p>
        </p:txBody>
      </p:sp>
      <p:sp>
        <p:nvSpPr>
          <p:cNvPr id="3" name="Content Placeholder 2"/>
          <p:cNvSpPr>
            <a:spLocks noGrp="1"/>
          </p:cNvSpPr>
          <p:nvPr>
            <p:ph idx="1"/>
          </p:nvPr>
        </p:nvSpPr>
        <p:spPr>
          <a:xfrm>
            <a:off x="838200" y="1312669"/>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Chiếc túi thần kỳ</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TextBox 3"/>
          <p:cNvSpPr txBox="1"/>
          <p:nvPr/>
        </p:nvSpPr>
        <p:spPr>
          <a:xfrm>
            <a:off x="838199" y="2163336"/>
            <a:ext cx="2629829" cy="2308324"/>
          </a:xfrm>
          <a:prstGeom prst="rect">
            <a:avLst/>
          </a:prstGeom>
          <a:noFill/>
          <a:ln>
            <a:solidFill>
              <a:schemeClr val="accent1"/>
            </a:solidFill>
          </a:ln>
        </p:spPr>
        <p:txBody>
          <a:bodyPr wrap="square" rtlCol="0">
            <a:spAutoFit/>
          </a:bodyPr>
          <a:lstStyle/>
          <a:p>
            <a:r>
              <a:rPr lang="en-US" sz="2400" b="1" dirty="0"/>
              <a:t>class </a:t>
            </a:r>
            <a:r>
              <a:rPr lang="en-US" sz="2400" b="1" dirty="0" err="1"/>
              <a:t>MagicBag</a:t>
            </a:r>
            <a:endParaRPr lang="en-US" sz="2400" b="1" dirty="0"/>
          </a:p>
          <a:p>
            <a:r>
              <a:rPr lang="en-US" sz="2400" b="1" dirty="0"/>
              <a:t>{</a:t>
            </a:r>
          </a:p>
          <a:p>
            <a:r>
              <a:rPr lang="en-US" sz="2400" b="1" dirty="0"/>
              <a:t>	</a:t>
            </a:r>
            <a:r>
              <a:rPr lang="en-US" sz="2400" b="1" dirty="0" err="1"/>
              <a:t>int</a:t>
            </a:r>
            <a:r>
              <a:rPr lang="en-US" sz="2400" b="1" dirty="0"/>
              <a:t> </a:t>
            </a:r>
            <a:r>
              <a:rPr lang="en-US" sz="2400" b="1" dirty="0" err="1"/>
              <a:t>noo</a:t>
            </a:r>
            <a:r>
              <a:rPr lang="en-US" sz="2400" b="1" dirty="0"/>
              <a:t>;</a:t>
            </a:r>
          </a:p>
          <a:p>
            <a:r>
              <a:rPr lang="en-US" sz="2400" b="1" dirty="0"/>
              <a:t>	Object **a;</a:t>
            </a:r>
          </a:p>
          <a:p>
            <a:r>
              <a:rPr lang="en-US" sz="2400" b="1" dirty="0"/>
              <a:t>	----------</a:t>
            </a:r>
          </a:p>
          <a:p>
            <a:r>
              <a:rPr lang="en-US" sz="2400" b="1" dirty="0"/>
              <a:t>};</a:t>
            </a:r>
          </a:p>
        </p:txBody>
      </p:sp>
      <p:sp>
        <p:nvSpPr>
          <p:cNvPr id="13" name="TextBox 12"/>
          <p:cNvSpPr txBox="1"/>
          <p:nvPr/>
        </p:nvSpPr>
        <p:spPr>
          <a:xfrm>
            <a:off x="4881098" y="1378506"/>
            <a:ext cx="3448515" cy="2308324"/>
          </a:xfrm>
          <a:prstGeom prst="rect">
            <a:avLst/>
          </a:prstGeom>
          <a:noFill/>
          <a:ln>
            <a:solidFill>
              <a:schemeClr val="accent1"/>
            </a:solidFill>
          </a:ln>
        </p:spPr>
        <p:txBody>
          <a:bodyPr wrap="square" rtlCol="0">
            <a:spAutoFit/>
          </a:bodyPr>
          <a:lstStyle/>
          <a:p>
            <a:r>
              <a:rPr lang="en-US" sz="2400" b="1" dirty="0"/>
              <a:t>class Object</a:t>
            </a:r>
          </a:p>
          <a:p>
            <a:r>
              <a:rPr lang="en-US" sz="2400" b="1" dirty="0"/>
              <a:t>{</a:t>
            </a:r>
          </a:p>
          <a:p>
            <a:r>
              <a:rPr lang="en-US" sz="2400" b="1" dirty="0"/>
              <a:t>	string name;</a:t>
            </a:r>
          </a:p>
          <a:p>
            <a:r>
              <a:rPr lang="en-US" sz="2400" b="1" dirty="0"/>
              <a:t>	</a:t>
            </a:r>
            <a:r>
              <a:rPr lang="en-US" sz="2400" b="1" dirty="0" err="1"/>
              <a:t>int</a:t>
            </a:r>
            <a:r>
              <a:rPr lang="en-US" sz="2400" b="1" dirty="0"/>
              <a:t> weight;</a:t>
            </a:r>
          </a:p>
          <a:p>
            <a:r>
              <a:rPr lang="en-US" sz="2400" b="1" dirty="0"/>
              <a:t>	virtual void in(){}</a:t>
            </a:r>
          </a:p>
          <a:p>
            <a:r>
              <a:rPr lang="en-US" sz="2400" b="1" dirty="0"/>
              <a:t>};</a:t>
            </a:r>
          </a:p>
        </p:txBody>
      </p:sp>
      <p:sp>
        <p:nvSpPr>
          <p:cNvPr id="14" name="TextBox 13"/>
          <p:cNvSpPr txBox="1"/>
          <p:nvPr/>
        </p:nvSpPr>
        <p:spPr>
          <a:xfrm>
            <a:off x="3617524" y="3999012"/>
            <a:ext cx="3448515" cy="2308324"/>
          </a:xfrm>
          <a:prstGeom prst="rect">
            <a:avLst/>
          </a:prstGeom>
          <a:solidFill>
            <a:schemeClr val="bg1"/>
          </a:solidFill>
          <a:ln>
            <a:solidFill>
              <a:schemeClr val="accent1"/>
            </a:solidFill>
          </a:ln>
        </p:spPr>
        <p:txBody>
          <a:bodyPr wrap="square" rtlCol="0">
            <a:spAutoFit/>
          </a:bodyPr>
          <a:lstStyle/>
          <a:p>
            <a:r>
              <a:rPr lang="en-US" sz="2400" b="1" dirty="0"/>
              <a:t>class Book: public Object</a:t>
            </a:r>
          </a:p>
          <a:p>
            <a:r>
              <a:rPr lang="en-US" sz="2400" b="1" dirty="0"/>
              <a:t>{</a:t>
            </a:r>
          </a:p>
          <a:p>
            <a:r>
              <a:rPr lang="en-US" sz="2400" b="1" dirty="0"/>
              <a:t>	string type;</a:t>
            </a:r>
          </a:p>
          <a:p>
            <a:r>
              <a:rPr lang="en-US" sz="2400" b="1" dirty="0"/>
              <a:t>	</a:t>
            </a:r>
            <a:r>
              <a:rPr lang="en-US" sz="2400" b="1" dirty="0" err="1"/>
              <a:t>int</a:t>
            </a:r>
            <a:r>
              <a:rPr lang="en-US" sz="2400" b="1" dirty="0"/>
              <a:t> </a:t>
            </a:r>
            <a:r>
              <a:rPr lang="en-US" sz="2400" b="1" dirty="0" err="1"/>
              <a:t>nop</a:t>
            </a:r>
            <a:r>
              <a:rPr lang="en-US" sz="2400" b="1" dirty="0"/>
              <a:t>;</a:t>
            </a:r>
          </a:p>
          <a:p>
            <a:r>
              <a:rPr lang="en-US" sz="2400" b="1" dirty="0"/>
              <a:t>	virtual void in(){}</a:t>
            </a:r>
          </a:p>
          <a:p>
            <a:r>
              <a:rPr lang="en-US" sz="2400" b="1" dirty="0"/>
              <a:t>};</a:t>
            </a:r>
          </a:p>
        </p:txBody>
      </p:sp>
      <p:sp>
        <p:nvSpPr>
          <p:cNvPr id="15" name="TextBox 14"/>
          <p:cNvSpPr txBox="1"/>
          <p:nvPr/>
        </p:nvSpPr>
        <p:spPr>
          <a:xfrm>
            <a:off x="8516744" y="1690688"/>
            <a:ext cx="3448515" cy="1938992"/>
          </a:xfrm>
          <a:prstGeom prst="rect">
            <a:avLst/>
          </a:prstGeom>
          <a:solidFill>
            <a:schemeClr val="bg1"/>
          </a:solidFill>
          <a:ln>
            <a:solidFill>
              <a:schemeClr val="accent1"/>
            </a:solidFill>
          </a:ln>
        </p:spPr>
        <p:txBody>
          <a:bodyPr wrap="square" rtlCol="0">
            <a:spAutoFit/>
          </a:bodyPr>
          <a:lstStyle/>
          <a:p>
            <a:r>
              <a:rPr lang="en-US" sz="2400" b="1" dirty="0"/>
              <a:t>class Dog : public Object</a:t>
            </a:r>
          </a:p>
          <a:p>
            <a:r>
              <a:rPr lang="en-US" sz="2400" b="1" dirty="0"/>
              <a:t>{</a:t>
            </a:r>
          </a:p>
          <a:p>
            <a:r>
              <a:rPr lang="en-US" sz="2400" b="1" dirty="0"/>
              <a:t>	string color;</a:t>
            </a:r>
          </a:p>
          <a:p>
            <a:r>
              <a:rPr lang="en-US" sz="2400" b="1" dirty="0"/>
              <a:t>	virtual void in(){}</a:t>
            </a:r>
          </a:p>
          <a:p>
            <a:r>
              <a:rPr lang="en-US" sz="2400" b="1" dirty="0"/>
              <a:t>};</a:t>
            </a:r>
          </a:p>
        </p:txBody>
      </p:sp>
      <p:sp>
        <p:nvSpPr>
          <p:cNvPr id="16" name="TextBox 15"/>
          <p:cNvSpPr txBox="1"/>
          <p:nvPr/>
        </p:nvSpPr>
        <p:spPr>
          <a:xfrm>
            <a:off x="7970390" y="4354603"/>
            <a:ext cx="3749946" cy="1938992"/>
          </a:xfrm>
          <a:prstGeom prst="rect">
            <a:avLst/>
          </a:prstGeom>
          <a:solidFill>
            <a:schemeClr val="bg1"/>
          </a:solidFill>
          <a:ln>
            <a:solidFill>
              <a:schemeClr val="accent1"/>
            </a:solidFill>
          </a:ln>
        </p:spPr>
        <p:txBody>
          <a:bodyPr wrap="square" rtlCol="0">
            <a:spAutoFit/>
          </a:bodyPr>
          <a:lstStyle/>
          <a:p>
            <a:r>
              <a:rPr lang="en-US" sz="2400" b="1" dirty="0"/>
              <a:t>class Human: public Object</a:t>
            </a:r>
          </a:p>
          <a:p>
            <a:r>
              <a:rPr lang="en-US" sz="2400" b="1" dirty="0"/>
              <a:t>{</a:t>
            </a:r>
          </a:p>
          <a:p>
            <a:r>
              <a:rPr lang="en-US" sz="2400" b="1" dirty="0"/>
              <a:t>	</a:t>
            </a:r>
            <a:r>
              <a:rPr lang="en-US" sz="2400" b="1" dirty="0" err="1"/>
              <a:t>int</a:t>
            </a:r>
            <a:r>
              <a:rPr lang="en-US" sz="2400" b="1" dirty="0"/>
              <a:t> ….;</a:t>
            </a:r>
          </a:p>
          <a:p>
            <a:r>
              <a:rPr lang="en-US" sz="2400" b="1" dirty="0"/>
              <a:t>	virtual void in(){}</a:t>
            </a:r>
          </a:p>
          <a:p>
            <a:r>
              <a:rPr lang="en-US" sz="2400" b="1" dirty="0"/>
              <a:t>};</a:t>
            </a:r>
          </a:p>
        </p:txBody>
      </p:sp>
      <p:sp>
        <p:nvSpPr>
          <p:cNvPr id="5" name="Slide Number Placeholder 4"/>
          <p:cNvSpPr>
            <a:spLocks noGrp="1"/>
          </p:cNvSpPr>
          <p:nvPr>
            <p:ph type="sldNum" sz="quarter" idx="12"/>
          </p:nvPr>
        </p:nvSpPr>
        <p:spPr/>
        <p:txBody>
          <a:bodyPr/>
          <a:lstStyle/>
          <a:p>
            <a:fld id="{06F855F6-99C9-4B18-88EC-1D73743D07FD}" type="slidenum">
              <a:rPr lang="en-US" smtClean="0"/>
              <a:t>252</a:t>
            </a:fld>
            <a:endParaRPr lang="en-US"/>
          </a:p>
        </p:txBody>
      </p:sp>
    </p:spTree>
    <p:extLst>
      <p:ext uri="{BB962C8B-B14F-4D97-AF65-F5344CB8AC3E}">
        <p14:creationId xmlns:p14="http://schemas.microsoft.com/office/powerpoint/2010/main" val="19380617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Phương thức </a:t>
            </a:r>
            <a:r>
              <a:rPr lang="en-US" dirty="0" err="1"/>
              <a:t>ảo</a:t>
            </a:r>
            <a:endParaRPr lang="en-US" dirty="0"/>
          </a:p>
        </p:txBody>
      </p:sp>
      <p:sp>
        <p:nvSpPr>
          <p:cNvPr id="3" name="Content Placeholder 2"/>
          <p:cNvSpPr>
            <a:spLocks noGrp="1"/>
          </p:cNvSpPr>
          <p:nvPr>
            <p:ph idx="1"/>
          </p:nvPr>
        </p:nvSpPr>
        <p:spPr>
          <a:xfrm>
            <a:off x="838200" y="1803323"/>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Cho </a:t>
            </a:r>
            <a:r>
              <a:rPr lang="en-US" sz="2400" b="1" dirty="0" err="1">
                <a:sym typeface="Wingdings" panose="05000000000000000000" pitchFamily="2" charset="2"/>
              </a:rPr>
              <a:t>lớp</a:t>
            </a:r>
            <a:r>
              <a:rPr lang="en-US" sz="2400" b="1" dirty="0">
                <a:sym typeface="Wingdings" panose="05000000000000000000" pitchFamily="2" charset="2"/>
              </a:rPr>
              <a:t> động </a:t>
            </a:r>
            <a:r>
              <a:rPr lang="en-US" sz="2400" b="1" dirty="0" err="1">
                <a:sym typeface="Wingdings" panose="05000000000000000000" pitchFamily="2" charset="2"/>
              </a:rPr>
              <a:t>vật</a:t>
            </a:r>
            <a:r>
              <a:rPr lang="en-US" sz="2400" b="1" dirty="0">
                <a:sym typeface="Wingdings" panose="05000000000000000000" pitchFamily="2" charset="2"/>
              </a:rPr>
              <a:t> { tên, cân nặng}</a:t>
            </a:r>
          </a:p>
          <a:p>
            <a:pPr marL="0" indent="0">
              <a:lnSpc>
                <a:spcPct val="100000"/>
              </a:lnSpc>
              <a:spcBef>
                <a:spcPts val="0"/>
              </a:spcBef>
              <a:buNone/>
            </a:pPr>
            <a:r>
              <a:rPr lang="en-US" sz="2400" b="1" dirty="0">
                <a:sym typeface="Wingdings" panose="05000000000000000000" pitchFamily="2" charset="2"/>
              </a:rPr>
              <a:t>Cho </a:t>
            </a:r>
            <a:r>
              <a:rPr lang="en-US" sz="2400" b="1" dirty="0" err="1">
                <a:sym typeface="Wingdings" panose="05000000000000000000" pitchFamily="2" charset="2"/>
              </a:rPr>
              <a:t>lớp</a:t>
            </a:r>
            <a:r>
              <a:rPr lang="en-US" sz="2400" b="1" dirty="0">
                <a:sym typeface="Wingdings" panose="05000000000000000000" pitchFamily="2" charset="2"/>
              </a:rPr>
              <a:t> </a:t>
            </a:r>
            <a:r>
              <a:rPr lang="en-US" sz="2400" b="1" dirty="0" err="1">
                <a:sym typeface="Wingdings" panose="05000000000000000000" pitchFamily="2" charset="2"/>
              </a:rPr>
              <a:t>mèo</a:t>
            </a:r>
            <a:r>
              <a:rPr lang="en-US" sz="2400" b="1" dirty="0">
                <a:sym typeface="Wingdings" panose="05000000000000000000" pitchFamily="2" charset="2"/>
              </a:rPr>
              <a:t> </a:t>
            </a:r>
            <a:r>
              <a:rPr lang="en-US" sz="2400" b="1" dirty="0" err="1">
                <a:sym typeface="Wingdings" panose="05000000000000000000" pitchFamily="2" charset="2"/>
              </a:rPr>
              <a:t>thừa</a:t>
            </a:r>
            <a:r>
              <a:rPr lang="en-US" sz="2400" b="1" dirty="0">
                <a:sym typeface="Wingdings" panose="05000000000000000000" pitchFamily="2" charset="2"/>
              </a:rPr>
              <a:t> kế </a:t>
            </a:r>
            <a:r>
              <a:rPr lang="en-US" sz="2400" b="1" dirty="0" err="1">
                <a:sym typeface="Wingdings" panose="05000000000000000000" pitchFamily="2" charset="2"/>
              </a:rPr>
              <a:t>lớp</a:t>
            </a:r>
            <a:r>
              <a:rPr lang="en-US" sz="2400" b="1" dirty="0">
                <a:sym typeface="Wingdings" panose="05000000000000000000" pitchFamily="2" charset="2"/>
              </a:rPr>
              <a:t> động </a:t>
            </a:r>
            <a:r>
              <a:rPr lang="en-US" sz="2400" b="1" dirty="0" err="1">
                <a:sym typeface="Wingdings" panose="05000000000000000000" pitchFamily="2" charset="2"/>
              </a:rPr>
              <a:t>vật</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Cho </a:t>
            </a:r>
            <a:r>
              <a:rPr lang="en-US" sz="2400" b="1" dirty="0" err="1">
                <a:sym typeface="Wingdings" panose="05000000000000000000" pitchFamily="2" charset="2"/>
              </a:rPr>
              <a:t>lớp</a:t>
            </a:r>
            <a:r>
              <a:rPr lang="en-US" sz="2400" b="1" dirty="0">
                <a:sym typeface="Wingdings" panose="05000000000000000000" pitchFamily="2" charset="2"/>
              </a:rPr>
              <a:t> chó </a:t>
            </a:r>
            <a:r>
              <a:rPr lang="en-US" sz="2400" b="1" dirty="0" err="1">
                <a:sym typeface="Wingdings" panose="05000000000000000000" pitchFamily="2" charset="2"/>
              </a:rPr>
              <a:t>thừa</a:t>
            </a:r>
            <a:r>
              <a:rPr lang="en-US" sz="2400" b="1" dirty="0">
                <a:sym typeface="Wingdings" panose="05000000000000000000" pitchFamily="2" charset="2"/>
              </a:rPr>
              <a:t> kế </a:t>
            </a:r>
            <a:r>
              <a:rPr lang="en-US" sz="2400" b="1" dirty="0" err="1">
                <a:sym typeface="Wingdings" panose="05000000000000000000" pitchFamily="2" charset="2"/>
              </a:rPr>
              <a:t>lớp</a:t>
            </a:r>
            <a:r>
              <a:rPr lang="en-US" sz="2400" b="1" dirty="0">
                <a:sym typeface="Wingdings" panose="05000000000000000000" pitchFamily="2" charset="2"/>
              </a:rPr>
              <a:t> động </a:t>
            </a:r>
            <a:r>
              <a:rPr lang="en-US" sz="2400" b="1" dirty="0" err="1">
                <a:sym typeface="Wingdings" panose="05000000000000000000" pitchFamily="2" charset="2"/>
              </a:rPr>
              <a:t>vật</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Cho </a:t>
            </a:r>
            <a:r>
              <a:rPr lang="en-US" sz="2400" b="1" dirty="0" err="1">
                <a:sym typeface="Wingdings" panose="05000000000000000000" pitchFamily="2" charset="2"/>
              </a:rPr>
              <a:t>lớp</a:t>
            </a:r>
            <a:r>
              <a:rPr lang="en-US" sz="2400" b="1" dirty="0">
                <a:sym typeface="Wingdings" panose="05000000000000000000" pitchFamily="2" charset="2"/>
              </a:rPr>
              <a:t> </a:t>
            </a:r>
            <a:r>
              <a:rPr lang="en-US" sz="2400" b="1" dirty="0" err="1">
                <a:sym typeface="Wingdings" panose="05000000000000000000" pitchFamily="2" charset="2"/>
              </a:rPr>
              <a:t>chuồng</a:t>
            </a:r>
            <a:r>
              <a:rPr lang="en-US" sz="2400" b="1" dirty="0">
                <a:sym typeface="Wingdings" panose="05000000000000000000" pitchFamily="2" charset="2"/>
              </a:rPr>
              <a:t> thú, </a:t>
            </a:r>
            <a:r>
              <a:rPr lang="en-US" sz="2400" b="1" dirty="0" err="1">
                <a:sym typeface="Wingdings" panose="05000000000000000000" pitchFamily="2" charset="2"/>
              </a:rPr>
              <a:t>gồm</a:t>
            </a:r>
            <a:r>
              <a:rPr lang="en-US" sz="2400" b="1" dirty="0">
                <a:sym typeface="Wingdings" panose="05000000000000000000" pitchFamily="2" charset="2"/>
              </a:rPr>
              <a:t> n ô có thể </a:t>
            </a:r>
            <a:r>
              <a:rPr lang="en-US" sz="2400" b="1" dirty="0" err="1">
                <a:sym typeface="Wingdings" panose="05000000000000000000" pitchFamily="2" charset="2"/>
              </a:rPr>
              <a:t>chứa</a:t>
            </a:r>
            <a:r>
              <a:rPr lang="en-US" sz="2400" b="1" dirty="0">
                <a:sym typeface="Wingdings" panose="05000000000000000000" pitchFamily="2" charset="2"/>
              </a:rPr>
              <a:t> chó </a:t>
            </a:r>
            <a:r>
              <a:rPr lang="en-US" sz="2400" b="1" dirty="0" err="1">
                <a:sym typeface="Wingdings" panose="05000000000000000000" pitchFamily="2" charset="2"/>
              </a:rPr>
              <a:t>hoặc</a:t>
            </a:r>
            <a:r>
              <a:rPr lang="en-US" sz="2400" b="1" dirty="0">
                <a:sym typeface="Wingdings" panose="05000000000000000000" pitchFamily="2" charset="2"/>
              </a:rPr>
              <a:t> </a:t>
            </a:r>
            <a:r>
              <a:rPr lang="en-US" sz="2400" b="1" dirty="0" err="1">
                <a:sym typeface="Wingdings" panose="05000000000000000000" pitchFamily="2" charset="2"/>
              </a:rPr>
              <a:t>mèo</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Yêu </a:t>
            </a:r>
            <a:r>
              <a:rPr lang="en-US" sz="2400" b="1" dirty="0" err="1">
                <a:sym typeface="Wingdings" panose="05000000000000000000" pitchFamily="2" charset="2"/>
              </a:rPr>
              <a:t>cầu</a:t>
            </a:r>
            <a:r>
              <a:rPr lang="en-US" sz="2400" b="1" dirty="0">
                <a:sym typeface="Wingdings" panose="05000000000000000000" pitchFamily="2" charset="2"/>
              </a:rPr>
              <a:t>: </a:t>
            </a:r>
            <a:r>
              <a:rPr lang="en-US" sz="2400" b="1" dirty="0" err="1">
                <a:sym typeface="Wingdings" panose="05000000000000000000" pitchFamily="2" charset="2"/>
              </a:rPr>
              <a:t>nhập</a:t>
            </a:r>
            <a:r>
              <a:rPr lang="en-US" sz="2400" b="1" dirty="0">
                <a:sym typeface="Wingdings" panose="05000000000000000000" pitchFamily="2" charset="2"/>
              </a:rPr>
              <a:t> </a:t>
            </a:r>
            <a:r>
              <a:rPr lang="en-US" sz="2400" b="1" dirty="0" err="1">
                <a:sym typeface="Wingdings" panose="05000000000000000000" pitchFamily="2" charset="2"/>
              </a:rPr>
              <a:t>vào</a:t>
            </a:r>
            <a:r>
              <a:rPr lang="en-US" sz="2400" b="1" dirty="0">
                <a:sym typeface="Wingdings" panose="05000000000000000000" pitchFamily="2" charset="2"/>
              </a:rPr>
              <a:t> danh </a:t>
            </a:r>
            <a:r>
              <a:rPr lang="en-US" sz="2400" b="1" dirty="0" err="1">
                <a:sym typeface="Wingdings" panose="05000000000000000000" pitchFamily="2" charset="2"/>
              </a:rPr>
              <a:t>sách</a:t>
            </a:r>
            <a:r>
              <a:rPr lang="en-US" sz="2400" b="1" dirty="0">
                <a:sym typeface="Wingdings" panose="05000000000000000000" pitchFamily="2" charset="2"/>
              </a:rPr>
              <a:t> </a:t>
            </a:r>
            <a:r>
              <a:rPr lang="en-US" sz="2400" b="1" dirty="0" err="1">
                <a:sym typeface="Wingdings" panose="05000000000000000000" pitchFamily="2" charset="2"/>
              </a:rPr>
              <a:t>các</a:t>
            </a:r>
            <a:r>
              <a:rPr lang="en-US" sz="2400" b="1" dirty="0">
                <a:sym typeface="Wingdings" panose="05000000000000000000" pitchFamily="2" charset="2"/>
              </a:rPr>
              <a:t> con thú</a:t>
            </a:r>
          </a:p>
          <a:p>
            <a:pPr marL="0" indent="0">
              <a:lnSpc>
                <a:spcPct val="100000"/>
              </a:lnSpc>
              <a:spcBef>
                <a:spcPts val="0"/>
              </a:spcBef>
              <a:buNone/>
            </a:pPr>
            <a:r>
              <a:rPr lang="en-US" sz="2400" b="1" dirty="0">
                <a:sym typeface="Wingdings" panose="05000000000000000000" pitchFamily="2" charset="2"/>
              </a:rPr>
              <a:t>In danh </a:t>
            </a:r>
            <a:r>
              <a:rPr lang="en-US" sz="2400" b="1" dirty="0" err="1">
                <a:sym typeface="Wingdings" panose="05000000000000000000" pitchFamily="2" charset="2"/>
              </a:rPr>
              <a:t>sách</a:t>
            </a:r>
            <a:endParaRPr lang="en-US" sz="2400" b="1" dirty="0">
              <a:sym typeface="Wingdings" panose="05000000000000000000" pitchFamily="2" charset="2"/>
            </a:endParaRPr>
          </a:p>
          <a:p>
            <a:pPr marL="0" indent="0">
              <a:lnSpc>
                <a:spcPct val="100000"/>
              </a:lnSpc>
              <a:spcBef>
                <a:spcPts val="0"/>
              </a:spcBef>
              <a:buNone/>
            </a:pPr>
            <a:r>
              <a:rPr lang="en-US" sz="2400" b="1" dirty="0" err="1">
                <a:sym typeface="Wingdings" panose="05000000000000000000" pitchFamily="2" charset="2"/>
              </a:rPr>
              <a:t>Sắp</a:t>
            </a:r>
            <a:r>
              <a:rPr lang="en-US" sz="2400" b="1" dirty="0">
                <a:sym typeface="Wingdings" panose="05000000000000000000" pitchFamily="2" charset="2"/>
              </a:rPr>
              <a:t> </a:t>
            </a:r>
            <a:r>
              <a:rPr lang="en-US" sz="2400" b="1" dirty="0" err="1">
                <a:sym typeface="Wingdings" panose="05000000000000000000" pitchFamily="2" charset="2"/>
              </a:rPr>
              <a:t>xếp</a:t>
            </a:r>
            <a:r>
              <a:rPr lang="en-US" sz="2400" b="1" dirty="0">
                <a:sym typeface="Wingdings" panose="05000000000000000000" pitchFamily="2" charset="2"/>
              </a:rPr>
              <a:t> theo cân nặng</a:t>
            </a:r>
          </a:p>
          <a:p>
            <a:pPr marL="0" indent="0">
              <a:lnSpc>
                <a:spcPct val="100000"/>
              </a:lnSpc>
              <a:spcBef>
                <a:spcPts val="0"/>
              </a:spcBef>
              <a:buNone/>
            </a:pPr>
            <a:r>
              <a:rPr lang="en-US" sz="2400" b="1" dirty="0">
                <a:sym typeface="Wingdings" panose="05000000000000000000" pitchFamily="2" charset="2"/>
              </a:rPr>
              <a:t>Thể </a:t>
            </a:r>
            <a:r>
              <a:rPr lang="en-US" sz="2400" b="1" dirty="0" err="1">
                <a:sym typeface="Wingdings" panose="05000000000000000000" pitchFamily="2" charset="2"/>
              </a:rPr>
              <a:t>hiện</a:t>
            </a:r>
            <a:r>
              <a:rPr lang="en-US" sz="2400" b="1" dirty="0">
                <a:sym typeface="Wingdings" panose="05000000000000000000" pitchFamily="2" charset="2"/>
              </a:rPr>
              <a:t> </a:t>
            </a:r>
            <a:r>
              <a:rPr lang="en-US" sz="2400" b="1" dirty="0" err="1">
                <a:sym typeface="Wingdings" panose="05000000000000000000" pitchFamily="2" charset="2"/>
              </a:rPr>
              <a:t>các</a:t>
            </a:r>
            <a:r>
              <a:rPr lang="en-US" sz="2400" b="1" dirty="0">
                <a:sym typeface="Wingdings" panose="05000000000000000000" pitchFamily="2" charset="2"/>
              </a:rPr>
              <a:t> </a:t>
            </a:r>
            <a:r>
              <a:rPr lang="en-US" sz="2400" b="1" dirty="0" err="1">
                <a:sym typeface="Wingdings" panose="05000000000000000000" pitchFamily="2" charset="2"/>
              </a:rPr>
              <a:t>lời</a:t>
            </a:r>
            <a:r>
              <a:rPr lang="en-US" sz="2400" b="1" dirty="0">
                <a:sym typeface="Wingdings" panose="05000000000000000000" pitchFamily="2" charset="2"/>
              </a:rPr>
              <a:t> </a:t>
            </a:r>
            <a:r>
              <a:rPr lang="en-US" sz="2400" b="1" dirty="0" err="1">
                <a:sym typeface="Wingdings" panose="05000000000000000000" pitchFamily="2" charset="2"/>
              </a:rPr>
              <a:t>chào</a:t>
            </a:r>
            <a:r>
              <a:rPr lang="en-US" sz="2400" b="1" dirty="0">
                <a:sym typeface="Wingdings" panose="05000000000000000000" pitchFamily="2" charset="2"/>
              </a:rPr>
              <a:t> và </a:t>
            </a:r>
            <a:r>
              <a:rPr lang="en-US" sz="2400" b="1" dirty="0" err="1">
                <a:sym typeface="Wingdings" panose="05000000000000000000" pitchFamily="2" charset="2"/>
              </a:rPr>
              <a:t>tiếng</a:t>
            </a:r>
            <a:r>
              <a:rPr lang="en-US" sz="2400" b="1" dirty="0">
                <a:sym typeface="Wingdings" panose="05000000000000000000" pitchFamily="2" charset="2"/>
              </a:rPr>
              <a:t> kêu </a:t>
            </a:r>
            <a:r>
              <a:rPr lang="en-US" sz="2400" b="1" dirty="0" err="1">
                <a:sym typeface="Wingdings" panose="05000000000000000000" pitchFamily="2" charset="2"/>
              </a:rPr>
              <a:t>của</a:t>
            </a:r>
            <a:r>
              <a:rPr lang="en-US" sz="2400" b="1" dirty="0">
                <a:sym typeface="Wingdings" panose="05000000000000000000" pitchFamily="2" charset="2"/>
              </a:rPr>
              <a:t> </a:t>
            </a:r>
            <a:r>
              <a:rPr lang="en-US" sz="2400" b="1" dirty="0" err="1">
                <a:sym typeface="Wingdings" panose="05000000000000000000" pitchFamily="2" charset="2"/>
              </a:rPr>
              <a:t>các</a:t>
            </a:r>
            <a:r>
              <a:rPr lang="en-US" sz="2400" b="1" dirty="0">
                <a:sym typeface="Wingdings" panose="05000000000000000000" pitchFamily="2" charset="2"/>
              </a:rPr>
              <a:t> con thú</a:t>
            </a:r>
          </a:p>
          <a:p>
            <a:pPr marL="0" indent="0">
              <a:lnSpc>
                <a:spcPct val="100000"/>
              </a:lnSpc>
              <a:spcBef>
                <a:spcPts val="0"/>
              </a:spcBef>
              <a:buNone/>
            </a:pPr>
            <a:r>
              <a:rPr lang="en-US" sz="2400" b="1" dirty="0">
                <a:sym typeface="Wingdings" panose="05000000000000000000" pitchFamily="2" charset="2"/>
              </a:rPr>
              <a:t>Yêu </a:t>
            </a:r>
            <a:r>
              <a:rPr lang="en-US" sz="2400" b="1" dirty="0" err="1">
                <a:sym typeface="Wingdings" panose="05000000000000000000" pitchFamily="2" charset="2"/>
              </a:rPr>
              <a:t>cầu</a:t>
            </a:r>
            <a:r>
              <a:rPr lang="en-US" sz="2400" b="1" dirty="0">
                <a:sym typeface="Wingdings" panose="05000000000000000000" pitchFamily="2" charset="2"/>
              </a:rPr>
              <a:t>: có </a:t>
            </a:r>
            <a:r>
              <a:rPr lang="en-US" sz="2400" b="1" dirty="0" err="1">
                <a:sym typeface="Wingdings" panose="05000000000000000000" pitchFamily="2" charset="2"/>
              </a:rPr>
              <a:t>toán</a:t>
            </a:r>
            <a:r>
              <a:rPr lang="en-US" sz="2400" b="1" dirty="0">
                <a:sym typeface="Wingdings" panose="05000000000000000000" pitchFamily="2" charset="2"/>
              </a:rPr>
              <a:t> tử </a:t>
            </a:r>
            <a:r>
              <a:rPr lang="en-US" sz="2400" b="1" dirty="0" err="1">
                <a:sym typeface="Wingdings" panose="05000000000000000000" pitchFamily="2" charset="2"/>
              </a:rPr>
              <a:t>gán</a:t>
            </a:r>
            <a:r>
              <a:rPr lang="en-US" sz="2400" b="1" dirty="0">
                <a:sym typeface="Wingdings" panose="05000000000000000000" pitchFamily="2" charset="2"/>
              </a:rPr>
              <a:t>, </a:t>
            </a:r>
            <a:r>
              <a:rPr lang="en-US" sz="2400" b="1" dirty="0" err="1">
                <a:sym typeface="Wingdings" panose="05000000000000000000" pitchFamily="2" charset="2"/>
              </a:rPr>
              <a:t>hàm</a:t>
            </a:r>
            <a:r>
              <a:rPr lang="en-US" sz="2400" b="1" dirty="0">
                <a:sym typeface="Wingdings" panose="05000000000000000000" pitchFamily="2" charset="2"/>
              </a:rPr>
              <a:t> </a:t>
            </a:r>
            <a:r>
              <a:rPr lang="en-US" sz="2400" b="1" dirty="0" err="1">
                <a:sym typeface="Wingdings" panose="05000000000000000000" pitchFamily="2" charset="2"/>
              </a:rPr>
              <a:t>tạo</a:t>
            </a:r>
            <a:r>
              <a:rPr lang="en-US" sz="2400" b="1" dirty="0">
                <a:sym typeface="Wingdings" panose="05000000000000000000" pitchFamily="2" charset="2"/>
              </a:rPr>
              <a:t>, </a:t>
            </a:r>
            <a:r>
              <a:rPr lang="en-US" sz="2400" b="1" dirty="0" err="1">
                <a:sym typeface="Wingdings" panose="05000000000000000000" pitchFamily="2" charset="2"/>
              </a:rPr>
              <a:t>hàm</a:t>
            </a:r>
            <a:r>
              <a:rPr lang="en-US" sz="2400" b="1" dirty="0">
                <a:sym typeface="Wingdings" panose="05000000000000000000" pitchFamily="2" charset="2"/>
              </a:rPr>
              <a:t> </a:t>
            </a:r>
            <a:r>
              <a:rPr lang="en-US" sz="2400" b="1" dirty="0" err="1">
                <a:sym typeface="Wingdings" panose="05000000000000000000" pitchFamily="2" charset="2"/>
              </a:rPr>
              <a:t>hủy</a:t>
            </a: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253</a:t>
            </a:fld>
            <a:endParaRPr lang="en-US"/>
          </a:p>
        </p:txBody>
      </p:sp>
    </p:spTree>
    <p:extLst>
      <p:ext uri="{BB962C8B-B14F-4D97-AF65-F5344CB8AC3E}">
        <p14:creationId xmlns:p14="http://schemas.microsoft.com/office/powerpoint/2010/main" val="167714588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Thuộc tính tĩnh, phương thức tĩnh</a:t>
            </a:r>
          </a:p>
        </p:txBody>
      </p:sp>
      <p:sp>
        <p:nvSpPr>
          <p:cNvPr id="3" name="Content Placeholder 2"/>
          <p:cNvSpPr>
            <a:spLocks noGrp="1"/>
          </p:cNvSpPr>
          <p:nvPr>
            <p:ph idx="1"/>
          </p:nvPr>
        </p:nvSpPr>
        <p:spPr>
          <a:xfrm>
            <a:off x="838200" y="1803323"/>
            <a:ext cx="11127059" cy="4351338"/>
          </a:xfrm>
        </p:spPr>
        <p:txBody>
          <a:bodyPr>
            <a:noAutofit/>
          </a:bodyPr>
          <a:lstStyle/>
          <a:p>
            <a:pPr marL="0" indent="0">
              <a:lnSpc>
                <a:spcPct val="100000"/>
              </a:lnSpc>
              <a:spcBef>
                <a:spcPts val="0"/>
              </a:spcBef>
              <a:buNone/>
            </a:pPr>
            <a:r>
              <a:rPr lang="en-US" sz="3200" b="1" dirty="0">
                <a:sym typeface="Wingdings" panose="05000000000000000000" pitchFamily="2" charset="2"/>
              </a:rPr>
              <a:t>+ Khai báo kèm từ khoá static</a:t>
            </a:r>
          </a:p>
          <a:p>
            <a:pPr marL="0" indent="0">
              <a:lnSpc>
                <a:spcPct val="100000"/>
              </a:lnSpc>
              <a:spcBef>
                <a:spcPts val="0"/>
              </a:spcBef>
              <a:buNone/>
            </a:pPr>
            <a:r>
              <a:rPr lang="en-US" sz="3200" b="1" dirty="0">
                <a:sym typeface="Wingdings" panose="05000000000000000000" pitchFamily="2" charset="2"/>
              </a:rPr>
              <a:t>+ Thuộc tính được khai báo kèm từ khoá static được gọi là thuộc tính lớp.</a:t>
            </a:r>
          </a:p>
          <a:p>
            <a:pPr marL="0" indent="0">
              <a:lnSpc>
                <a:spcPct val="100000"/>
              </a:lnSpc>
              <a:spcBef>
                <a:spcPts val="0"/>
              </a:spcBef>
              <a:buNone/>
            </a:pPr>
            <a:r>
              <a:rPr lang="en-US" sz="3200" b="1" dirty="0">
                <a:sym typeface="Wingdings" panose="05000000000000000000" pitchFamily="2" charset="2"/>
              </a:rPr>
              <a:t>+ Thuộc tính lớp được dùng kèm với tên lớp.</a:t>
            </a:r>
          </a:p>
          <a:p>
            <a:pPr marL="0" indent="0">
              <a:lnSpc>
                <a:spcPct val="100000"/>
              </a:lnSpc>
              <a:spcBef>
                <a:spcPts val="0"/>
              </a:spcBef>
              <a:buNone/>
            </a:pPr>
            <a:r>
              <a:rPr lang="en-US" sz="3200" b="1" dirty="0">
                <a:sym typeface="Wingdings" panose="05000000000000000000" pitchFamily="2" charset="2"/>
              </a:rPr>
              <a:t>+ Tất cả các đối t</a:t>
            </a:r>
            <a:r>
              <a:rPr lang="vi-VN" sz="3200" b="1" dirty="0">
                <a:sym typeface="Wingdings" panose="05000000000000000000" pitchFamily="2" charset="2"/>
              </a:rPr>
              <a:t>ượn</a:t>
            </a:r>
            <a:r>
              <a:rPr lang="en-US" sz="3200" b="1" dirty="0">
                <a:sym typeface="Wingdings" panose="05000000000000000000" pitchFamily="2" charset="2"/>
              </a:rPr>
              <a:t>g thuộc lớp có chung thuộc tính tĩnh (này).</a:t>
            </a:r>
          </a:p>
          <a:p>
            <a:pPr marL="0" indent="0">
              <a:lnSpc>
                <a:spcPct val="100000"/>
              </a:lnSpc>
              <a:spcBef>
                <a:spcPts val="0"/>
              </a:spcBef>
              <a:buNone/>
            </a:pPr>
            <a:r>
              <a:rPr lang="en-US" sz="3200" b="1" dirty="0">
                <a:sym typeface="Wingdings" panose="05000000000000000000" pitchFamily="2" charset="2"/>
              </a:rPr>
              <a:t>+ Thuộc tính lớp được khởi tạo 1 lần ở ngoài hàm. </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254</a:t>
            </a:fld>
            <a:endParaRPr lang="en-US"/>
          </a:p>
        </p:txBody>
      </p:sp>
    </p:spTree>
    <p:extLst>
      <p:ext uri="{BB962C8B-B14F-4D97-AF65-F5344CB8AC3E}">
        <p14:creationId xmlns:p14="http://schemas.microsoft.com/office/powerpoint/2010/main" val="175091613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Thuộc tính tĩnh, phương thức tĩnh</a:t>
            </a:r>
          </a:p>
        </p:txBody>
      </p:sp>
      <p:sp>
        <p:nvSpPr>
          <p:cNvPr id="3" name="Content Placeholder 2"/>
          <p:cNvSpPr>
            <a:spLocks noGrp="1"/>
          </p:cNvSpPr>
          <p:nvPr>
            <p:ph idx="1"/>
          </p:nvPr>
        </p:nvSpPr>
        <p:spPr>
          <a:xfrm>
            <a:off x="838200" y="1803323"/>
            <a:ext cx="11127059" cy="4351338"/>
          </a:xfrm>
        </p:spPr>
        <p:txBody>
          <a:bodyPr>
            <a:noAutofit/>
          </a:bodyPr>
          <a:lstStyle/>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pic>
        <p:nvPicPr>
          <p:cNvPr id="5" name="Picture 4"/>
          <p:cNvPicPr>
            <a:picLocks noChangeAspect="1"/>
          </p:cNvPicPr>
          <p:nvPr/>
        </p:nvPicPr>
        <p:blipFill>
          <a:blip r:embed="rId3"/>
          <a:stretch>
            <a:fillRect/>
          </a:stretch>
        </p:blipFill>
        <p:spPr>
          <a:xfrm>
            <a:off x="838200" y="1168459"/>
            <a:ext cx="9208911" cy="5653029"/>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255</a:t>
            </a:fld>
            <a:endParaRPr lang="en-US"/>
          </a:p>
        </p:txBody>
      </p:sp>
    </p:spTree>
    <p:extLst>
      <p:ext uri="{BB962C8B-B14F-4D97-AF65-F5344CB8AC3E}">
        <p14:creationId xmlns:p14="http://schemas.microsoft.com/office/powerpoint/2010/main" val="29520111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Thuộc tính tĩnh, phương thức tĩnh</a:t>
            </a:r>
          </a:p>
        </p:txBody>
      </p:sp>
      <p:sp>
        <p:nvSpPr>
          <p:cNvPr id="3" name="Content Placeholder 2"/>
          <p:cNvSpPr>
            <a:spLocks noGrp="1"/>
          </p:cNvSpPr>
          <p:nvPr>
            <p:ph idx="1"/>
          </p:nvPr>
        </p:nvSpPr>
        <p:spPr>
          <a:xfrm>
            <a:off x="838200" y="1803323"/>
            <a:ext cx="11127059" cy="4351338"/>
          </a:xfrm>
        </p:spPr>
        <p:txBody>
          <a:bodyPr>
            <a:noAutofit/>
          </a:bodyPr>
          <a:lstStyle/>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pic>
        <p:nvPicPr>
          <p:cNvPr id="6" name="Picture 5"/>
          <p:cNvPicPr>
            <a:picLocks noChangeAspect="1"/>
          </p:cNvPicPr>
          <p:nvPr/>
        </p:nvPicPr>
        <p:blipFill>
          <a:blip r:embed="rId3"/>
          <a:stretch>
            <a:fillRect/>
          </a:stretch>
        </p:blipFill>
        <p:spPr>
          <a:xfrm>
            <a:off x="1046910" y="1027906"/>
            <a:ext cx="8362950" cy="5524500"/>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256</a:t>
            </a:fld>
            <a:endParaRPr lang="en-US"/>
          </a:p>
        </p:txBody>
      </p:sp>
    </p:spTree>
    <p:extLst>
      <p:ext uri="{BB962C8B-B14F-4D97-AF65-F5344CB8AC3E}">
        <p14:creationId xmlns:p14="http://schemas.microsoft.com/office/powerpoint/2010/main" val="33709926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Thuộc tính tĩnh, phương thức tĩnh</a:t>
            </a:r>
          </a:p>
        </p:txBody>
      </p:sp>
      <p:sp>
        <p:nvSpPr>
          <p:cNvPr id="3" name="Content Placeholder 2"/>
          <p:cNvSpPr>
            <a:spLocks noGrp="1"/>
          </p:cNvSpPr>
          <p:nvPr>
            <p:ph idx="1"/>
          </p:nvPr>
        </p:nvSpPr>
        <p:spPr>
          <a:xfrm>
            <a:off x="156754" y="1087658"/>
            <a:ext cx="11887200" cy="5038821"/>
          </a:xfrm>
        </p:spPr>
        <p:txBody>
          <a:bodyPr>
            <a:noAutofit/>
          </a:bodyPr>
          <a:lstStyle/>
          <a:p>
            <a:pPr marL="0" indent="0">
              <a:lnSpc>
                <a:spcPct val="100000"/>
              </a:lnSpc>
              <a:spcBef>
                <a:spcPts val="0"/>
              </a:spcBef>
              <a:buNone/>
            </a:pPr>
            <a:r>
              <a:rPr lang="en-US" sz="2800" b="1" dirty="0">
                <a:sym typeface="Wingdings" panose="05000000000000000000" pitchFamily="2" charset="2"/>
              </a:rPr>
              <a:t>class Shape</a:t>
            </a:r>
          </a:p>
          <a:p>
            <a:pPr marL="0" indent="0">
              <a:lnSpc>
                <a:spcPct val="100000"/>
              </a:lnSpc>
              <a:spcBef>
                <a:spcPts val="0"/>
              </a:spcBef>
              <a:buNone/>
            </a:pPr>
            <a:r>
              <a:rPr lang="en-US" sz="2800" b="1" dirty="0">
                <a:sym typeface="Wingdings" panose="05000000000000000000" pitchFamily="2" charset="2"/>
              </a:rPr>
              <a:t>{</a:t>
            </a:r>
          </a:p>
          <a:p>
            <a:pPr marL="0" indent="0">
              <a:lnSpc>
                <a:spcPct val="100000"/>
              </a:lnSpc>
              <a:spcBef>
                <a:spcPts val="0"/>
              </a:spcBef>
              <a:buNone/>
            </a:pPr>
            <a:r>
              <a:rPr lang="en-US" sz="2800" b="1">
                <a:sym typeface="Wingdings" panose="05000000000000000000" pitchFamily="2" charset="2"/>
              </a:rPr>
              <a:t>	private:</a:t>
            </a:r>
            <a:endParaRPr lang="en-US" sz="2800" b="1" dirty="0">
              <a:sym typeface="Wingdings" panose="05000000000000000000" pitchFamily="2" charset="2"/>
            </a:endParaRPr>
          </a:p>
          <a:p>
            <a:pPr marL="0" indent="0">
              <a:lnSpc>
                <a:spcPct val="100000"/>
              </a:lnSpc>
              <a:spcBef>
                <a:spcPts val="0"/>
              </a:spcBef>
              <a:buNone/>
            </a:pPr>
            <a:r>
              <a:rPr lang="en-US" sz="2800" b="1" dirty="0">
                <a:sym typeface="Wingdings" panose="05000000000000000000" pitchFamily="2" charset="2"/>
              </a:rPr>
              <a:t>		</a:t>
            </a:r>
            <a:r>
              <a:rPr lang="en-US" sz="2800" b="1" dirty="0" err="1">
                <a:sym typeface="Wingdings" panose="05000000000000000000" pitchFamily="2" charset="2"/>
              </a:rPr>
              <a:t>int</a:t>
            </a:r>
            <a:r>
              <a:rPr lang="en-US" sz="2800" b="1" dirty="0">
                <a:sym typeface="Wingdings" panose="05000000000000000000" pitchFamily="2" charset="2"/>
              </a:rPr>
              <a:t> </a:t>
            </a:r>
            <a:r>
              <a:rPr lang="en-US" sz="2800" b="1" dirty="0" err="1">
                <a:sym typeface="Wingdings" panose="05000000000000000000" pitchFamily="2" charset="2"/>
              </a:rPr>
              <a:t>x,y</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a:t>
            </a:r>
            <a:r>
              <a:rPr lang="en-US" sz="2800" b="1" u="sng" dirty="0">
                <a:solidFill>
                  <a:srgbClr val="FF0000"/>
                </a:solidFill>
                <a:sym typeface="Wingdings" panose="05000000000000000000" pitchFamily="2" charset="2"/>
              </a:rPr>
              <a:t>static </a:t>
            </a:r>
            <a:r>
              <a:rPr lang="en-US" sz="2800" b="1" u="sng" dirty="0" err="1">
                <a:solidFill>
                  <a:srgbClr val="FF0000"/>
                </a:solidFill>
                <a:sym typeface="Wingdings" panose="05000000000000000000" pitchFamily="2" charset="2"/>
              </a:rPr>
              <a:t>int</a:t>
            </a:r>
            <a:r>
              <a:rPr lang="en-US" sz="2800" b="1" u="sng" dirty="0">
                <a:solidFill>
                  <a:srgbClr val="FF0000"/>
                </a:solidFill>
                <a:sym typeface="Wingdings" panose="05000000000000000000" pitchFamily="2" charset="2"/>
              </a:rPr>
              <a:t> s;</a:t>
            </a:r>
          </a:p>
          <a:p>
            <a:pPr marL="0" indent="0">
              <a:lnSpc>
                <a:spcPct val="100000"/>
              </a:lnSpc>
              <a:spcBef>
                <a:spcPts val="0"/>
              </a:spcBef>
              <a:buNone/>
            </a:pPr>
            <a:r>
              <a:rPr lang="en-US" sz="2800" b="1" dirty="0">
                <a:sym typeface="Wingdings" panose="05000000000000000000" pitchFamily="2" charset="2"/>
              </a:rPr>
              <a:t>	public:</a:t>
            </a:r>
          </a:p>
          <a:p>
            <a:pPr marL="0" indent="0">
              <a:lnSpc>
                <a:spcPct val="100000"/>
              </a:lnSpc>
              <a:spcBef>
                <a:spcPts val="0"/>
              </a:spcBef>
              <a:buNone/>
            </a:pPr>
            <a:r>
              <a:rPr lang="en-US" sz="2800" b="1" dirty="0">
                <a:sym typeface="Wingdings" panose="05000000000000000000" pitchFamily="2" charset="2"/>
              </a:rPr>
              <a:t>	</a:t>
            </a:r>
            <a:r>
              <a:rPr lang="en-US" sz="2800" b="1" dirty="0">
                <a:solidFill>
                  <a:srgbClr val="00B050"/>
                </a:solidFill>
                <a:sym typeface="Wingdings" panose="05000000000000000000" pitchFamily="2" charset="2"/>
              </a:rPr>
              <a:t>Shape() { </a:t>
            </a:r>
            <a:r>
              <a:rPr lang="en-US" sz="2800" b="1" u="sng" dirty="0">
                <a:solidFill>
                  <a:srgbClr val="FF0000"/>
                </a:solidFill>
                <a:sym typeface="Wingdings" panose="05000000000000000000" pitchFamily="2" charset="2"/>
              </a:rPr>
              <a:t>Shape::s++</a:t>
            </a:r>
            <a:r>
              <a:rPr lang="en-US" sz="2800" b="1" dirty="0">
                <a:solidFill>
                  <a:srgbClr val="FF0000"/>
                </a:solidFill>
                <a:sym typeface="Wingdings" panose="05000000000000000000" pitchFamily="2" charset="2"/>
              </a:rPr>
              <a:t>; </a:t>
            </a:r>
            <a:r>
              <a:rPr lang="en-US" sz="2800" b="1" dirty="0" err="1">
                <a:solidFill>
                  <a:srgbClr val="00B050"/>
                </a:solidFill>
                <a:sym typeface="Wingdings" panose="05000000000000000000" pitchFamily="2" charset="2"/>
              </a:rPr>
              <a:t>cout</a:t>
            </a:r>
            <a:r>
              <a:rPr lang="en-US" sz="2800" b="1" dirty="0">
                <a:solidFill>
                  <a:srgbClr val="00B050"/>
                </a:solidFill>
                <a:sym typeface="Wingdings" panose="05000000000000000000" pitchFamily="2" charset="2"/>
              </a:rPr>
              <a:t>&lt;&lt;"\n Doi </a:t>
            </a:r>
            <a:r>
              <a:rPr lang="en-US" sz="2800" b="1" dirty="0" err="1">
                <a:solidFill>
                  <a:srgbClr val="00B050"/>
                </a:solidFill>
                <a:sym typeface="Wingdings" panose="05000000000000000000" pitchFamily="2" charset="2"/>
              </a:rPr>
              <a:t>tuong</a:t>
            </a:r>
            <a:r>
              <a:rPr lang="en-US" sz="2800" b="1" dirty="0">
                <a:solidFill>
                  <a:srgbClr val="00B050"/>
                </a:solidFill>
                <a:sym typeface="Wingdings" panose="05000000000000000000" pitchFamily="2" charset="2"/>
              </a:rPr>
              <a:t> thu "&lt;&lt;Shape::s&lt;&lt; "</a:t>
            </a:r>
            <a:r>
              <a:rPr lang="en-US" sz="2800" b="1" dirty="0" err="1">
                <a:solidFill>
                  <a:srgbClr val="00B050"/>
                </a:solidFill>
                <a:sym typeface="Wingdings" panose="05000000000000000000" pitchFamily="2" charset="2"/>
              </a:rPr>
              <a:t>duoc</a:t>
            </a:r>
            <a:r>
              <a:rPr lang="en-US" sz="2800" b="1" dirty="0">
                <a:solidFill>
                  <a:srgbClr val="00B050"/>
                </a:solidFill>
                <a:sym typeface="Wingdings" panose="05000000000000000000" pitchFamily="2" charset="2"/>
              </a:rPr>
              <a:t> tao\n"; }</a:t>
            </a:r>
          </a:p>
          <a:p>
            <a:pPr marL="0" indent="0">
              <a:lnSpc>
                <a:spcPct val="100000"/>
              </a:lnSpc>
              <a:spcBef>
                <a:spcPts val="0"/>
              </a:spcBef>
              <a:buNone/>
            </a:pPr>
            <a:r>
              <a:rPr lang="en-US" sz="2800" b="1" dirty="0">
                <a:sym typeface="Wingdings" panose="05000000000000000000" pitchFamily="2" charset="2"/>
              </a:rPr>
              <a:t>	void </a:t>
            </a:r>
            <a:r>
              <a:rPr lang="en-US" sz="2800" b="1" dirty="0" err="1">
                <a:sym typeface="Wingdings" panose="05000000000000000000" pitchFamily="2" charset="2"/>
              </a:rPr>
              <a:t>nhap</a:t>
            </a:r>
            <a:r>
              <a:rPr lang="en-US" sz="2800" b="1" dirty="0">
                <a:sym typeface="Wingdings" panose="05000000000000000000" pitchFamily="2" charset="2"/>
              </a:rPr>
              <a:t>() { </a:t>
            </a:r>
            <a:r>
              <a:rPr lang="en-US" sz="2800" b="1" dirty="0" err="1">
                <a:sym typeface="Wingdings" panose="05000000000000000000" pitchFamily="2" charset="2"/>
              </a:rPr>
              <a:t>cout</a:t>
            </a:r>
            <a:r>
              <a:rPr lang="en-US" sz="2800" b="1" dirty="0">
                <a:sym typeface="Wingdings" panose="05000000000000000000" pitchFamily="2" charset="2"/>
              </a:rPr>
              <a:t>&lt;&lt;"\n x= "; </a:t>
            </a:r>
            <a:r>
              <a:rPr lang="en-US" sz="2800" b="1" dirty="0" err="1">
                <a:sym typeface="Wingdings" panose="05000000000000000000" pitchFamily="2" charset="2"/>
              </a:rPr>
              <a:t>cin</a:t>
            </a:r>
            <a:r>
              <a:rPr lang="en-US" sz="2800" b="1" dirty="0">
                <a:sym typeface="Wingdings" panose="05000000000000000000" pitchFamily="2" charset="2"/>
              </a:rPr>
              <a:t>&gt;&gt;x; </a:t>
            </a:r>
            <a:r>
              <a:rPr lang="en-US" sz="2800" b="1" dirty="0" err="1">
                <a:sym typeface="Wingdings" panose="05000000000000000000" pitchFamily="2" charset="2"/>
              </a:rPr>
              <a:t>cout</a:t>
            </a:r>
            <a:r>
              <a:rPr lang="en-US" sz="2800" b="1" dirty="0">
                <a:sym typeface="Wingdings" panose="05000000000000000000" pitchFamily="2" charset="2"/>
              </a:rPr>
              <a:t>&lt;&lt;" y= "; </a:t>
            </a:r>
            <a:r>
              <a:rPr lang="en-US" sz="2800" b="1" dirty="0" err="1">
                <a:sym typeface="Wingdings" panose="05000000000000000000" pitchFamily="2" charset="2"/>
              </a:rPr>
              <a:t>cin</a:t>
            </a:r>
            <a:r>
              <a:rPr lang="en-US" sz="2800" b="1" dirty="0">
                <a:sym typeface="Wingdings" panose="05000000000000000000" pitchFamily="2" charset="2"/>
              </a:rPr>
              <a:t>&gt;&gt;y; }  </a:t>
            </a:r>
          </a:p>
          <a:p>
            <a:pPr marL="0" indent="0">
              <a:lnSpc>
                <a:spcPct val="100000"/>
              </a:lnSpc>
              <a:spcBef>
                <a:spcPts val="0"/>
              </a:spcBef>
              <a:buNone/>
            </a:pPr>
            <a:r>
              <a:rPr lang="en-US" sz="2800" b="1" dirty="0">
                <a:sym typeface="Wingdings" panose="05000000000000000000" pitchFamily="2" charset="2"/>
              </a:rPr>
              <a:t>	void in() {  </a:t>
            </a:r>
            <a:r>
              <a:rPr lang="en-US" sz="2800" b="1" dirty="0" err="1">
                <a:sym typeface="Wingdings" panose="05000000000000000000" pitchFamily="2" charset="2"/>
              </a:rPr>
              <a:t>cout</a:t>
            </a:r>
            <a:r>
              <a:rPr lang="en-US" sz="2800" b="1" dirty="0">
                <a:sym typeface="Wingdings" panose="05000000000000000000" pitchFamily="2" charset="2"/>
              </a:rPr>
              <a:t>&lt;&lt;" x= "&lt;&lt;x&lt;&lt;" y= "&lt;&lt;y&lt;&lt; "  s= "&lt;&lt;</a:t>
            </a:r>
            <a:r>
              <a:rPr lang="en-US" sz="2800" b="1" u="sng" dirty="0">
                <a:solidFill>
                  <a:srgbClr val="FF0000"/>
                </a:solidFill>
                <a:sym typeface="Wingdings" panose="05000000000000000000" pitchFamily="2" charset="2"/>
              </a:rPr>
              <a:t>Shape::s</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a:t>
            </a:r>
            <a:r>
              <a:rPr lang="en-US" sz="2800" b="1" dirty="0">
                <a:solidFill>
                  <a:srgbClr val="0000FF"/>
                </a:solidFill>
                <a:sym typeface="Wingdings" panose="05000000000000000000" pitchFamily="2" charset="2"/>
              </a:rPr>
              <a:t>~Shape() {</a:t>
            </a:r>
            <a:r>
              <a:rPr lang="en-US" sz="2800" b="1" dirty="0" err="1">
                <a:solidFill>
                  <a:srgbClr val="0000FF"/>
                </a:solidFill>
                <a:sym typeface="Wingdings" panose="05000000000000000000" pitchFamily="2" charset="2"/>
              </a:rPr>
              <a:t>cout</a:t>
            </a:r>
            <a:r>
              <a:rPr lang="en-US" sz="2800" b="1" dirty="0">
                <a:solidFill>
                  <a:srgbClr val="0000FF"/>
                </a:solidFill>
                <a:sym typeface="Wingdings" panose="05000000000000000000" pitchFamily="2" charset="2"/>
              </a:rPr>
              <a:t>&lt;&lt;"\n Huy Doi </a:t>
            </a:r>
            <a:r>
              <a:rPr lang="en-US" sz="2800" b="1" dirty="0" err="1">
                <a:solidFill>
                  <a:srgbClr val="0000FF"/>
                </a:solidFill>
                <a:sym typeface="Wingdings" panose="05000000000000000000" pitchFamily="2" charset="2"/>
              </a:rPr>
              <a:t>tuong</a:t>
            </a:r>
            <a:r>
              <a:rPr lang="en-US" sz="2800" b="1" dirty="0">
                <a:solidFill>
                  <a:srgbClr val="0000FF"/>
                </a:solidFill>
                <a:sym typeface="Wingdings" panose="05000000000000000000" pitchFamily="2" charset="2"/>
              </a:rPr>
              <a:t> thu "&lt;&lt;</a:t>
            </a:r>
            <a:r>
              <a:rPr lang="en-US" sz="2800" b="1" u="sng" dirty="0">
                <a:solidFill>
                  <a:srgbClr val="FF0000"/>
                </a:solidFill>
                <a:sym typeface="Wingdings" panose="05000000000000000000" pitchFamily="2" charset="2"/>
              </a:rPr>
              <a:t>Shape::s--</a:t>
            </a:r>
            <a:r>
              <a:rPr lang="en-US" sz="2800" b="1" dirty="0">
                <a:solidFill>
                  <a:srgbClr val="FF0000"/>
                </a:solidFill>
                <a:sym typeface="Wingdings" panose="05000000000000000000" pitchFamily="2" charset="2"/>
              </a:rPr>
              <a:t>; </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a:t>
            </a:r>
          </a:p>
        </p:txBody>
      </p:sp>
      <p:sp>
        <p:nvSpPr>
          <p:cNvPr id="4" name="Rectangle 3"/>
          <p:cNvSpPr/>
          <p:nvPr/>
        </p:nvSpPr>
        <p:spPr>
          <a:xfrm>
            <a:off x="5217596" y="681057"/>
            <a:ext cx="6609502" cy="2677656"/>
          </a:xfrm>
          <a:prstGeom prst="rect">
            <a:avLst/>
          </a:prstGeom>
          <a:solidFill>
            <a:schemeClr val="bg1"/>
          </a:solidFill>
          <a:ln>
            <a:solidFill>
              <a:schemeClr val="tx1"/>
            </a:solidFill>
          </a:ln>
        </p:spPr>
        <p:txBody>
          <a:bodyPr wrap="square">
            <a:spAutoFit/>
          </a:bodyPr>
          <a:lstStyle/>
          <a:p>
            <a:r>
              <a:rPr lang="en-US" sz="2400" b="1" dirty="0" err="1">
                <a:solidFill>
                  <a:srgbClr val="00B0F0"/>
                </a:solidFill>
                <a:sym typeface="Wingdings" panose="05000000000000000000" pitchFamily="2" charset="2"/>
              </a:rPr>
              <a:t>int</a:t>
            </a:r>
            <a:r>
              <a:rPr lang="en-US" sz="2400" b="1" dirty="0">
                <a:solidFill>
                  <a:srgbClr val="00B0F0"/>
                </a:solidFill>
                <a:sym typeface="Wingdings" panose="05000000000000000000" pitchFamily="2" charset="2"/>
              </a:rPr>
              <a:t> Shape::s=0; </a:t>
            </a:r>
            <a:r>
              <a:rPr lang="en-US" sz="2400" i="1" dirty="0">
                <a:solidFill>
                  <a:srgbClr val="FF0000"/>
                </a:solidFill>
                <a:sym typeface="Wingdings" panose="05000000000000000000" pitchFamily="2" charset="2"/>
              </a:rPr>
              <a:t>// khởi gán thuộc tính static của lớp</a:t>
            </a:r>
          </a:p>
          <a:p>
            <a:r>
              <a:rPr lang="en-US" sz="2400" i="1" dirty="0">
                <a:solidFill>
                  <a:srgbClr val="FF0000"/>
                </a:solidFill>
                <a:sym typeface="Wingdings" panose="05000000000000000000" pitchFamily="2" charset="2"/>
              </a:rPr>
              <a:t>	  // thử bỏ dòng khởi tạo này và biên dịch</a:t>
            </a:r>
          </a:p>
          <a:p>
            <a:r>
              <a:rPr lang="en-US" sz="2400" b="1" dirty="0" err="1">
                <a:sym typeface="Wingdings" panose="05000000000000000000" pitchFamily="2" charset="2"/>
              </a:rPr>
              <a:t>int</a:t>
            </a:r>
            <a:r>
              <a:rPr lang="en-US" sz="2400" b="1" dirty="0">
                <a:sym typeface="Wingdings" panose="05000000000000000000" pitchFamily="2" charset="2"/>
              </a:rPr>
              <a:t> main()</a:t>
            </a:r>
          </a:p>
          <a:p>
            <a:r>
              <a:rPr lang="en-US" sz="2400" b="1" dirty="0">
                <a:sym typeface="Wingdings" panose="05000000000000000000" pitchFamily="2" charset="2"/>
              </a:rPr>
              <a:t>{</a:t>
            </a:r>
          </a:p>
          <a:p>
            <a:r>
              <a:rPr lang="en-US" sz="2400" b="1" dirty="0">
                <a:sym typeface="Wingdings" panose="05000000000000000000" pitchFamily="2" charset="2"/>
              </a:rPr>
              <a:t>	Shape a;  Shape b;  Shape c;</a:t>
            </a:r>
          </a:p>
          <a:p>
            <a:r>
              <a:rPr lang="en-US" sz="2400" b="1" dirty="0">
                <a:sym typeface="Wingdings" panose="05000000000000000000" pitchFamily="2" charset="2"/>
              </a:rPr>
              <a:t>	</a:t>
            </a:r>
            <a:r>
              <a:rPr lang="en-US" sz="2400" b="1" dirty="0" err="1">
                <a:sym typeface="Wingdings" panose="05000000000000000000" pitchFamily="2" charset="2"/>
              </a:rPr>
              <a:t>a.nhap</a:t>
            </a:r>
            <a:r>
              <a:rPr lang="en-US" sz="2400" b="1" dirty="0">
                <a:sym typeface="Wingdings" panose="05000000000000000000" pitchFamily="2" charset="2"/>
              </a:rPr>
              <a:t>();   a.in();</a:t>
            </a:r>
          </a:p>
          <a:p>
            <a:r>
              <a:rPr lang="en-US" sz="2400" b="1" dirty="0">
                <a:sym typeface="Wingdings" panose="05000000000000000000" pitchFamily="2" charset="2"/>
              </a:rPr>
              <a:t>}</a:t>
            </a:r>
          </a:p>
        </p:txBody>
      </p:sp>
      <p:sp>
        <p:nvSpPr>
          <p:cNvPr id="5" name="Slide Number Placeholder 4"/>
          <p:cNvSpPr>
            <a:spLocks noGrp="1"/>
          </p:cNvSpPr>
          <p:nvPr>
            <p:ph type="sldNum" sz="quarter" idx="12"/>
          </p:nvPr>
        </p:nvSpPr>
        <p:spPr/>
        <p:txBody>
          <a:bodyPr/>
          <a:lstStyle/>
          <a:p>
            <a:fld id="{06F855F6-99C9-4B18-88EC-1D73743D07FD}" type="slidenum">
              <a:rPr lang="en-US" smtClean="0"/>
              <a:t>257</a:t>
            </a:fld>
            <a:endParaRPr lang="en-US"/>
          </a:p>
        </p:txBody>
      </p:sp>
    </p:spTree>
    <p:extLst>
      <p:ext uri="{BB962C8B-B14F-4D97-AF65-F5344CB8AC3E}">
        <p14:creationId xmlns:p14="http://schemas.microsoft.com/office/powerpoint/2010/main" val="211026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Thuộc tính tĩnh, phương thức tĩnh</a:t>
            </a:r>
          </a:p>
        </p:txBody>
      </p:sp>
      <p:sp>
        <p:nvSpPr>
          <p:cNvPr id="3" name="Content Placeholder 2"/>
          <p:cNvSpPr>
            <a:spLocks noGrp="1"/>
          </p:cNvSpPr>
          <p:nvPr>
            <p:ph idx="1"/>
          </p:nvPr>
        </p:nvSpPr>
        <p:spPr>
          <a:xfrm>
            <a:off x="838200" y="1803323"/>
            <a:ext cx="11127059" cy="4351338"/>
          </a:xfrm>
        </p:spPr>
        <p:txBody>
          <a:bodyPr>
            <a:noAutofit/>
          </a:bodyPr>
          <a:lstStyle/>
          <a:p>
            <a:pPr marL="0" indent="0">
              <a:lnSpc>
                <a:spcPct val="100000"/>
              </a:lnSpc>
              <a:spcBef>
                <a:spcPts val="0"/>
              </a:spcBef>
              <a:buNone/>
            </a:pPr>
            <a:r>
              <a:rPr lang="en-US" b="1" dirty="0" err="1">
                <a:solidFill>
                  <a:srgbClr val="FF0000"/>
                </a:solidFill>
                <a:sym typeface="Wingdings" panose="05000000000000000000" pitchFamily="2" charset="2"/>
              </a:rPr>
              <a:t>int</a:t>
            </a:r>
            <a:r>
              <a:rPr lang="en-US" b="1" dirty="0">
                <a:solidFill>
                  <a:srgbClr val="FF0000"/>
                </a:solidFill>
                <a:sym typeface="Wingdings" panose="05000000000000000000" pitchFamily="2" charset="2"/>
              </a:rPr>
              <a:t> Shape::s=0; // khởi gán thuộc tính static của lớp</a:t>
            </a:r>
          </a:p>
          <a:p>
            <a:pPr marL="0" indent="0">
              <a:lnSpc>
                <a:spcPct val="100000"/>
              </a:lnSpc>
              <a:spcBef>
                <a:spcPts val="0"/>
              </a:spcBef>
              <a:buNone/>
            </a:pPr>
            <a:r>
              <a:rPr lang="en-US" b="1" dirty="0">
                <a:solidFill>
                  <a:srgbClr val="FF0000"/>
                </a:solidFill>
                <a:sym typeface="Wingdings" panose="05000000000000000000" pitchFamily="2" charset="2"/>
              </a:rPr>
              <a:t>			// thử bỏ dòng khởi tạo này và biên dịch</a:t>
            </a:r>
          </a:p>
          <a:p>
            <a:pPr marL="0" indent="0">
              <a:lnSpc>
                <a:spcPct val="100000"/>
              </a:lnSpc>
              <a:spcBef>
                <a:spcPts val="0"/>
              </a:spcBef>
              <a:buNone/>
            </a:pPr>
            <a:r>
              <a:rPr lang="en-US" sz="3200" b="1" dirty="0" err="1">
                <a:sym typeface="Wingdings" panose="05000000000000000000" pitchFamily="2" charset="2"/>
              </a:rPr>
              <a:t>int</a:t>
            </a:r>
            <a:r>
              <a:rPr lang="en-US" sz="3200" b="1" dirty="0">
                <a:sym typeface="Wingdings" panose="05000000000000000000" pitchFamily="2" charset="2"/>
              </a:rPr>
              <a:t> main()</a:t>
            </a:r>
          </a:p>
          <a:p>
            <a:pPr marL="0" indent="0">
              <a:lnSpc>
                <a:spcPct val="100000"/>
              </a:lnSpc>
              <a:spcBef>
                <a:spcPts val="0"/>
              </a:spcBef>
              <a:buNone/>
            </a:pPr>
            <a:r>
              <a:rPr lang="en-US" sz="3200" b="1" dirty="0">
                <a:sym typeface="Wingdings" panose="05000000000000000000" pitchFamily="2" charset="2"/>
              </a:rPr>
              <a:t>{</a:t>
            </a:r>
          </a:p>
          <a:p>
            <a:pPr marL="0" indent="0">
              <a:lnSpc>
                <a:spcPct val="100000"/>
              </a:lnSpc>
              <a:spcBef>
                <a:spcPts val="0"/>
              </a:spcBef>
              <a:buNone/>
            </a:pPr>
            <a:r>
              <a:rPr lang="en-US" sz="3200" b="1" dirty="0">
                <a:sym typeface="Wingdings" panose="05000000000000000000" pitchFamily="2" charset="2"/>
              </a:rPr>
              <a:t>	Shape a;</a:t>
            </a:r>
          </a:p>
          <a:p>
            <a:pPr marL="0" indent="0">
              <a:lnSpc>
                <a:spcPct val="100000"/>
              </a:lnSpc>
              <a:spcBef>
                <a:spcPts val="0"/>
              </a:spcBef>
              <a:buNone/>
            </a:pPr>
            <a:r>
              <a:rPr lang="en-US" sz="3200" b="1" dirty="0">
                <a:sym typeface="Wingdings" panose="05000000000000000000" pitchFamily="2" charset="2"/>
              </a:rPr>
              <a:t>	Shape b;</a:t>
            </a:r>
          </a:p>
          <a:p>
            <a:pPr marL="0" indent="0">
              <a:lnSpc>
                <a:spcPct val="100000"/>
              </a:lnSpc>
              <a:spcBef>
                <a:spcPts val="0"/>
              </a:spcBef>
              <a:buNone/>
            </a:pPr>
            <a:r>
              <a:rPr lang="en-US" sz="3200" b="1" dirty="0">
                <a:sym typeface="Wingdings" panose="05000000000000000000" pitchFamily="2" charset="2"/>
              </a:rPr>
              <a:t>	Shape c;</a:t>
            </a:r>
          </a:p>
          <a:p>
            <a:pPr marL="0" indent="0">
              <a:lnSpc>
                <a:spcPct val="100000"/>
              </a:lnSpc>
              <a:spcBef>
                <a:spcPts val="0"/>
              </a:spcBef>
              <a:buNone/>
            </a:pPr>
            <a:r>
              <a:rPr lang="en-US" sz="3200" b="1" dirty="0">
                <a:sym typeface="Wingdings" panose="05000000000000000000" pitchFamily="2" charset="2"/>
              </a:rPr>
              <a:t>	</a:t>
            </a:r>
            <a:r>
              <a:rPr lang="en-US" sz="3200" b="1" dirty="0" err="1">
                <a:sym typeface="Wingdings" panose="05000000000000000000" pitchFamily="2" charset="2"/>
              </a:rPr>
              <a:t>a.nhap</a:t>
            </a:r>
            <a:r>
              <a:rPr lang="en-US" sz="3200" b="1" dirty="0">
                <a:sym typeface="Wingdings" panose="05000000000000000000" pitchFamily="2" charset="2"/>
              </a:rPr>
              <a:t>();</a:t>
            </a:r>
          </a:p>
          <a:p>
            <a:pPr marL="0" indent="0">
              <a:lnSpc>
                <a:spcPct val="100000"/>
              </a:lnSpc>
              <a:spcBef>
                <a:spcPts val="0"/>
              </a:spcBef>
              <a:buNone/>
            </a:pPr>
            <a:r>
              <a:rPr lang="en-US" sz="3200" b="1" dirty="0">
                <a:sym typeface="Wingdings" panose="05000000000000000000" pitchFamily="2" charset="2"/>
              </a:rPr>
              <a:t>	a.in();</a:t>
            </a:r>
          </a:p>
          <a:p>
            <a:pPr marL="0" indent="0">
              <a:lnSpc>
                <a:spcPct val="100000"/>
              </a:lnSpc>
              <a:spcBef>
                <a:spcPts val="0"/>
              </a:spcBef>
              <a:buNone/>
            </a:pPr>
            <a:r>
              <a:rPr lang="en-US" sz="3200" b="1" dirty="0">
                <a:sym typeface="Wingdings" panose="05000000000000000000" pitchFamily="2" charset="2"/>
              </a:rPr>
              <a:t>}</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258</a:t>
            </a:fld>
            <a:endParaRPr lang="en-US"/>
          </a:p>
        </p:txBody>
      </p:sp>
    </p:spTree>
    <p:extLst>
      <p:ext uri="{BB962C8B-B14F-4D97-AF65-F5344CB8AC3E}">
        <p14:creationId xmlns:p14="http://schemas.microsoft.com/office/powerpoint/2010/main" val="20046518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Thuộc tính tĩnh, phương thức tĩnh</a:t>
            </a:r>
          </a:p>
        </p:txBody>
      </p:sp>
      <p:sp>
        <p:nvSpPr>
          <p:cNvPr id="3" name="Content Placeholder 2"/>
          <p:cNvSpPr>
            <a:spLocks noGrp="1"/>
          </p:cNvSpPr>
          <p:nvPr>
            <p:ph idx="1"/>
          </p:nvPr>
        </p:nvSpPr>
        <p:spPr>
          <a:xfrm>
            <a:off x="852267" y="1213293"/>
            <a:ext cx="11127059" cy="4351338"/>
          </a:xfrm>
        </p:spPr>
        <p:txBody>
          <a:bodyPr>
            <a:noAutofit/>
          </a:bodyPr>
          <a:lstStyle/>
          <a:p>
            <a:pPr marL="0" indent="0" latinLnBrk="1">
              <a:lnSpc>
                <a:spcPct val="100000"/>
              </a:lnSpc>
              <a:spcBef>
                <a:spcPts val="0"/>
              </a:spcBef>
              <a:buNone/>
            </a:pPr>
            <a:r>
              <a:rPr lang="en-US" sz="2400" dirty="0"/>
              <a:t>class AA{</a:t>
            </a:r>
          </a:p>
          <a:p>
            <a:pPr marL="0" indent="0" latinLnBrk="1">
              <a:lnSpc>
                <a:spcPct val="100000"/>
              </a:lnSpc>
              <a:spcBef>
                <a:spcPts val="0"/>
              </a:spcBef>
              <a:buNone/>
            </a:pPr>
            <a:r>
              <a:rPr lang="en-US" sz="2400" dirty="0"/>
              <a:t>	static </a:t>
            </a:r>
            <a:r>
              <a:rPr lang="en-US" sz="2400" dirty="0" err="1"/>
              <a:t>int</a:t>
            </a:r>
            <a:r>
              <a:rPr lang="en-US" sz="2400" dirty="0"/>
              <a:t> </a:t>
            </a:r>
            <a:r>
              <a:rPr lang="en-US" sz="2400" b="1" dirty="0" err="1">
                <a:solidFill>
                  <a:srgbClr val="04D6EC"/>
                </a:solidFill>
              </a:rPr>
              <a:t>s_value</a:t>
            </a:r>
            <a:r>
              <a:rPr lang="en-US" sz="2400" dirty="0"/>
              <a:t>;</a:t>
            </a:r>
          </a:p>
          <a:p>
            <a:pPr marL="0" indent="0" latinLnBrk="1">
              <a:lnSpc>
                <a:spcPct val="100000"/>
              </a:lnSpc>
              <a:spcBef>
                <a:spcPts val="0"/>
              </a:spcBef>
              <a:buNone/>
            </a:pPr>
            <a:r>
              <a:rPr lang="en-US" sz="2400" dirty="0"/>
              <a:t>public:</a:t>
            </a:r>
          </a:p>
          <a:p>
            <a:pPr marL="0" indent="0" latinLnBrk="1">
              <a:lnSpc>
                <a:spcPct val="100000"/>
              </a:lnSpc>
              <a:spcBef>
                <a:spcPts val="0"/>
              </a:spcBef>
              <a:buNone/>
            </a:pPr>
            <a:r>
              <a:rPr lang="en-US" sz="2400" dirty="0"/>
              <a:t>	static </a:t>
            </a:r>
            <a:r>
              <a:rPr lang="en-US" sz="2400" dirty="0" err="1"/>
              <a:t>int</a:t>
            </a:r>
            <a:r>
              <a:rPr lang="en-US" sz="2400" dirty="0"/>
              <a:t> </a:t>
            </a:r>
            <a:r>
              <a:rPr lang="en-US" sz="2400" dirty="0" err="1">
                <a:solidFill>
                  <a:srgbClr val="0000FF"/>
                </a:solidFill>
              </a:rPr>
              <a:t>getValue</a:t>
            </a:r>
            <a:r>
              <a:rPr lang="en-US" sz="2400" dirty="0"/>
              <a:t>() { return </a:t>
            </a:r>
            <a:r>
              <a:rPr lang="en-US" sz="2400" dirty="0" err="1"/>
              <a:t>s_value</a:t>
            </a:r>
            <a:r>
              <a:rPr lang="en-US" sz="2400" dirty="0"/>
              <a:t>++; } // static member function</a:t>
            </a:r>
          </a:p>
          <a:p>
            <a:pPr marL="0" indent="0" latinLnBrk="1">
              <a:lnSpc>
                <a:spcPct val="100000"/>
              </a:lnSpc>
              <a:spcBef>
                <a:spcPts val="0"/>
              </a:spcBef>
              <a:buNone/>
            </a:pPr>
            <a:r>
              <a:rPr lang="en-US" sz="2400" dirty="0"/>
              <a:t>};</a:t>
            </a:r>
          </a:p>
          <a:p>
            <a:pPr marL="0" indent="0" latinLnBrk="1">
              <a:lnSpc>
                <a:spcPct val="100000"/>
              </a:lnSpc>
              <a:spcBef>
                <a:spcPts val="0"/>
              </a:spcBef>
              <a:buNone/>
            </a:pPr>
            <a:r>
              <a:rPr lang="en-US" sz="2400" b="1" dirty="0" err="1">
                <a:solidFill>
                  <a:srgbClr val="FF0000"/>
                </a:solidFill>
              </a:rPr>
              <a:t>int</a:t>
            </a:r>
            <a:r>
              <a:rPr lang="en-US" sz="2400" b="1" dirty="0">
                <a:solidFill>
                  <a:srgbClr val="FF0000"/>
                </a:solidFill>
              </a:rPr>
              <a:t> AA::</a:t>
            </a:r>
            <a:r>
              <a:rPr lang="en-US" sz="2400" b="1" dirty="0" err="1">
                <a:solidFill>
                  <a:srgbClr val="FF0000"/>
                </a:solidFill>
              </a:rPr>
              <a:t>s_value</a:t>
            </a:r>
            <a:r>
              <a:rPr lang="en-US" sz="2400" b="1" dirty="0">
                <a:solidFill>
                  <a:srgbClr val="FF0000"/>
                </a:solidFill>
              </a:rPr>
              <a:t> = 1; // initializer</a:t>
            </a:r>
          </a:p>
          <a:p>
            <a:pPr marL="0" indent="0" latinLnBrk="1">
              <a:lnSpc>
                <a:spcPct val="100000"/>
              </a:lnSpc>
              <a:spcBef>
                <a:spcPts val="0"/>
              </a:spcBef>
              <a:buNone/>
            </a:pPr>
            <a:r>
              <a:rPr lang="en-US" sz="2400" dirty="0" err="1"/>
              <a:t>int</a:t>
            </a:r>
            <a:r>
              <a:rPr lang="en-US" sz="2400" dirty="0"/>
              <a:t> main()  { </a:t>
            </a:r>
          </a:p>
          <a:p>
            <a:pPr marL="0" indent="0" latinLnBrk="1">
              <a:lnSpc>
                <a:spcPct val="100000"/>
              </a:lnSpc>
              <a:spcBef>
                <a:spcPts val="0"/>
              </a:spcBef>
              <a:buNone/>
            </a:pPr>
            <a:r>
              <a:rPr lang="en-US" sz="2400" dirty="0"/>
              <a:t>	</a:t>
            </a:r>
            <a:r>
              <a:rPr lang="en-US" sz="2400" dirty="0" err="1"/>
              <a:t>cout</a:t>
            </a:r>
            <a:r>
              <a:rPr lang="en-US" sz="2400" dirty="0"/>
              <a:t> &lt;&lt;"\n </a:t>
            </a:r>
            <a:r>
              <a:rPr lang="en-US" sz="2400" dirty="0" err="1"/>
              <a:t>Goi</a:t>
            </a:r>
            <a:r>
              <a:rPr lang="en-US" sz="2400" dirty="0"/>
              <a:t> tu lop: " &lt;&lt;AA::</a:t>
            </a:r>
            <a:r>
              <a:rPr lang="en-US" sz="2400" dirty="0" err="1"/>
              <a:t>getValue</a:t>
            </a:r>
            <a:r>
              <a:rPr lang="en-US" sz="2400" dirty="0"/>
              <a:t>() &lt;&lt;"\n"; </a:t>
            </a:r>
          </a:p>
          <a:p>
            <a:pPr marL="0" indent="0" latinLnBrk="1">
              <a:lnSpc>
                <a:spcPct val="100000"/>
              </a:lnSpc>
              <a:spcBef>
                <a:spcPts val="0"/>
              </a:spcBef>
              <a:buNone/>
            </a:pPr>
            <a:r>
              <a:rPr lang="en-US" sz="2400" dirty="0"/>
              <a:t>	AA a; 	</a:t>
            </a:r>
            <a:r>
              <a:rPr lang="en-US" sz="2400" dirty="0" err="1"/>
              <a:t>cout</a:t>
            </a:r>
            <a:r>
              <a:rPr lang="en-US" sz="2400" dirty="0"/>
              <a:t> &lt;&lt;"\n </a:t>
            </a:r>
            <a:r>
              <a:rPr lang="en-US" sz="2400" dirty="0" err="1"/>
              <a:t>Goi</a:t>
            </a:r>
            <a:r>
              <a:rPr lang="en-US" sz="2400" dirty="0"/>
              <a:t> tu doi </a:t>
            </a:r>
            <a:r>
              <a:rPr lang="en-US" sz="2400" dirty="0" err="1"/>
              <a:t>tuong</a:t>
            </a:r>
            <a:r>
              <a:rPr lang="en-US" sz="2400" dirty="0"/>
              <a:t>: "&lt;&lt;</a:t>
            </a:r>
            <a:r>
              <a:rPr lang="en-US" sz="2400" dirty="0" err="1"/>
              <a:t>a.getValue</a:t>
            </a:r>
            <a:r>
              <a:rPr lang="en-US" sz="2400" dirty="0"/>
              <a:t>();</a:t>
            </a:r>
          </a:p>
          <a:p>
            <a:pPr marL="0" indent="0" latinLnBrk="1">
              <a:lnSpc>
                <a:spcPct val="100000"/>
              </a:lnSpc>
              <a:spcBef>
                <a:spcPts val="0"/>
              </a:spcBef>
              <a:buNone/>
            </a:pPr>
            <a:r>
              <a:rPr lang="en-US" sz="2400" dirty="0"/>
              <a:t>}</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http://www.learncpp.com/cpp-tutorial/812-static-member-functions/</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a:xfrm>
            <a:off x="11462197" y="6437534"/>
            <a:ext cx="729803" cy="365125"/>
          </a:xfrm>
        </p:spPr>
        <p:txBody>
          <a:bodyPr/>
          <a:lstStyle/>
          <a:p>
            <a:fld id="{06F855F6-99C9-4B18-88EC-1D73743D07FD}" type="slidenum">
              <a:rPr lang="en-US" smtClean="0"/>
              <a:t>259</a:t>
            </a:fld>
            <a:endParaRPr lang="en-US" dirty="0"/>
          </a:p>
        </p:txBody>
      </p:sp>
    </p:spTree>
    <p:extLst>
      <p:ext uri="{BB962C8B-B14F-4D97-AF65-F5344CB8AC3E}">
        <p14:creationId xmlns:p14="http://schemas.microsoft.com/office/powerpoint/2010/main" val="1380398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329" y="249215"/>
            <a:ext cx="10515600" cy="806853"/>
          </a:xfrm>
        </p:spPr>
        <p:txBody>
          <a:bodyPr/>
          <a:lstStyle/>
          <a:p>
            <a:r>
              <a:rPr lang="en-US" sz="2400"/>
              <a:t>Các mở rộng của C++</a:t>
            </a:r>
          </a:p>
        </p:txBody>
      </p:sp>
      <p:sp>
        <p:nvSpPr>
          <p:cNvPr id="3" name="Content Placeholder 2"/>
          <p:cNvSpPr>
            <a:spLocks noGrp="1"/>
          </p:cNvSpPr>
          <p:nvPr>
            <p:ph idx="1"/>
          </p:nvPr>
        </p:nvSpPr>
        <p:spPr>
          <a:xfrm>
            <a:off x="651329" y="1243013"/>
            <a:ext cx="10515600" cy="5434012"/>
          </a:xfrm>
        </p:spPr>
        <p:txBody>
          <a:bodyPr>
            <a:noAutofit/>
          </a:bodyPr>
          <a:lstStyle/>
          <a:p>
            <a:pPr marL="0" indent="0">
              <a:lnSpc>
                <a:spcPct val="100000"/>
              </a:lnSpc>
              <a:spcBef>
                <a:spcPts val="0"/>
              </a:spcBef>
              <a:buNone/>
            </a:pPr>
            <a:r>
              <a:rPr lang="nn-NO" sz="2400" b="1" dirty="0"/>
              <a:t>PS cong(PS a, PS b)  {   	PS c; 	c.m= a.m * b.m; 	c.t= a.t*b.m + b.t*a.m; 	return c;  }</a:t>
            </a:r>
          </a:p>
          <a:p>
            <a:pPr marL="0" indent="0">
              <a:lnSpc>
                <a:spcPct val="100000"/>
              </a:lnSpc>
              <a:spcBef>
                <a:spcPts val="0"/>
              </a:spcBef>
              <a:buNone/>
            </a:pPr>
            <a:r>
              <a:rPr lang="nn-NO" sz="2400" b="1" dirty="0"/>
              <a:t>PS operator+(PS a, PS b)</a:t>
            </a:r>
          </a:p>
          <a:p>
            <a:pPr marL="0" indent="0">
              <a:lnSpc>
                <a:spcPct val="100000"/>
              </a:lnSpc>
              <a:spcBef>
                <a:spcPts val="0"/>
              </a:spcBef>
              <a:buNone/>
            </a:pPr>
            <a:r>
              <a:rPr lang="nn-NO" sz="2400" b="1" dirty="0"/>
              <a:t>{</a:t>
            </a:r>
          </a:p>
          <a:p>
            <a:pPr marL="0" indent="0">
              <a:lnSpc>
                <a:spcPct val="100000"/>
              </a:lnSpc>
              <a:spcBef>
                <a:spcPts val="0"/>
              </a:spcBef>
              <a:buNone/>
            </a:pPr>
            <a:r>
              <a:rPr lang="nn-NO" sz="2400" b="1" dirty="0"/>
              <a:t>	PS c; 	c.m= a.m * b.m; 	c.t= a.t*b.m + b.t*a.m; 	return c;</a:t>
            </a:r>
          </a:p>
          <a:p>
            <a:pPr marL="0" indent="0">
              <a:lnSpc>
                <a:spcPct val="100000"/>
              </a:lnSpc>
              <a:spcBef>
                <a:spcPts val="0"/>
              </a:spcBef>
              <a:buNone/>
            </a:pPr>
            <a:r>
              <a:rPr lang="nn-NO" sz="2400" b="1" dirty="0"/>
              <a:t>}</a:t>
            </a:r>
          </a:p>
          <a:p>
            <a:pPr marL="0" indent="0">
              <a:lnSpc>
                <a:spcPct val="100000"/>
              </a:lnSpc>
              <a:spcBef>
                <a:spcPts val="0"/>
              </a:spcBef>
              <a:buNone/>
            </a:pPr>
            <a:r>
              <a:rPr lang="nn-NO" sz="2400" b="1" dirty="0"/>
              <a:t>int main()</a:t>
            </a:r>
          </a:p>
          <a:p>
            <a:pPr marL="0" indent="0">
              <a:lnSpc>
                <a:spcPct val="100000"/>
              </a:lnSpc>
              <a:spcBef>
                <a:spcPts val="0"/>
              </a:spcBef>
              <a:buNone/>
            </a:pPr>
            <a:r>
              <a:rPr lang="nn-NO" sz="2400" b="1" dirty="0"/>
              <a:t>{</a:t>
            </a:r>
          </a:p>
          <a:p>
            <a:pPr marL="0" indent="0">
              <a:lnSpc>
                <a:spcPct val="100000"/>
              </a:lnSpc>
              <a:spcBef>
                <a:spcPts val="0"/>
              </a:spcBef>
              <a:buNone/>
            </a:pPr>
            <a:r>
              <a:rPr lang="nn-NO" sz="2400" b="1" dirty="0"/>
              <a:t>	PS a, b, c;</a:t>
            </a:r>
          </a:p>
          <a:p>
            <a:pPr marL="0" indent="0">
              <a:lnSpc>
                <a:spcPct val="100000"/>
              </a:lnSpc>
              <a:spcBef>
                <a:spcPts val="0"/>
              </a:spcBef>
              <a:buNone/>
            </a:pPr>
            <a:r>
              <a:rPr lang="nn-NO" sz="2400" b="1" dirty="0"/>
              <a:t>	nhap(a); nhap(b);  cout&lt;&lt;"\n phan so a: "; in(a); cout&lt;&lt;"\n phan so b: "; in(b);</a:t>
            </a:r>
          </a:p>
          <a:p>
            <a:pPr marL="0" indent="0">
              <a:lnSpc>
                <a:spcPct val="100000"/>
              </a:lnSpc>
              <a:spcBef>
                <a:spcPts val="0"/>
              </a:spcBef>
              <a:buNone/>
            </a:pPr>
            <a:r>
              <a:rPr lang="nn-NO" sz="2400" b="1" dirty="0"/>
              <a:t>	//c= cong(a, b);</a:t>
            </a:r>
          </a:p>
          <a:p>
            <a:pPr marL="0" indent="0">
              <a:lnSpc>
                <a:spcPct val="100000"/>
              </a:lnSpc>
              <a:spcBef>
                <a:spcPts val="0"/>
              </a:spcBef>
              <a:buNone/>
            </a:pPr>
            <a:r>
              <a:rPr lang="nn-NO" sz="2400" b="1" dirty="0"/>
              <a:t>	c= a+b;</a:t>
            </a:r>
          </a:p>
          <a:p>
            <a:pPr marL="0" indent="0">
              <a:lnSpc>
                <a:spcPct val="100000"/>
              </a:lnSpc>
              <a:spcBef>
                <a:spcPts val="0"/>
              </a:spcBef>
              <a:buNone/>
            </a:pPr>
            <a:r>
              <a:rPr lang="nn-NO" sz="2400" b="1" dirty="0"/>
              <a:t>	cout&lt;&lt;"\n phan so c: "; in(c);</a:t>
            </a:r>
          </a:p>
          <a:p>
            <a:pPr marL="0" indent="0">
              <a:lnSpc>
                <a:spcPct val="100000"/>
              </a:lnSpc>
              <a:spcBef>
                <a:spcPts val="0"/>
              </a:spcBef>
              <a:buNone/>
            </a:pPr>
            <a:r>
              <a:rPr lang="nn-NO" sz="2400" b="1" dirty="0"/>
              <a:t>}</a:t>
            </a:r>
          </a:p>
        </p:txBody>
      </p:sp>
      <p:pic>
        <p:nvPicPr>
          <p:cNvPr id="4" name="Picture 3"/>
          <p:cNvPicPr>
            <a:picLocks noChangeAspect="1"/>
          </p:cNvPicPr>
          <p:nvPr/>
        </p:nvPicPr>
        <p:blipFill>
          <a:blip r:embed="rId2"/>
          <a:stretch>
            <a:fillRect/>
          </a:stretch>
        </p:blipFill>
        <p:spPr>
          <a:xfrm>
            <a:off x="545648" y="190500"/>
            <a:ext cx="10955110" cy="6667500"/>
          </a:xfrm>
          <a:prstGeom prst="rect">
            <a:avLst/>
          </a:prstGeom>
        </p:spPr>
      </p:pic>
      <p:sp>
        <p:nvSpPr>
          <p:cNvPr id="5" name="Freeform 4"/>
          <p:cNvSpPr/>
          <p:nvPr/>
        </p:nvSpPr>
        <p:spPr>
          <a:xfrm>
            <a:off x="1870457" y="5801180"/>
            <a:ext cx="1150768" cy="437990"/>
          </a:xfrm>
          <a:custGeom>
            <a:avLst/>
            <a:gdLst>
              <a:gd name="connsiteX0" fmla="*/ 1077758 w 1150768"/>
              <a:gd name="connsiteY0" fmla="*/ 66220 h 437990"/>
              <a:gd name="connsiteX1" fmla="*/ 489929 w 1150768"/>
              <a:gd name="connsiteY1" fmla="*/ 906 h 437990"/>
              <a:gd name="connsiteX2" fmla="*/ 72 w 1150768"/>
              <a:gd name="connsiteY2" fmla="*/ 120649 h 437990"/>
              <a:gd name="connsiteX3" fmla="*/ 457272 w 1150768"/>
              <a:gd name="connsiteY3" fmla="*/ 338363 h 437990"/>
              <a:gd name="connsiteX4" fmla="*/ 958015 w 1150768"/>
              <a:gd name="connsiteY4" fmla="*/ 425449 h 437990"/>
              <a:gd name="connsiteX5" fmla="*/ 1132186 w 1150768"/>
              <a:gd name="connsiteY5" fmla="*/ 77106 h 437990"/>
              <a:gd name="connsiteX6" fmla="*/ 1077758 w 1150768"/>
              <a:gd name="connsiteY6" fmla="*/ 66220 h 43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768" h="437990">
                <a:moveTo>
                  <a:pt x="1077758" y="66220"/>
                </a:moveTo>
                <a:cubicBezTo>
                  <a:pt x="970715" y="53520"/>
                  <a:pt x="669543" y="-8166"/>
                  <a:pt x="489929" y="906"/>
                </a:cubicBezTo>
                <a:cubicBezTo>
                  <a:pt x="310315" y="9977"/>
                  <a:pt x="5515" y="64406"/>
                  <a:pt x="72" y="120649"/>
                </a:cubicBezTo>
                <a:cubicBezTo>
                  <a:pt x="-5371" y="176892"/>
                  <a:pt x="297615" y="287563"/>
                  <a:pt x="457272" y="338363"/>
                </a:cubicBezTo>
                <a:cubicBezTo>
                  <a:pt x="616929" y="389163"/>
                  <a:pt x="845529" y="468992"/>
                  <a:pt x="958015" y="425449"/>
                </a:cubicBezTo>
                <a:cubicBezTo>
                  <a:pt x="1070501" y="381906"/>
                  <a:pt x="1117672" y="142420"/>
                  <a:pt x="1132186" y="77106"/>
                </a:cubicBezTo>
                <a:cubicBezTo>
                  <a:pt x="1146700" y="11792"/>
                  <a:pt x="1184801" y="78920"/>
                  <a:pt x="1077758" y="6622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p>
        </p:txBody>
      </p:sp>
      <p:sp>
        <p:nvSpPr>
          <p:cNvPr id="6" name="Slide Number Placeholder 5"/>
          <p:cNvSpPr>
            <a:spLocks noGrp="1"/>
          </p:cNvSpPr>
          <p:nvPr>
            <p:ph type="sldNum" sz="quarter" idx="12"/>
          </p:nvPr>
        </p:nvSpPr>
        <p:spPr>
          <a:xfrm>
            <a:off x="9261929" y="6311900"/>
            <a:ext cx="2743200" cy="365125"/>
          </a:xfrm>
        </p:spPr>
        <p:txBody>
          <a:bodyPr/>
          <a:lstStyle/>
          <a:p>
            <a:fld id="{06F855F6-99C9-4B18-88EC-1D73743D07FD}" type="slidenum">
              <a:rPr lang="en-US" smtClean="0"/>
              <a:t>26</a:t>
            </a:fld>
            <a:endParaRPr lang="en-US"/>
          </a:p>
        </p:txBody>
      </p:sp>
    </p:spTree>
    <p:extLst>
      <p:ext uri="{BB962C8B-B14F-4D97-AF65-F5344CB8AC3E}">
        <p14:creationId xmlns:p14="http://schemas.microsoft.com/office/powerpoint/2010/main" val="25431779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Thuộc tính tĩnh, phương thức tĩnh</a:t>
            </a:r>
          </a:p>
        </p:txBody>
      </p:sp>
      <p:sp>
        <p:nvSpPr>
          <p:cNvPr id="3" name="Content Placeholder 2"/>
          <p:cNvSpPr>
            <a:spLocks noGrp="1"/>
          </p:cNvSpPr>
          <p:nvPr>
            <p:ph idx="1"/>
          </p:nvPr>
        </p:nvSpPr>
        <p:spPr>
          <a:xfrm>
            <a:off x="683941" y="1230180"/>
            <a:ext cx="11508059" cy="4351338"/>
          </a:xfrm>
        </p:spPr>
        <p:txBody>
          <a:bodyPr>
            <a:noAutofit/>
          </a:bodyPr>
          <a:lstStyle/>
          <a:p>
            <a:pPr marL="0" indent="0" latinLnBrk="1">
              <a:spcBef>
                <a:spcPts val="0"/>
              </a:spcBef>
              <a:buNone/>
            </a:pPr>
            <a:r>
              <a:rPr lang="en-US" sz="2400" dirty="0"/>
              <a:t>class </a:t>
            </a:r>
            <a:r>
              <a:rPr lang="en-US" sz="2400" dirty="0" err="1"/>
              <a:t>IDGenerator</a:t>
            </a:r>
            <a:r>
              <a:rPr lang="en-US" sz="2400" dirty="0"/>
              <a:t>   </a:t>
            </a:r>
            <a:r>
              <a:rPr lang="en-US" sz="2400" i="1" dirty="0">
                <a:solidFill>
                  <a:srgbClr val="FF0000"/>
                </a:solidFill>
              </a:rPr>
              <a:t>// khai báo </a:t>
            </a:r>
            <a:r>
              <a:rPr lang="en-US" sz="2400" i="1" dirty="0" err="1">
                <a:solidFill>
                  <a:srgbClr val="FF0000"/>
                </a:solidFill>
              </a:rPr>
              <a:t>ph</a:t>
            </a:r>
            <a:r>
              <a:rPr lang="vi-VN" sz="2400" i="1" dirty="0">
                <a:solidFill>
                  <a:srgbClr val="FF0000"/>
                </a:solidFill>
              </a:rPr>
              <a:t>ươ</a:t>
            </a:r>
            <a:r>
              <a:rPr lang="en-US" sz="2400" i="1" dirty="0" err="1">
                <a:solidFill>
                  <a:srgbClr val="FF0000"/>
                </a:solidFill>
              </a:rPr>
              <a:t>ng</a:t>
            </a:r>
            <a:r>
              <a:rPr lang="en-US" sz="2400" i="1" dirty="0">
                <a:solidFill>
                  <a:srgbClr val="FF0000"/>
                </a:solidFill>
              </a:rPr>
              <a:t> thức static bên ngoài</a:t>
            </a:r>
          </a:p>
          <a:p>
            <a:pPr marL="0" indent="0" latinLnBrk="1">
              <a:spcBef>
                <a:spcPts val="0"/>
              </a:spcBef>
              <a:buNone/>
            </a:pPr>
            <a:r>
              <a:rPr lang="en-US" sz="2400" dirty="0"/>
              <a:t>{</a:t>
            </a:r>
          </a:p>
          <a:p>
            <a:pPr marL="0" indent="0" latinLnBrk="1">
              <a:spcBef>
                <a:spcPts val="0"/>
              </a:spcBef>
              <a:buNone/>
            </a:pPr>
            <a:r>
              <a:rPr lang="en-US" sz="2400" dirty="0"/>
              <a:t>	private:     static </a:t>
            </a:r>
            <a:r>
              <a:rPr lang="en-US" sz="2400" dirty="0" err="1"/>
              <a:t>int</a:t>
            </a:r>
            <a:r>
              <a:rPr lang="en-US" sz="2400" dirty="0"/>
              <a:t> </a:t>
            </a:r>
            <a:r>
              <a:rPr lang="en-US" sz="2400" dirty="0" err="1"/>
              <a:t>s_nextID</a:t>
            </a:r>
            <a:r>
              <a:rPr lang="en-US" sz="2400" dirty="0"/>
              <a:t>;  </a:t>
            </a:r>
          </a:p>
          <a:p>
            <a:pPr marL="0" indent="0" latinLnBrk="1">
              <a:spcBef>
                <a:spcPts val="0"/>
              </a:spcBef>
              <a:buNone/>
            </a:pPr>
            <a:r>
              <a:rPr lang="en-US" sz="2400" dirty="0"/>
              <a:t>	public:     static </a:t>
            </a:r>
            <a:r>
              <a:rPr lang="en-US" sz="2400" dirty="0" err="1"/>
              <a:t>int</a:t>
            </a:r>
            <a:r>
              <a:rPr lang="en-US" sz="2400" dirty="0"/>
              <a:t> </a:t>
            </a:r>
            <a:r>
              <a:rPr lang="en-US" sz="2400" dirty="0" err="1"/>
              <a:t>getNextID</a:t>
            </a:r>
            <a:r>
              <a:rPr lang="en-US" sz="2400" dirty="0"/>
              <a:t>(); </a:t>
            </a:r>
          </a:p>
          <a:p>
            <a:pPr marL="0" indent="0" latinLnBrk="1">
              <a:spcBef>
                <a:spcPts val="0"/>
              </a:spcBef>
              <a:buNone/>
            </a:pPr>
            <a:r>
              <a:rPr lang="en-US" sz="2400" dirty="0"/>
              <a:t>};</a:t>
            </a:r>
          </a:p>
          <a:p>
            <a:pPr marL="0" indent="0" latinLnBrk="1">
              <a:spcBef>
                <a:spcPts val="0"/>
              </a:spcBef>
              <a:buNone/>
            </a:pPr>
            <a:r>
              <a:rPr lang="en-US" sz="2400" b="1" dirty="0" err="1"/>
              <a:t>int</a:t>
            </a:r>
            <a:r>
              <a:rPr lang="en-US" sz="2400" b="1" dirty="0"/>
              <a:t> </a:t>
            </a:r>
            <a:r>
              <a:rPr lang="en-US" sz="2400" b="1" dirty="0" err="1"/>
              <a:t>IDGenerator</a:t>
            </a:r>
            <a:r>
              <a:rPr lang="en-US" sz="2400" b="1" dirty="0"/>
              <a:t>::</a:t>
            </a:r>
            <a:r>
              <a:rPr lang="en-US" sz="2400" b="1" dirty="0" err="1"/>
              <a:t>s_nextID</a:t>
            </a:r>
            <a:r>
              <a:rPr lang="en-US" sz="2400" b="1" dirty="0"/>
              <a:t> = 1;</a:t>
            </a:r>
          </a:p>
          <a:p>
            <a:pPr marL="0" indent="0" latinLnBrk="1">
              <a:spcBef>
                <a:spcPts val="0"/>
              </a:spcBef>
              <a:buNone/>
            </a:pPr>
            <a:r>
              <a:rPr lang="en-US" sz="2400" b="1" dirty="0" err="1"/>
              <a:t>int</a:t>
            </a:r>
            <a:r>
              <a:rPr lang="en-US" sz="2400" b="1" dirty="0"/>
              <a:t> </a:t>
            </a:r>
            <a:r>
              <a:rPr lang="en-US" sz="2400" b="1" dirty="0" err="1"/>
              <a:t>IDGenerator</a:t>
            </a:r>
            <a:r>
              <a:rPr lang="en-US" sz="2400" b="1" dirty="0"/>
              <a:t>::</a:t>
            </a:r>
            <a:r>
              <a:rPr lang="en-US" sz="2400" b="1" dirty="0" err="1"/>
              <a:t>getNextID</a:t>
            </a:r>
            <a:r>
              <a:rPr lang="en-US" sz="2400" b="1" dirty="0"/>
              <a:t>() { return </a:t>
            </a:r>
            <a:r>
              <a:rPr lang="en-US" sz="2400" b="1" dirty="0" err="1"/>
              <a:t>s_nextID</a:t>
            </a:r>
            <a:r>
              <a:rPr lang="en-US" sz="2400" b="1" dirty="0"/>
              <a:t>++; } </a:t>
            </a:r>
          </a:p>
          <a:p>
            <a:pPr marL="0" indent="0" latinLnBrk="1">
              <a:spcBef>
                <a:spcPts val="0"/>
              </a:spcBef>
              <a:buNone/>
            </a:pPr>
            <a:r>
              <a:rPr lang="en-US" sz="2400" dirty="0" err="1"/>
              <a:t>int</a:t>
            </a:r>
            <a:r>
              <a:rPr lang="en-US" sz="2400" dirty="0"/>
              <a:t> main() {</a:t>
            </a:r>
          </a:p>
          <a:p>
            <a:pPr marL="0" indent="0" latinLnBrk="1">
              <a:spcBef>
                <a:spcPts val="0"/>
              </a:spcBef>
              <a:buNone/>
            </a:pPr>
            <a:r>
              <a:rPr lang="en-US" sz="2400" dirty="0"/>
              <a:t>    for (</a:t>
            </a:r>
            <a:r>
              <a:rPr lang="en-US" sz="2400" dirty="0" err="1"/>
              <a:t>int</a:t>
            </a:r>
            <a:r>
              <a:rPr lang="en-US" sz="2400" dirty="0"/>
              <a:t> count=0; count &lt; 5; ++count)</a:t>
            </a:r>
          </a:p>
          <a:p>
            <a:pPr marL="0" indent="0" latinLnBrk="1">
              <a:spcBef>
                <a:spcPts val="0"/>
              </a:spcBef>
              <a:buNone/>
            </a:pPr>
            <a:r>
              <a:rPr lang="en-US" sz="2400" dirty="0"/>
              <a:t>        </a:t>
            </a:r>
            <a:r>
              <a:rPr lang="en-US" sz="2400" dirty="0" err="1"/>
              <a:t>cout</a:t>
            </a:r>
            <a:r>
              <a:rPr lang="en-US" sz="2400" dirty="0"/>
              <a:t> &lt;&lt; "The next ID is: " &lt;&lt; </a:t>
            </a:r>
            <a:r>
              <a:rPr lang="en-US" sz="2400" dirty="0" err="1"/>
              <a:t>IDGenerator</a:t>
            </a:r>
            <a:r>
              <a:rPr lang="en-US" sz="2400" dirty="0"/>
              <a:t>::</a:t>
            </a:r>
            <a:r>
              <a:rPr lang="en-US" sz="2400" dirty="0" err="1"/>
              <a:t>getNextID</a:t>
            </a:r>
            <a:r>
              <a:rPr lang="en-US" sz="2400" dirty="0"/>
              <a:t>() &lt;&lt;</a:t>
            </a:r>
            <a:r>
              <a:rPr lang="en-US" sz="2400" dirty="0" err="1"/>
              <a:t>endl</a:t>
            </a:r>
            <a:r>
              <a:rPr lang="en-US" sz="2400" dirty="0"/>
              <a:t>;</a:t>
            </a:r>
          </a:p>
          <a:p>
            <a:pPr marL="0" indent="0" latinLnBrk="1">
              <a:spcBef>
                <a:spcPts val="0"/>
              </a:spcBef>
              <a:buNone/>
            </a:pPr>
            <a:r>
              <a:rPr lang="en-US" sz="2400" dirty="0"/>
              <a:t>     return 0;</a:t>
            </a:r>
          </a:p>
          <a:p>
            <a:pPr marL="0" indent="0" latinLnBrk="1">
              <a:spcBef>
                <a:spcPts val="0"/>
              </a:spcBef>
              <a:buNone/>
            </a:pPr>
            <a:r>
              <a:rPr lang="en-US" sz="2400" dirty="0"/>
              <a:t>}</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TextBox 3"/>
          <p:cNvSpPr txBox="1"/>
          <p:nvPr/>
        </p:nvSpPr>
        <p:spPr>
          <a:xfrm>
            <a:off x="3908120" y="5799551"/>
            <a:ext cx="7445680" cy="830997"/>
          </a:xfrm>
          <a:prstGeom prst="rect">
            <a:avLst/>
          </a:prstGeom>
          <a:solidFill>
            <a:srgbClr val="FFFF00"/>
          </a:solidFill>
        </p:spPr>
        <p:txBody>
          <a:bodyPr wrap="square" rtlCol="0">
            <a:spAutoFit/>
          </a:bodyPr>
          <a:lstStyle/>
          <a:p>
            <a:r>
              <a:rPr lang="en-US" sz="2400" b="1" dirty="0"/>
              <a:t>Trong </a:t>
            </a:r>
            <a:r>
              <a:rPr lang="en-US" sz="2400" b="1" dirty="0" err="1"/>
              <a:t>ph</a:t>
            </a:r>
            <a:r>
              <a:rPr lang="vi-VN" sz="2400" b="1" dirty="0"/>
              <a:t>ương thức tĩnh không có đối ngầm định </a:t>
            </a:r>
            <a:r>
              <a:rPr lang="en-US" sz="2400" b="1" dirty="0"/>
              <a:t>(</a:t>
            </a:r>
            <a:r>
              <a:rPr lang="vi-VN" sz="2400" b="1" dirty="0"/>
              <a:t>là con trỏ this</a:t>
            </a:r>
            <a:r>
              <a:rPr lang="en-US" sz="2400" b="1" dirty="0"/>
              <a:t>)</a:t>
            </a:r>
            <a:r>
              <a:rPr lang="vi-VN" sz="2400" b="1" dirty="0"/>
              <a:t> như phương thức thường</a:t>
            </a:r>
          </a:p>
        </p:txBody>
      </p:sp>
      <p:sp>
        <p:nvSpPr>
          <p:cNvPr id="5" name="Slide Number Placeholder 4"/>
          <p:cNvSpPr>
            <a:spLocks noGrp="1"/>
          </p:cNvSpPr>
          <p:nvPr>
            <p:ph type="sldNum" sz="quarter" idx="12"/>
          </p:nvPr>
        </p:nvSpPr>
        <p:spPr/>
        <p:txBody>
          <a:bodyPr/>
          <a:lstStyle/>
          <a:p>
            <a:fld id="{06F855F6-99C9-4B18-88EC-1D73743D07FD}" type="slidenum">
              <a:rPr lang="en-US" smtClean="0"/>
              <a:t>260</a:t>
            </a:fld>
            <a:endParaRPr lang="en-US"/>
          </a:p>
        </p:txBody>
      </p:sp>
    </p:spTree>
    <p:extLst>
      <p:ext uri="{BB962C8B-B14F-4D97-AF65-F5344CB8AC3E}">
        <p14:creationId xmlns:p14="http://schemas.microsoft.com/office/powerpoint/2010/main" val="9684200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Khởi tạo Thuộc tính tĩnh</a:t>
            </a:r>
          </a:p>
        </p:txBody>
      </p:sp>
      <p:sp>
        <p:nvSpPr>
          <p:cNvPr id="3" name="Content Placeholder 2"/>
          <p:cNvSpPr>
            <a:spLocks noGrp="1"/>
          </p:cNvSpPr>
          <p:nvPr>
            <p:ph idx="1"/>
          </p:nvPr>
        </p:nvSpPr>
        <p:spPr>
          <a:xfrm>
            <a:off x="700039" y="1265407"/>
            <a:ext cx="11127059" cy="5233502"/>
          </a:xfrm>
        </p:spPr>
        <p:txBody>
          <a:bodyPr>
            <a:noAutofit/>
          </a:bodyPr>
          <a:lstStyle/>
          <a:p>
            <a:pPr marL="0" indent="0" latinLnBrk="1">
              <a:buNone/>
            </a:pPr>
            <a:r>
              <a:rPr lang="en-US" dirty="0"/>
              <a:t>class </a:t>
            </a:r>
            <a:r>
              <a:rPr lang="en-US" dirty="0" err="1"/>
              <a:t>MyClass</a:t>
            </a:r>
            <a:r>
              <a:rPr lang="en-US" dirty="0"/>
              <a:t> {</a:t>
            </a:r>
          </a:p>
          <a:p>
            <a:pPr marL="0" indent="0" latinLnBrk="1">
              <a:buNone/>
            </a:pPr>
            <a:r>
              <a:rPr lang="en-US" dirty="0"/>
              <a:t>public:  </a:t>
            </a:r>
            <a:r>
              <a:rPr lang="en-US" i="1" dirty="0">
                <a:solidFill>
                  <a:srgbClr val="00B0F0"/>
                </a:solidFill>
              </a:rPr>
              <a:t>// thay </a:t>
            </a:r>
            <a:r>
              <a:rPr lang="en-US" i="1" dirty="0" err="1">
                <a:solidFill>
                  <a:srgbClr val="00B0F0"/>
                </a:solidFill>
              </a:rPr>
              <a:t>đổi</a:t>
            </a:r>
            <a:r>
              <a:rPr lang="en-US" i="1" dirty="0">
                <a:solidFill>
                  <a:srgbClr val="00B0F0"/>
                </a:solidFill>
              </a:rPr>
              <a:t> thành private và cho </a:t>
            </a:r>
            <a:r>
              <a:rPr lang="en-US" i="1" dirty="0" err="1">
                <a:solidFill>
                  <a:srgbClr val="00B0F0"/>
                </a:solidFill>
              </a:rPr>
              <a:t>nhận</a:t>
            </a:r>
            <a:r>
              <a:rPr lang="en-US" i="1" dirty="0">
                <a:solidFill>
                  <a:srgbClr val="00B0F0"/>
                </a:solidFill>
              </a:rPr>
              <a:t> xét</a:t>
            </a:r>
          </a:p>
          <a:p>
            <a:pPr marL="0" indent="0" latinLnBrk="1">
              <a:buNone/>
            </a:pPr>
            <a:r>
              <a:rPr lang="en-US" dirty="0"/>
              <a:t>	static vector &lt;char&gt; </a:t>
            </a:r>
            <a:r>
              <a:rPr lang="en-US" dirty="0" err="1"/>
              <a:t>s_mychars</a:t>
            </a:r>
            <a:r>
              <a:rPr lang="en-US" dirty="0"/>
              <a:t>;</a:t>
            </a:r>
          </a:p>
          <a:p>
            <a:pPr marL="0" indent="0" latinLnBrk="1">
              <a:buNone/>
            </a:pPr>
            <a:r>
              <a:rPr lang="en-US" dirty="0"/>
              <a:t>	void in() { </a:t>
            </a:r>
          </a:p>
          <a:p>
            <a:pPr marL="0" indent="0" latinLnBrk="1">
              <a:buNone/>
            </a:pPr>
            <a:r>
              <a:rPr lang="en-US" dirty="0"/>
              <a:t>		for(</a:t>
            </a:r>
            <a:r>
              <a:rPr lang="en-US" dirty="0" err="1"/>
              <a:t>int</a:t>
            </a:r>
            <a:r>
              <a:rPr lang="en-US" dirty="0"/>
              <a:t> i=0; i&lt; </a:t>
            </a:r>
            <a:r>
              <a:rPr lang="en-US" dirty="0" err="1"/>
              <a:t>MyClass</a:t>
            </a:r>
            <a:r>
              <a:rPr lang="en-US" dirty="0"/>
              <a:t>::</a:t>
            </a:r>
            <a:r>
              <a:rPr lang="en-US" dirty="0" err="1"/>
              <a:t>s_mychars.size</a:t>
            </a:r>
            <a:r>
              <a:rPr lang="en-US" dirty="0"/>
              <a:t>(); i++)</a:t>
            </a:r>
          </a:p>
          <a:p>
            <a:pPr marL="0" indent="0" latinLnBrk="1">
              <a:buNone/>
            </a:pPr>
            <a:r>
              <a:rPr lang="en-US" dirty="0"/>
              <a:t>			</a:t>
            </a:r>
            <a:r>
              <a:rPr lang="en-US" dirty="0" err="1"/>
              <a:t>cout</a:t>
            </a:r>
            <a:r>
              <a:rPr lang="en-US" dirty="0"/>
              <a:t>&lt;&lt;</a:t>
            </a:r>
            <a:r>
              <a:rPr lang="en-US" dirty="0" err="1"/>
              <a:t>MyClass</a:t>
            </a:r>
            <a:r>
              <a:rPr lang="en-US" dirty="0"/>
              <a:t>::</a:t>
            </a:r>
            <a:r>
              <a:rPr lang="en-US" dirty="0" err="1"/>
              <a:t>s_mychars</a:t>
            </a:r>
            <a:r>
              <a:rPr lang="en-US" dirty="0"/>
              <a:t>[i]&lt;&lt;"  ";</a:t>
            </a:r>
          </a:p>
          <a:p>
            <a:pPr marL="0" indent="0" latinLnBrk="1">
              <a:buNone/>
            </a:pPr>
            <a:r>
              <a:rPr lang="en-US" dirty="0"/>
              <a:t>	}</a:t>
            </a:r>
          </a:p>
          <a:p>
            <a:pPr marL="0" indent="0" latinLnBrk="1">
              <a:buNone/>
            </a:pPr>
            <a:r>
              <a:rPr lang="en-US" dirty="0"/>
              <a:t>};</a:t>
            </a:r>
          </a:p>
          <a:p>
            <a:pPr marL="0" indent="0" latinLnBrk="1">
              <a:buNone/>
            </a:pPr>
            <a:r>
              <a:rPr lang="en-US" dirty="0"/>
              <a:t>vector&lt;char&gt; </a:t>
            </a:r>
            <a:r>
              <a:rPr lang="en-US" dirty="0" err="1"/>
              <a:t>MyClass</a:t>
            </a:r>
            <a:r>
              <a:rPr lang="en-US" dirty="0"/>
              <a:t>::</a:t>
            </a:r>
            <a:r>
              <a:rPr lang="en-US" dirty="0" err="1"/>
              <a:t>s_mychars</a:t>
            </a:r>
            <a:r>
              <a:rPr lang="en-US" dirty="0"/>
              <a:t> = { 'a', 'e', 'i', 'o', 'u' }; </a:t>
            </a:r>
          </a:p>
          <a:p>
            <a:pPr marL="0" indent="0" latinLnBrk="1">
              <a:buNone/>
            </a:pPr>
            <a:r>
              <a:rPr lang="en-US" b="1" dirty="0" err="1">
                <a:solidFill>
                  <a:srgbClr val="FF0000"/>
                </a:solidFill>
              </a:rPr>
              <a:t>int</a:t>
            </a:r>
            <a:r>
              <a:rPr lang="en-US" b="1" dirty="0">
                <a:solidFill>
                  <a:srgbClr val="FF0000"/>
                </a:solidFill>
              </a:rPr>
              <a:t> main(){ 	</a:t>
            </a:r>
            <a:r>
              <a:rPr lang="en-US" b="1" dirty="0" err="1">
                <a:solidFill>
                  <a:srgbClr val="FF0000"/>
                </a:solidFill>
              </a:rPr>
              <a:t>MyClass</a:t>
            </a:r>
            <a:r>
              <a:rPr lang="en-US" b="1" dirty="0">
                <a:solidFill>
                  <a:srgbClr val="FF0000"/>
                </a:solidFill>
              </a:rPr>
              <a:t> a; a.in(); }</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261</a:t>
            </a:fld>
            <a:endParaRPr lang="en-US"/>
          </a:p>
        </p:txBody>
      </p:sp>
    </p:spTree>
    <p:extLst>
      <p:ext uri="{BB962C8B-B14F-4D97-AF65-F5344CB8AC3E}">
        <p14:creationId xmlns:p14="http://schemas.microsoft.com/office/powerpoint/2010/main" val="11749495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Khởi tạo Thuộc tính tĩnh</a:t>
            </a:r>
          </a:p>
        </p:txBody>
      </p:sp>
      <p:sp>
        <p:nvSpPr>
          <p:cNvPr id="3" name="Content Placeholder 2"/>
          <p:cNvSpPr>
            <a:spLocks noGrp="1"/>
          </p:cNvSpPr>
          <p:nvPr>
            <p:ph idx="1"/>
          </p:nvPr>
        </p:nvSpPr>
        <p:spPr>
          <a:xfrm>
            <a:off x="442318" y="1146215"/>
            <a:ext cx="11127059" cy="5233502"/>
          </a:xfrm>
        </p:spPr>
        <p:txBody>
          <a:bodyPr>
            <a:noAutofit/>
          </a:bodyPr>
          <a:lstStyle/>
          <a:p>
            <a:pPr marL="0" indent="0" latinLnBrk="1">
              <a:buNone/>
            </a:pPr>
            <a:r>
              <a:rPr lang="en-US" dirty="0"/>
              <a:t>class </a:t>
            </a:r>
            <a:r>
              <a:rPr lang="en-US" dirty="0" err="1"/>
              <a:t>MyClass</a:t>
            </a:r>
            <a:r>
              <a:rPr lang="en-US" dirty="0"/>
              <a:t> {</a:t>
            </a:r>
          </a:p>
          <a:p>
            <a:pPr marL="0" indent="0" latinLnBrk="1">
              <a:buNone/>
            </a:pPr>
            <a:r>
              <a:rPr lang="en-US" dirty="0"/>
              <a:t>public:  // thay </a:t>
            </a:r>
            <a:r>
              <a:rPr lang="en-US" dirty="0" err="1"/>
              <a:t>d?i</a:t>
            </a:r>
            <a:r>
              <a:rPr lang="en-US" dirty="0"/>
              <a:t> thành private và cho </a:t>
            </a:r>
            <a:r>
              <a:rPr lang="en-US" dirty="0" err="1"/>
              <a:t>nh?n</a:t>
            </a:r>
            <a:r>
              <a:rPr lang="en-US" dirty="0"/>
              <a:t> xét</a:t>
            </a:r>
          </a:p>
          <a:p>
            <a:pPr marL="0" indent="0" latinLnBrk="1">
              <a:buNone/>
            </a:pPr>
            <a:r>
              <a:rPr lang="en-US" dirty="0"/>
              <a:t>	static vector &lt;char&gt; </a:t>
            </a:r>
            <a:r>
              <a:rPr lang="en-US" dirty="0" err="1"/>
              <a:t>s_mychars</a:t>
            </a:r>
            <a:r>
              <a:rPr lang="en-US" dirty="0"/>
              <a:t>;</a:t>
            </a:r>
          </a:p>
          <a:p>
            <a:pPr marL="0" indent="0" latinLnBrk="1">
              <a:buNone/>
            </a:pPr>
            <a:r>
              <a:rPr lang="en-US" dirty="0"/>
              <a:t>	void in() { </a:t>
            </a:r>
          </a:p>
          <a:p>
            <a:pPr marL="0" indent="0" latinLnBrk="1">
              <a:buNone/>
            </a:pPr>
            <a:r>
              <a:rPr lang="en-US" dirty="0"/>
              <a:t>		for(</a:t>
            </a:r>
            <a:r>
              <a:rPr lang="en-US" dirty="0" err="1"/>
              <a:t>int</a:t>
            </a:r>
            <a:r>
              <a:rPr lang="en-US" dirty="0"/>
              <a:t> i=0; i&lt; </a:t>
            </a:r>
            <a:r>
              <a:rPr lang="en-US" dirty="0" err="1"/>
              <a:t>MyClass</a:t>
            </a:r>
            <a:r>
              <a:rPr lang="en-US" dirty="0"/>
              <a:t>::</a:t>
            </a:r>
            <a:r>
              <a:rPr lang="en-US" dirty="0" err="1"/>
              <a:t>s_mychars.size</a:t>
            </a:r>
            <a:r>
              <a:rPr lang="en-US" dirty="0"/>
              <a:t>(); i++)</a:t>
            </a:r>
          </a:p>
          <a:p>
            <a:pPr marL="0" indent="0" latinLnBrk="1">
              <a:buNone/>
            </a:pPr>
            <a:r>
              <a:rPr lang="en-US" dirty="0"/>
              <a:t>			</a:t>
            </a:r>
            <a:r>
              <a:rPr lang="en-US" dirty="0" err="1"/>
              <a:t>cout</a:t>
            </a:r>
            <a:r>
              <a:rPr lang="en-US" dirty="0"/>
              <a:t>&lt;&lt;</a:t>
            </a:r>
            <a:r>
              <a:rPr lang="en-US" dirty="0" err="1"/>
              <a:t>MyClass</a:t>
            </a:r>
            <a:r>
              <a:rPr lang="en-US" dirty="0"/>
              <a:t>::</a:t>
            </a:r>
            <a:r>
              <a:rPr lang="en-US" dirty="0" err="1"/>
              <a:t>s_mychars</a:t>
            </a:r>
            <a:r>
              <a:rPr lang="en-US" dirty="0"/>
              <a:t>[i]&lt;&lt;"  ";</a:t>
            </a:r>
          </a:p>
          <a:p>
            <a:pPr marL="0" indent="0" latinLnBrk="1">
              <a:buNone/>
            </a:pPr>
            <a:r>
              <a:rPr lang="en-US" dirty="0"/>
              <a:t>	}</a:t>
            </a:r>
          </a:p>
          <a:p>
            <a:pPr marL="0" indent="0" latinLnBrk="1">
              <a:buNone/>
            </a:pPr>
            <a:r>
              <a:rPr lang="en-US" dirty="0"/>
              <a:t>};</a:t>
            </a:r>
          </a:p>
          <a:p>
            <a:pPr marL="0" indent="0" latinLnBrk="1">
              <a:buNone/>
            </a:pPr>
            <a:r>
              <a:rPr lang="en-US" dirty="0"/>
              <a:t>vector&lt;char&gt; </a:t>
            </a:r>
            <a:r>
              <a:rPr lang="en-US" dirty="0" err="1"/>
              <a:t>MyClass</a:t>
            </a:r>
            <a:r>
              <a:rPr lang="en-US" dirty="0"/>
              <a:t>::</a:t>
            </a:r>
            <a:r>
              <a:rPr lang="en-US" dirty="0" err="1"/>
              <a:t>s_mychars</a:t>
            </a:r>
            <a:r>
              <a:rPr lang="en-US" dirty="0"/>
              <a:t> = { 'a', 'e', 'i', 'o', 'u' }; </a:t>
            </a:r>
          </a:p>
          <a:p>
            <a:pPr marL="0" indent="0" latinLnBrk="1">
              <a:buNone/>
            </a:pPr>
            <a:r>
              <a:rPr lang="en-US" b="1" dirty="0" err="1">
                <a:solidFill>
                  <a:srgbClr val="FF0000"/>
                </a:solidFill>
              </a:rPr>
              <a:t>int</a:t>
            </a:r>
            <a:r>
              <a:rPr lang="en-US" b="1" dirty="0">
                <a:solidFill>
                  <a:srgbClr val="FF0000"/>
                </a:solidFill>
              </a:rPr>
              <a:t> main(){ 	</a:t>
            </a:r>
            <a:r>
              <a:rPr lang="en-US" b="1" dirty="0" err="1">
                <a:solidFill>
                  <a:srgbClr val="FF0000"/>
                </a:solidFill>
              </a:rPr>
              <a:t>MyClass</a:t>
            </a:r>
            <a:r>
              <a:rPr lang="en-US" b="1" dirty="0">
                <a:solidFill>
                  <a:srgbClr val="FF0000"/>
                </a:solidFill>
              </a:rPr>
              <a:t> a; a.in(); }</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290512" y="222250"/>
            <a:ext cx="9553645" cy="5149850"/>
          </a:xfrm>
          <a:prstGeom prst="rect">
            <a:avLst/>
          </a:prstGeom>
        </p:spPr>
      </p:pic>
      <p:pic>
        <p:nvPicPr>
          <p:cNvPr id="5" name="Picture 4"/>
          <p:cNvPicPr>
            <a:picLocks noChangeAspect="1"/>
          </p:cNvPicPr>
          <p:nvPr/>
        </p:nvPicPr>
        <p:blipFill>
          <a:blip r:embed="rId3"/>
          <a:stretch>
            <a:fillRect/>
          </a:stretch>
        </p:blipFill>
        <p:spPr>
          <a:xfrm>
            <a:off x="2437539" y="4936333"/>
            <a:ext cx="9463948" cy="1707355"/>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262</a:t>
            </a:fld>
            <a:endParaRPr lang="en-US"/>
          </a:p>
        </p:txBody>
      </p:sp>
    </p:spTree>
    <p:extLst>
      <p:ext uri="{BB962C8B-B14F-4D97-AF65-F5344CB8AC3E}">
        <p14:creationId xmlns:p14="http://schemas.microsoft.com/office/powerpoint/2010/main" val="37125679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Khởi tạo Thuộc tính tĩnh</a:t>
            </a:r>
          </a:p>
        </p:txBody>
      </p:sp>
      <p:sp>
        <p:nvSpPr>
          <p:cNvPr id="3" name="Content Placeholder 2"/>
          <p:cNvSpPr>
            <a:spLocks noGrp="1"/>
          </p:cNvSpPr>
          <p:nvPr>
            <p:ph idx="1"/>
          </p:nvPr>
        </p:nvSpPr>
        <p:spPr>
          <a:xfrm>
            <a:off x="532470" y="1410186"/>
            <a:ext cx="11127059" cy="5233502"/>
          </a:xfrm>
        </p:spPr>
        <p:txBody>
          <a:bodyPr>
            <a:noAutofit/>
          </a:bodyPr>
          <a:lstStyle/>
          <a:p>
            <a:pPr marL="0" indent="0" latinLnBrk="1">
              <a:buNone/>
            </a:pPr>
            <a:r>
              <a:rPr lang="en-US" dirty="0"/>
              <a:t>class </a:t>
            </a:r>
            <a:r>
              <a:rPr lang="en-US" dirty="0" err="1"/>
              <a:t>MyClass</a:t>
            </a:r>
            <a:r>
              <a:rPr lang="en-US" dirty="0"/>
              <a:t> {</a:t>
            </a:r>
          </a:p>
          <a:p>
            <a:pPr marL="0" indent="0" latinLnBrk="1">
              <a:buNone/>
            </a:pPr>
            <a:r>
              <a:rPr lang="en-US" dirty="0"/>
              <a:t>public:  // thay </a:t>
            </a:r>
            <a:r>
              <a:rPr lang="en-US" dirty="0" err="1"/>
              <a:t>d?i</a:t>
            </a:r>
            <a:r>
              <a:rPr lang="en-US" dirty="0"/>
              <a:t> thành private và cho </a:t>
            </a:r>
            <a:r>
              <a:rPr lang="en-US" dirty="0" err="1"/>
              <a:t>nh?n</a:t>
            </a:r>
            <a:r>
              <a:rPr lang="en-US" dirty="0"/>
              <a:t> xét</a:t>
            </a:r>
          </a:p>
          <a:p>
            <a:pPr marL="0" indent="0" latinLnBrk="1">
              <a:buNone/>
            </a:pPr>
            <a:r>
              <a:rPr lang="en-US" dirty="0"/>
              <a:t>	static vector &lt;char&gt; </a:t>
            </a:r>
            <a:r>
              <a:rPr lang="en-US" dirty="0" err="1"/>
              <a:t>s_mychars</a:t>
            </a:r>
            <a:r>
              <a:rPr lang="en-US" dirty="0"/>
              <a:t>;</a:t>
            </a:r>
          </a:p>
          <a:p>
            <a:pPr marL="0" indent="0" latinLnBrk="1">
              <a:buNone/>
            </a:pPr>
            <a:r>
              <a:rPr lang="en-US" dirty="0"/>
              <a:t>	void in() { </a:t>
            </a:r>
          </a:p>
          <a:p>
            <a:pPr marL="0" indent="0" latinLnBrk="1">
              <a:buNone/>
            </a:pPr>
            <a:r>
              <a:rPr lang="en-US" dirty="0"/>
              <a:t>		for(</a:t>
            </a:r>
            <a:r>
              <a:rPr lang="en-US" dirty="0" err="1"/>
              <a:t>int</a:t>
            </a:r>
            <a:r>
              <a:rPr lang="en-US" dirty="0"/>
              <a:t> i=0; i&lt; </a:t>
            </a:r>
            <a:r>
              <a:rPr lang="en-US" dirty="0" err="1"/>
              <a:t>MyClass</a:t>
            </a:r>
            <a:r>
              <a:rPr lang="en-US" dirty="0"/>
              <a:t>::</a:t>
            </a:r>
            <a:r>
              <a:rPr lang="en-US" dirty="0" err="1"/>
              <a:t>s_mychars.size</a:t>
            </a:r>
            <a:r>
              <a:rPr lang="en-US" dirty="0"/>
              <a:t>(); i++)</a:t>
            </a:r>
          </a:p>
          <a:p>
            <a:pPr marL="0" indent="0" latinLnBrk="1">
              <a:buNone/>
            </a:pPr>
            <a:r>
              <a:rPr lang="en-US" dirty="0"/>
              <a:t>			</a:t>
            </a:r>
            <a:r>
              <a:rPr lang="en-US" dirty="0" err="1"/>
              <a:t>cout</a:t>
            </a:r>
            <a:r>
              <a:rPr lang="en-US" dirty="0"/>
              <a:t>&lt;&lt;</a:t>
            </a:r>
            <a:r>
              <a:rPr lang="en-US" dirty="0" err="1"/>
              <a:t>MyClass</a:t>
            </a:r>
            <a:r>
              <a:rPr lang="en-US" dirty="0"/>
              <a:t>::</a:t>
            </a:r>
            <a:r>
              <a:rPr lang="en-US" dirty="0" err="1"/>
              <a:t>s_mychars</a:t>
            </a:r>
            <a:r>
              <a:rPr lang="en-US" dirty="0"/>
              <a:t>[i]&lt;&lt;"  ";</a:t>
            </a:r>
          </a:p>
          <a:p>
            <a:pPr marL="0" indent="0" latinLnBrk="1">
              <a:buNone/>
            </a:pPr>
            <a:r>
              <a:rPr lang="en-US" dirty="0"/>
              <a:t>	}</a:t>
            </a:r>
          </a:p>
          <a:p>
            <a:pPr marL="0" indent="0" latinLnBrk="1">
              <a:buNone/>
            </a:pPr>
            <a:r>
              <a:rPr lang="en-US" dirty="0"/>
              <a:t>};</a:t>
            </a:r>
          </a:p>
          <a:p>
            <a:pPr marL="0" indent="0" latinLnBrk="1">
              <a:buNone/>
            </a:pPr>
            <a:r>
              <a:rPr lang="en-US" dirty="0"/>
              <a:t>vector&lt;char&gt; </a:t>
            </a:r>
            <a:r>
              <a:rPr lang="en-US" dirty="0" err="1"/>
              <a:t>MyClass</a:t>
            </a:r>
            <a:r>
              <a:rPr lang="en-US" dirty="0"/>
              <a:t>::</a:t>
            </a:r>
            <a:r>
              <a:rPr lang="en-US" dirty="0" err="1"/>
              <a:t>s_mychars</a:t>
            </a:r>
            <a:r>
              <a:rPr lang="en-US" dirty="0"/>
              <a:t> = { 'a', 'e', 'i', 'o', 'u' }; </a:t>
            </a:r>
          </a:p>
          <a:p>
            <a:pPr marL="0" indent="0" latinLnBrk="1">
              <a:buNone/>
            </a:pPr>
            <a:r>
              <a:rPr lang="en-US" b="1" dirty="0" err="1">
                <a:solidFill>
                  <a:srgbClr val="FF0000"/>
                </a:solidFill>
              </a:rPr>
              <a:t>int</a:t>
            </a:r>
            <a:r>
              <a:rPr lang="en-US" b="1" dirty="0">
                <a:solidFill>
                  <a:srgbClr val="FF0000"/>
                </a:solidFill>
              </a:rPr>
              <a:t> main(){ 	</a:t>
            </a:r>
            <a:r>
              <a:rPr lang="en-US" b="1" dirty="0" err="1">
                <a:solidFill>
                  <a:srgbClr val="FF0000"/>
                </a:solidFill>
              </a:rPr>
              <a:t>MyClass</a:t>
            </a:r>
            <a:r>
              <a:rPr lang="en-US" b="1" dirty="0">
                <a:solidFill>
                  <a:srgbClr val="FF0000"/>
                </a:solidFill>
              </a:rPr>
              <a:t> a; a.in(); }</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290512" y="222250"/>
            <a:ext cx="9553645" cy="5149850"/>
          </a:xfrm>
          <a:prstGeom prst="rect">
            <a:avLst/>
          </a:prstGeom>
        </p:spPr>
      </p:pic>
      <p:pic>
        <p:nvPicPr>
          <p:cNvPr id="5" name="Picture 4"/>
          <p:cNvPicPr>
            <a:picLocks noChangeAspect="1"/>
          </p:cNvPicPr>
          <p:nvPr/>
        </p:nvPicPr>
        <p:blipFill>
          <a:blip r:embed="rId3"/>
          <a:stretch>
            <a:fillRect/>
          </a:stretch>
        </p:blipFill>
        <p:spPr>
          <a:xfrm>
            <a:off x="2437539" y="4936333"/>
            <a:ext cx="9463948" cy="1707355"/>
          </a:xfrm>
          <a:prstGeom prst="rect">
            <a:avLst/>
          </a:prstGeom>
        </p:spPr>
      </p:pic>
      <p:pic>
        <p:nvPicPr>
          <p:cNvPr id="7" name="Picture 6"/>
          <p:cNvPicPr>
            <a:picLocks noChangeAspect="1"/>
          </p:cNvPicPr>
          <p:nvPr/>
        </p:nvPicPr>
        <p:blipFill>
          <a:blip r:embed="rId4"/>
          <a:stretch>
            <a:fillRect/>
          </a:stretch>
        </p:blipFill>
        <p:spPr>
          <a:xfrm>
            <a:off x="444897" y="670981"/>
            <a:ext cx="6124575" cy="2466975"/>
          </a:xfrm>
          <a:prstGeom prst="rect">
            <a:avLst/>
          </a:prstGeom>
        </p:spPr>
      </p:pic>
      <p:pic>
        <p:nvPicPr>
          <p:cNvPr id="8" name="Picture 7"/>
          <p:cNvPicPr>
            <a:picLocks noChangeAspect="1"/>
          </p:cNvPicPr>
          <p:nvPr/>
        </p:nvPicPr>
        <p:blipFill>
          <a:blip r:embed="rId5"/>
          <a:stretch>
            <a:fillRect/>
          </a:stretch>
        </p:blipFill>
        <p:spPr>
          <a:xfrm>
            <a:off x="3507184" y="822042"/>
            <a:ext cx="7457140" cy="5185852"/>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263</a:t>
            </a:fld>
            <a:endParaRPr lang="en-US"/>
          </a:p>
        </p:txBody>
      </p:sp>
    </p:spTree>
    <p:extLst>
      <p:ext uri="{BB962C8B-B14F-4D97-AF65-F5344CB8AC3E}">
        <p14:creationId xmlns:p14="http://schemas.microsoft.com/office/powerpoint/2010/main" val="416222740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Khởi tạo Thuộc tính tĩnh dùng lớp con</a:t>
            </a:r>
          </a:p>
        </p:txBody>
      </p:sp>
      <p:sp>
        <p:nvSpPr>
          <p:cNvPr id="3" name="Content Placeholder 2"/>
          <p:cNvSpPr>
            <a:spLocks noGrp="1"/>
          </p:cNvSpPr>
          <p:nvPr>
            <p:ph idx="1"/>
          </p:nvPr>
        </p:nvSpPr>
        <p:spPr>
          <a:xfrm>
            <a:off x="748048" y="1215656"/>
            <a:ext cx="11127059" cy="4351338"/>
          </a:xfrm>
        </p:spPr>
        <p:txBody>
          <a:bodyPr>
            <a:noAutofit/>
          </a:bodyPr>
          <a:lstStyle/>
          <a:p>
            <a:pPr marL="0" indent="0" latinLnBrk="1">
              <a:lnSpc>
                <a:spcPct val="100000"/>
              </a:lnSpc>
              <a:spcBef>
                <a:spcPts val="0"/>
              </a:spcBef>
              <a:buNone/>
            </a:pPr>
            <a:r>
              <a:rPr lang="vi-VN" sz="2400" dirty="0"/>
              <a:t>class MyClass{</a:t>
            </a:r>
          </a:p>
          <a:p>
            <a:pPr marL="0" indent="0" latinLnBrk="1">
              <a:lnSpc>
                <a:spcPct val="100000"/>
              </a:lnSpc>
              <a:spcBef>
                <a:spcPts val="0"/>
              </a:spcBef>
              <a:buNone/>
            </a:pPr>
            <a:r>
              <a:rPr lang="vi-VN" sz="2400" dirty="0"/>
              <a:t>private:</a:t>
            </a:r>
            <a:r>
              <a:rPr lang="en-US" sz="2400" dirty="0"/>
              <a:t>  </a:t>
            </a:r>
            <a:r>
              <a:rPr lang="vi-VN" sz="2400" dirty="0"/>
              <a:t>static vector&lt;char&gt; s_mychars;</a:t>
            </a:r>
          </a:p>
          <a:p>
            <a:pPr marL="0" indent="0" latinLnBrk="1">
              <a:lnSpc>
                <a:spcPct val="100000"/>
              </a:lnSpc>
              <a:spcBef>
                <a:spcPts val="0"/>
              </a:spcBef>
              <a:buNone/>
            </a:pPr>
            <a:r>
              <a:rPr lang="vi-VN" sz="2400" dirty="0"/>
              <a:t>public:</a:t>
            </a:r>
          </a:p>
          <a:p>
            <a:pPr marL="457200" lvl="1" indent="0" latinLnBrk="1">
              <a:lnSpc>
                <a:spcPct val="100000"/>
              </a:lnSpc>
              <a:spcBef>
                <a:spcPts val="0"/>
              </a:spcBef>
              <a:buNone/>
            </a:pPr>
            <a:r>
              <a:rPr lang="vi-VN" sz="2400" i="1" dirty="0">
                <a:solidFill>
                  <a:srgbClr val="00B0F0"/>
                </a:solidFill>
              </a:rPr>
              <a:t>class _init // định nghĩa lớp con tên _init, dùng để khởi tạo biến tĩnh </a:t>
            </a:r>
          </a:p>
          <a:p>
            <a:pPr marL="457200" lvl="1" indent="0" latinLnBrk="1">
              <a:lnSpc>
                <a:spcPct val="100000"/>
              </a:lnSpc>
              <a:spcBef>
                <a:spcPts val="0"/>
              </a:spcBef>
              <a:buNone/>
            </a:pPr>
            <a:r>
              <a:rPr lang="vi-VN" sz="2400" i="1" dirty="0">
                <a:solidFill>
                  <a:srgbClr val="00B0F0"/>
                </a:solidFill>
              </a:rPr>
              <a:t>{</a:t>
            </a:r>
          </a:p>
          <a:p>
            <a:pPr marL="457200" lvl="1" indent="0" latinLnBrk="1">
              <a:lnSpc>
                <a:spcPct val="100000"/>
              </a:lnSpc>
              <a:spcBef>
                <a:spcPts val="0"/>
              </a:spcBef>
              <a:buNone/>
            </a:pPr>
            <a:r>
              <a:rPr lang="vi-VN" sz="2400" i="1" dirty="0">
                <a:solidFill>
                  <a:srgbClr val="00B0F0"/>
                </a:solidFill>
              </a:rPr>
              <a:t>public:</a:t>
            </a:r>
          </a:p>
          <a:p>
            <a:pPr marL="457200" lvl="1" indent="0" latinLnBrk="1">
              <a:lnSpc>
                <a:spcPct val="100000"/>
              </a:lnSpc>
              <a:spcBef>
                <a:spcPts val="0"/>
              </a:spcBef>
              <a:buNone/>
            </a:pPr>
            <a:r>
              <a:rPr lang="vi-VN" sz="2400" i="1" dirty="0">
                <a:solidFill>
                  <a:srgbClr val="00B0F0"/>
                </a:solidFill>
              </a:rPr>
              <a:t>     _init() // Hàm tạo của lớp con </a:t>
            </a:r>
          </a:p>
          <a:p>
            <a:pPr marL="457200" lvl="1" indent="0" latinLnBrk="1">
              <a:lnSpc>
                <a:spcPct val="100000"/>
              </a:lnSpc>
              <a:spcBef>
                <a:spcPts val="0"/>
              </a:spcBef>
              <a:buNone/>
            </a:pPr>
            <a:r>
              <a:rPr lang="vi-VN" sz="2400" i="1" dirty="0">
                <a:solidFill>
                  <a:srgbClr val="00B0F0"/>
                </a:solidFill>
              </a:rPr>
              <a:t>   {</a:t>
            </a:r>
          </a:p>
          <a:p>
            <a:pPr marL="457200" lvl="1" indent="0" latinLnBrk="1">
              <a:lnSpc>
                <a:spcPct val="100000"/>
              </a:lnSpc>
              <a:spcBef>
                <a:spcPts val="0"/>
              </a:spcBef>
              <a:buNone/>
            </a:pPr>
            <a:r>
              <a:rPr lang="en-US" sz="2400" i="1" dirty="0">
                <a:solidFill>
                  <a:srgbClr val="00B0F0"/>
                </a:solidFill>
              </a:rPr>
              <a:t>	</a:t>
            </a:r>
            <a:r>
              <a:rPr lang="vi-VN" sz="2400" i="1" dirty="0">
                <a:solidFill>
                  <a:srgbClr val="00B0F0"/>
                </a:solidFill>
              </a:rPr>
              <a:t>s_mychars.push_back('a');</a:t>
            </a:r>
            <a:r>
              <a:rPr lang="en-US" sz="2400" i="1" dirty="0">
                <a:solidFill>
                  <a:srgbClr val="00B0F0"/>
                </a:solidFill>
              </a:rPr>
              <a:t> </a:t>
            </a:r>
            <a:r>
              <a:rPr lang="vi-VN" sz="2400" i="1" dirty="0">
                <a:solidFill>
                  <a:srgbClr val="00B0F0"/>
                </a:solidFill>
              </a:rPr>
              <a:t>s_mychars.push_back('e');</a:t>
            </a:r>
            <a:r>
              <a:rPr lang="en-US" sz="2400" i="1" dirty="0">
                <a:solidFill>
                  <a:srgbClr val="00B0F0"/>
                </a:solidFill>
              </a:rPr>
              <a:t> </a:t>
            </a:r>
            <a:r>
              <a:rPr lang="vi-VN" sz="2400" i="1" dirty="0">
                <a:solidFill>
                  <a:srgbClr val="00B0F0"/>
                </a:solidFill>
              </a:rPr>
              <a:t>s_mychars.push_back('i');</a:t>
            </a:r>
          </a:p>
          <a:p>
            <a:pPr marL="457200" lvl="1" indent="0" latinLnBrk="1">
              <a:lnSpc>
                <a:spcPct val="100000"/>
              </a:lnSpc>
              <a:spcBef>
                <a:spcPts val="0"/>
              </a:spcBef>
              <a:buNone/>
            </a:pPr>
            <a:r>
              <a:rPr lang="en-US" sz="2400" i="1" dirty="0">
                <a:solidFill>
                  <a:srgbClr val="00B0F0"/>
                </a:solidFill>
              </a:rPr>
              <a:t>	</a:t>
            </a:r>
            <a:r>
              <a:rPr lang="vi-VN" sz="2400" i="1" dirty="0">
                <a:solidFill>
                  <a:srgbClr val="00B0F0"/>
                </a:solidFill>
              </a:rPr>
              <a:t>s_mychars.push_back('o');</a:t>
            </a:r>
            <a:r>
              <a:rPr lang="en-US" sz="2400" i="1" dirty="0">
                <a:solidFill>
                  <a:srgbClr val="00B0F0"/>
                </a:solidFill>
              </a:rPr>
              <a:t> </a:t>
            </a:r>
            <a:r>
              <a:rPr lang="vi-VN" sz="2400" i="1" dirty="0">
                <a:solidFill>
                  <a:srgbClr val="00B0F0"/>
                </a:solidFill>
              </a:rPr>
              <a:t>s_mychars.push_back('u');</a:t>
            </a:r>
          </a:p>
          <a:p>
            <a:pPr marL="457200" lvl="1" indent="0" latinLnBrk="1">
              <a:lnSpc>
                <a:spcPct val="100000"/>
              </a:lnSpc>
              <a:spcBef>
                <a:spcPts val="0"/>
              </a:spcBef>
              <a:buNone/>
            </a:pPr>
            <a:r>
              <a:rPr lang="vi-VN" sz="2400" i="1" dirty="0">
                <a:solidFill>
                  <a:srgbClr val="00B0F0"/>
                </a:solidFill>
              </a:rPr>
              <a:t>   }</a:t>
            </a:r>
          </a:p>
          <a:p>
            <a:pPr marL="457200" lvl="1" indent="0" latinLnBrk="1">
              <a:lnSpc>
                <a:spcPct val="100000"/>
              </a:lnSpc>
              <a:spcBef>
                <a:spcPts val="0"/>
              </a:spcBef>
              <a:buNone/>
            </a:pPr>
            <a:r>
              <a:rPr lang="vi-VN" sz="2400" i="1" dirty="0">
                <a:solidFill>
                  <a:srgbClr val="00B0F0"/>
                </a:solidFill>
              </a:rPr>
              <a:t>} ;</a:t>
            </a:r>
          </a:p>
          <a:p>
            <a:pPr marL="0" indent="0" latinLnBrk="1">
              <a:lnSpc>
                <a:spcPct val="100000"/>
              </a:lnSpc>
              <a:spcBef>
                <a:spcPts val="0"/>
              </a:spcBef>
              <a:buNone/>
            </a:pPr>
            <a:r>
              <a:rPr lang="vi-VN" sz="2400" dirty="0"/>
              <a:t>private</a:t>
            </a:r>
            <a:r>
              <a:rPr lang="vi-VN" sz="2400"/>
              <a:t>:</a:t>
            </a:r>
            <a:r>
              <a:rPr lang="en-US" sz="2400"/>
              <a:t>  </a:t>
            </a:r>
            <a:r>
              <a:rPr lang="vi-VN" sz="2400"/>
              <a:t>static </a:t>
            </a:r>
            <a:r>
              <a:rPr lang="vi-VN" sz="2400" dirty="0"/>
              <a:t>_init s_initializer; // we'll use this static object to ensure the _init constructor is called</a:t>
            </a:r>
          </a:p>
          <a:p>
            <a:pPr marL="0" indent="0" latinLnBrk="1">
              <a:lnSpc>
                <a:spcPct val="100000"/>
              </a:lnSpc>
              <a:spcBef>
                <a:spcPts val="0"/>
              </a:spcBef>
              <a:buNone/>
            </a:pPr>
            <a:r>
              <a:rPr lang="vi-VN" sz="2400" dirty="0"/>
              <a:t>};</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264</a:t>
            </a:fld>
            <a:endParaRPr lang="en-US"/>
          </a:p>
        </p:txBody>
      </p:sp>
    </p:spTree>
    <p:extLst>
      <p:ext uri="{BB962C8B-B14F-4D97-AF65-F5344CB8AC3E}">
        <p14:creationId xmlns:p14="http://schemas.microsoft.com/office/powerpoint/2010/main" val="15578147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Khởi tạo Thuộc tính tĩnh dùng lớp con</a:t>
            </a:r>
          </a:p>
        </p:txBody>
      </p:sp>
      <p:sp>
        <p:nvSpPr>
          <p:cNvPr id="3" name="Content Placeholder 2"/>
          <p:cNvSpPr>
            <a:spLocks noGrp="1"/>
          </p:cNvSpPr>
          <p:nvPr>
            <p:ph idx="1"/>
          </p:nvPr>
        </p:nvSpPr>
        <p:spPr>
          <a:xfrm>
            <a:off x="838200" y="1567348"/>
            <a:ext cx="11127059" cy="4351338"/>
          </a:xfrm>
        </p:spPr>
        <p:txBody>
          <a:bodyPr>
            <a:noAutofit/>
          </a:bodyPr>
          <a:lstStyle/>
          <a:p>
            <a:pPr marL="0" indent="0" latinLnBrk="1">
              <a:lnSpc>
                <a:spcPct val="150000"/>
              </a:lnSpc>
              <a:spcBef>
                <a:spcPts val="0"/>
              </a:spcBef>
              <a:buNone/>
            </a:pPr>
            <a:r>
              <a:rPr lang="vi-VN" sz="2400" dirty="0">
                <a:solidFill>
                  <a:srgbClr val="00B0F0"/>
                </a:solidFill>
              </a:rPr>
              <a:t>//vector&lt;char&gt; MyClass::s_mychars; // </a:t>
            </a:r>
            <a:r>
              <a:rPr lang="vi-VN" sz="2400" dirty="0">
                <a:solidFill>
                  <a:schemeClr val="bg1"/>
                </a:solidFill>
              </a:rPr>
              <a:t>define our static member variable</a:t>
            </a:r>
          </a:p>
          <a:p>
            <a:pPr marL="0" indent="0" latinLnBrk="1">
              <a:lnSpc>
                <a:spcPct val="150000"/>
              </a:lnSpc>
              <a:spcBef>
                <a:spcPts val="0"/>
              </a:spcBef>
              <a:buNone/>
            </a:pPr>
            <a:r>
              <a:rPr lang="vi-VN" sz="2400" dirty="0"/>
              <a:t>MyClass::_init MyClass::s_initializer; // tự động gọi hàm tạo không đối</a:t>
            </a:r>
            <a:r>
              <a:rPr lang="vi-VN" sz="2400" dirty="0">
                <a:solidFill>
                  <a:schemeClr val="bg1"/>
                </a:solidFill>
              </a:rPr>
              <a:t>// define ou</a:t>
            </a:r>
            <a:endParaRPr lang="en-US" sz="2400" dirty="0">
              <a:solidFill>
                <a:schemeClr val="bg1"/>
              </a:solidFill>
            </a:endParaRPr>
          </a:p>
          <a:p>
            <a:pPr marL="0" indent="0" latinLnBrk="1">
              <a:lnSpc>
                <a:spcPct val="150000"/>
              </a:lnSpc>
              <a:spcBef>
                <a:spcPts val="0"/>
              </a:spcBef>
              <a:buNone/>
            </a:pPr>
            <a:r>
              <a:rPr lang="en-US" sz="4000" b="1" dirty="0" err="1">
                <a:solidFill>
                  <a:srgbClr val="FF0000"/>
                </a:solidFill>
              </a:rPr>
              <a:t>int</a:t>
            </a:r>
            <a:r>
              <a:rPr lang="en-US" sz="4000" b="1" dirty="0">
                <a:solidFill>
                  <a:srgbClr val="FF0000"/>
                </a:solidFill>
              </a:rPr>
              <a:t> main() { </a:t>
            </a:r>
            <a:r>
              <a:rPr lang="en-US" sz="4000" b="1" dirty="0" err="1">
                <a:solidFill>
                  <a:srgbClr val="FF0000"/>
                </a:solidFill>
              </a:rPr>
              <a:t>MyClass</a:t>
            </a:r>
            <a:r>
              <a:rPr lang="en-US" sz="4000" b="1" dirty="0">
                <a:solidFill>
                  <a:srgbClr val="FF0000"/>
                </a:solidFill>
              </a:rPr>
              <a:t> a; a.in(); }</a:t>
            </a:r>
          </a:p>
          <a:p>
            <a:pPr marL="0" indent="0" latinLnBrk="1">
              <a:lnSpc>
                <a:spcPct val="150000"/>
              </a:lnSpc>
              <a:spcBef>
                <a:spcPts val="0"/>
              </a:spcBef>
              <a:buNone/>
            </a:pPr>
            <a:r>
              <a:rPr lang="vi-VN" sz="2400" dirty="0">
                <a:solidFill>
                  <a:schemeClr val="bg1"/>
                </a:solidFill>
              </a:rPr>
              <a:t> static initializer, which will call the _init constructor, which will initialize s_mychars</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265</a:t>
            </a:fld>
            <a:endParaRPr lang="en-US"/>
          </a:p>
        </p:txBody>
      </p:sp>
    </p:spTree>
    <p:extLst>
      <p:ext uri="{BB962C8B-B14F-4D97-AF65-F5344CB8AC3E}">
        <p14:creationId xmlns:p14="http://schemas.microsoft.com/office/powerpoint/2010/main" val="6782909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cơ sở trừu tượng</a:t>
            </a:r>
          </a:p>
        </p:txBody>
      </p:sp>
      <p:sp>
        <p:nvSpPr>
          <p:cNvPr id="3" name="Content Placeholder 2"/>
          <p:cNvSpPr>
            <a:spLocks noGrp="1"/>
          </p:cNvSpPr>
          <p:nvPr>
            <p:ph idx="1"/>
          </p:nvPr>
        </p:nvSpPr>
        <p:spPr>
          <a:xfrm>
            <a:off x="748048" y="1395360"/>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Là lớp chứa các </a:t>
            </a:r>
            <a:r>
              <a:rPr lang="en-US" sz="2400" b="1" i="1" u="sng" dirty="0">
                <a:solidFill>
                  <a:srgbClr val="FF0000"/>
                </a:solidFill>
                <a:sym typeface="Wingdings" panose="05000000000000000000" pitchFamily="2" charset="2"/>
              </a:rPr>
              <a:t>phương thức thuần tuý ảo</a:t>
            </a:r>
          </a:p>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Convat</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protected: </a:t>
            </a:r>
          </a:p>
          <a:p>
            <a:pPr marL="0" indent="0">
              <a:lnSpc>
                <a:spcPct val="100000"/>
              </a:lnSpc>
              <a:spcBef>
                <a:spcPts val="0"/>
              </a:spcBef>
              <a:buNone/>
            </a:pPr>
            <a:r>
              <a:rPr lang="en-US" sz="2400" b="1" dirty="0">
                <a:sym typeface="Wingdings" panose="05000000000000000000" pitchFamily="2" charset="2"/>
              </a:rPr>
              <a:t>		string ten;</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t>
            </a:r>
            <a:r>
              <a:rPr lang="en-US" b="1" u="sng" dirty="0">
                <a:solidFill>
                  <a:srgbClr val="FF0000"/>
                </a:solidFill>
                <a:sym typeface="Wingdings" panose="05000000000000000000" pitchFamily="2" charset="2"/>
              </a:rPr>
              <a:t>virtual void </a:t>
            </a:r>
            <a:r>
              <a:rPr lang="en-US" b="1" u="sng" dirty="0" err="1">
                <a:solidFill>
                  <a:srgbClr val="FF0000"/>
                </a:solidFill>
                <a:sym typeface="Wingdings" panose="05000000000000000000" pitchFamily="2" charset="2"/>
              </a:rPr>
              <a:t>nhap</a:t>
            </a:r>
            <a:r>
              <a:rPr lang="en-US" b="1" u="sng" dirty="0">
                <a:solidFill>
                  <a:srgbClr val="FF0000"/>
                </a:solidFill>
                <a:sym typeface="Wingdings" panose="05000000000000000000" pitchFamily="2" charset="2"/>
              </a:rPr>
              <a:t>()=0</a:t>
            </a:r>
            <a:r>
              <a:rPr lang="en-US" b="1" dirty="0">
                <a:solidFill>
                  <a:srgbClr val="FF0000"/>
                </a:solidFill>
                <a:sym typeface="Wingdings" panose="05000000000000000000" pitchFamily="2" charset="2"/>
              </a:rPr>
              <a:t>;</a:t>
            </a:r>
          </a:p>
          <a:p>
            <a:pPr marL="0" indent="0">
              <a:lnSpc>
                <a:spcPct val="100000"/>
              </a:lnSpc>
              <a:spcBef>
                <a:spcPts val="0"/>
              </a:spcBef>
              <a:buNone/>
            </a:pPr>
            <a:r>
              <a:rPr lang="en-US" b="1" dirty="0">
                <a:solidFill>
                  <a:srgbClr val="FF0000"/>
                </a:solidFill>
                <a:sym typeface="Wingdings" panose="05000000000000000000" pitchFamily="2" charset="2"/>
              </a:rPr>
              <a:t>		</a:t>
            </a:r>
            <a:r>
              <a:rPr lang="en-US" b="1" u="sng" dirty="0">
                <a:solidFill>
                  <a:srgbClr val="FF0000"/>
                </a:solidFill>
                <a:sym typeface="Wingdings" panose="05000000000000000000" pitchFamily="2" charset="2"/>
              </a:rPr>
              <a:t>virtual void </a:t>
            </a:r>
            <a:r>
              <a:rPr lang="en-US" b="1" u="sng" dirty="0" err="1">
                <a:solidFill>
                  <a:srgbClr val="FF0000"/>
                </a:solidFill>
                <a:sym typeface="Wingdings" panose="05000000000000000000" pitchFamily="2" charset="2"/>
              </a:rPr>
              <a:t>Xung_ten</a:t>
            </a:r>
            <a:r>
              <a:rPr lang="en-US" b="1" u="sng" dirty="0">
                <a:solidFill>
                  <a:srgbClr val="FF0000"/>
                </a:solidFill>
                <a:sym typeface="Wingdings" panose="05000000000000000000" pitchFamily="2" charset="2"/>
              </a:rPr>
              <a:t>()=0</a:t>
            </a:r>
            <a:r>
              <a:rPr lang="en-US" b="1" dirty="0">
                <a:solidFill>
                  <a:srgbClr val="FF0000"/>
                </a:solidFill>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Các phương thức thuần tuý ảo là các phương thức được gán =0 , và không có định nghĩa cho các phương thức đó trong lớp.</a:t>
            </a:r>
          </a:p>
          <a:p>
            <a:pPr marL="0" indent="0">
              <a:lnSpc>
                <a:spcPct val="100000"/>
              </a:lnSpc>
              <a:spcBef>
                <a:spcPts val="0"/>
              </a:spcBef>
              <a:buNone/>
            </a:pPr>
            <a:r>
              <a:rPr lang="en-US" sz="2400" b="1" dirty="0">
                <a:sym typeface="Wingdings" panose="05000000000000000000" pitchFamily="2" charset="2"/>
              </a:rPr>
              <a:t>Không thể khai báo một đối tượng thuộc lớp </a:t>
            </a:r>
            <a:r>
              <a:rPr lang="en-US" sz="2400" b="1" dirty="0" err="1">
                <a:sym typeface="Wingdings" panose="05000000000000000000" pitchFamily="2" charset="2"/>
              </a:rPr>
              <a:t>trừu</a:t>
            </a:r>
            <a:r>
              <a:rPr lang="en-US" sz="2400" b="1" dirty="0">
                <a:sym typeface="Wingdings" panose="05000000000000000000" pitchFamily="2" charset="2"/>
              </a:rPr>
              <a:t> tượng nhưng có thể khai báo con trỏ thuộc lớp </a:t>
            </a:r>
            <a:r>
              <a:rPr lang="en-US" sz="2400" b="1" dirty="0" err="1">
                <a:sym typeface="Wingdings" panose="05000000000000000000" pitchFamily="2" charset="2"/>
              </a:rPr>
              <a:t>trừu</a:t>
            </a:r>
            <a:r>
              <a:rPr lang="en-US" sz="2400" b="1" dirty="0">
                <a:sym typeface="Wingdings" panose="05000000000000000000" pitchFamily="2" charset="2"/>
              </a:rPr>
              <a:t> tượng.</a:t>
            </a: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266</a:t>
            </a:fld>
            <a:endParaRPr lang="en-US"/>
          </a:p>
        </p:txBody>
      </p:sp>
    </p:spTree>
    <p:extLst>
      <p:ext uri="{BB962C8B-B14F-4D97-AF65-F5344CB8AC3E}">
        <p14:creationId xmlns:p14="http://schemas.microsoft.com/office/powerpoint/2010/main" val="40322931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cơ sở trừu tượng</a:t>
            </a:r>
          </a:p>
        </p:txBody>
      </p:sp>
      <p:sp>
        <p:nvSpPr>
          <p:cNvPr id="3" name="Content Placeholder 2"/>
          <p:cNvSpPr>
            <a:spLocks noGrp="1"/>
          </p:cNvSpPr>
          <p:nvPr>
            <p:ph idx="1"/>
          </p:nvPr>
        </p:nvSpPr>
        <p:spPr>
          <a:xfrm>
            <a:off x="838200" y="1803323"/>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Convat</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virtual void </a:t>
            </a:r>
            <a:r>
              <a:rPr lang="en-US" sz="2400" b="1" dirty="0" err="1">
                <a:sym typeface="Wingdings" panose="05000000000000000000" pitchFamily="2" charset="2"/>
              </a:rPr>
              <a:t>nhap</a:t>
            </a:r>
            <a:r>
              <a:rPr lang="en-US" sz="2400" b="1" dirty="0">
                <a:sym typeface="Wingdings" panose="05000000000000000000" pitchFamily="2" charset="2"/>
              </a:rPr>
              <a:t>()=0;</a:t>
            </a:r>
          </a:p>
          <a:p>
            <a:pPr marL="0" indent="0">
              <a:lnSpc>
                <a:spcPct val="100000"/>
              </a:lnSpc>
              <a:spcBef>
                <a:spcPts val="0"/>
              </a:spcBef>
              <a:buNone/>
            </a:pPr>
            <a:r>
              <a:rPr lang="en-US" sz="2400" b="1" dirty="0">
                <a:sym typeface="Wingdings" panose="05000000000000000000" pitchFamily="2" charset="2"/>
              </a:rPr>
              <a:t>		virtual void </a:t>
            </a:r>
            <a:r>
              <a:rPr lang="en-US" sz="2400" b="1" dirty="0" err="1">
                <a:sym typeface="Wingdings" panose="05000000000000000000" pitchFamily="2" charset="2"/>
              </a:rPr>
              <a:t>Xung_ten</a:t>
            </a:r>
            <a:r>
              <a:rPr lang="en-US" sz="2400" b="1" dirty="0">
                <a:sym typeface="Wingdings" panose="05000000000000000000" pitchFamily="2" charset="2"/>
              </a:rPr>
              <a:t>()=0;</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Không thể khai báo một đối tượng thuộc lớp </a:t>
            </a:r>
            <a:r>
              <a:rPr lang="en-US" sz="2400" b="1" dirty="0" err="1">
                <a:sym typeface="Wingdings" panose="05000000000000000000" pitchFamily="2" charset="2"/>
              </a:rPr>
              <a:t>trừu</a:t>
            </a:r>
            <a:r>
              <a:rPr lang="en-US" sz="2400" b="1" dirty="0">
                <a:sym typeface="Wingdings" panose="05000000000000000000" pitchFamily="2" charset="2"/>
              </a:rPr>
              <a:t> tượng nhưng có thể khai báo con trỏ thuộc lớp </a:t>
            </a:r>
            <a:r>
              <a:rPr lang="en-US" sz="2400" b="1" dirty="0" err="1">
                <a:sym typeface="Wingdings" panose="05000000000000000000" pitchFamily="2" charset="2"/>
              </a:rPr>
              <a:t>trừu</a:t>
            </a:r>
            <a:r>
              <a:rPr lang="en-US" sz="2400" b="1" dirty="0">
                <a:sym typeface="Wingdings" panose="05000000000000000000" pitchFamily="2" charset="2"/>
              </a:rPr>
              <a:t> tượng.</a:t>
            </a:r>
          </a:p>
          <a:p>
            <a:pPr marL="0" indent="0">
              <a:lnSpc>
                <a:spcPct val="100000"/>
              </a:lnSpc>
              <a:spcBef>
                <a:spcPts val="0"/>
              </a:spcBef>
              <a:buNone/>
            </a:pPr>
            <a:r>
              <a:rPr lang="en-US" sz="2400" b="1" dirty="0">
                <a:sym typeface="Wingdings" panose="05000000000000000000" pitchFamily="2" charset="2"/>
              </a:rPr>
              <a:t>Ví dụ :</a:t>
            </a:r>
          </a:p>
          <a:p>
            <a:pPr marL="0" indent="0">
              <a:lnSpc>
                <a:spcPct val="100000"/>
              </a:lnSpc>
              <a:spcBef>
                <a:spcPts val="0"/>
              </a:spcBef>
              <a:buNone/>
            </a:pPr>
            <a:r>
              <a:rPr lang="en-US" sz="3200" b="1" dirty="0" err="1">
                <a:solidFill>
                  <a:srgbClr val="FF0000"/>
                </a:solidFill>
                <a:sym typeface="Wingdings" panose="05000000000000000000" pitchFamily="2" charset="2"/>
              </a:rPr>
              <a:t>Convat</a:t>
            </a:r>
            <a:r>
              <a:rPr lang="en-US" sz="3200" b="1" dirty="0">
                <a:solidFill>
                  <a:srgbClr val="FF0000"/>
                </a:solidFill>
                <a:sym typeface="Wingdings" panose="05000000000000000000" pitchFamily="2" charset="2"/>
              </a:rPr>
              <a:t> a; // lỗi</a:t>
            </a:r>
          </a:p>
          <a:p>
            <a:pPr marL="0" indent="0">
              <a:lnSpc>
                <a:spcPct val="100000"/>
              </a:lnSpc>
              <a:spcBef>
                <a:spcPts val="0"/>
              </a:spcBef>
              <a:buNone/>
            </a:pPr>
            <a:r>
              <a:rPr lang="en-US" sz="3200" b="1" dirty="0" err="1">
                <a:solidFill>
                  <a:srgbClr val="FF0000"/>
                </a:solidFill>
                <a:sym typeface="Wingdings" panose="05000000000000000000" pitchFamily="2" charset="2"/>
              </a:rPr>
              <a:t>Convat</a:t>
            </a:r>
            <a:r>
              <a:rPr lang="en-US" sz="3200" b="1" dirty="0">
                <a:solidFill>
                  <a:srgbClr val="FF0000"/>
                </a:solidFill>
                <a:sym typeface="Wingdings" panose="05000000000000000000" pitchFamily="2" charset="2"/>
              </a:rPr>
              <a:t> *p; // ok</a:t>
            </a:r>
          </a:p>
        </p:txBody>
      </p:sp>
      <p:sp>
        <p:nvSpPr>
          <p:cNvPr id="4" name="Slide Number Placeholder 3"/>
          <p:cNvSpPr>
            <a:spLocks noGrp="1"/>
          </p:cNvSpPr>
          <p:nvPr>
            <p:ph type="sldNum" sz="quarter" idx="12"/>
          </p:nvPr>
        </p:nvSpPr>
        <p:spPr/>
        <p:txBody>
          <a:bodyPr/>
          <a:lstStyle/>
          <a:p>
            <a:fld id="{06F855F6-99C9-4B18-88EC-1D73743D07FD}" type="slidenum">
              <a:rPr lang="en-US" smtClean="0"/>
              <a:t>267</a:t>
            </a:fld>
            <a:endParaRPr lang="en-US"/>
          </a:p>
        </p:txBody>
      </p:sp>
    </p:spTree>
    <p:extLst>
      <p:ext uri="{BB962C8B-B14F-4D97-AF65-F5344CB8AC3E}">
        <p14:creationId xmlns:p14="http://schemas.microsoft.com/office/powerpoint/2010/main" val="11724762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cơ sở trừu tượng</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dirty="0">
                <a:solidFill>
                  <a:srgbClr val="FF0000"/>
                </a:solidFill>
                <a:sym typeface="Wingdings" panose="05000000000000000000" pitchFamily="2" charset="2"/>
              </a:rPr>
              <a:t>Các lớp dẫn xuất từ lớp cơ sở </a:t>
            </a:r>
            <a:r>
              <a:rPr lang="en-US" sz="2400" b="1" dirty="0" err="1">
                <a:solidFill>
                  <a:srgbClr val="FF0000"/>
                </a:solidFill>
                <a:sym typeface="Wingdings" panose="05000000000000000000" pitchFamily="2" charset="2"/>
              </a:rPr>
              <a:t>trừu</a:t>
            </a:r>
            <a:r>
              <a:rPr lang="en-US" sz="2400" b="1" dirty="0">
                <a:solidFill>
                  <a:srgbClr val="FF0000"/>
                </a:solidFill>
                <a:sym typeface="Wingdings" panose="05000000000000000000" pitchFamily="2" charset="2"/>
              </a:rPr>
              <a:t> tượng phải định nghĩa lại các phương thức ảo trong lớp cơ sở </a:t>
            </a:r>
            <a:r>
              <a:rPr lang="en-US" sz="2400" b="1" dirty="0" err="1">
                <a:solidFill>
                  <a:srgbClr val="FF0000"/>
                </a:solidFill>
                <a:sym typeface="Wingdings" panose="05000000000000000000" pitchFamily="2" charset="2"/>
              </a:rPr>
              <a:t>trừu</a:t>
            </a:r>
            <a:r>
              <a:rPr lang="en-US" sz="2400" b="1" dirty="0">
                <a:solidFill>
                  <a:srgbClr val="FF0000"/>
                </a:solidFill>
                <a:sym typeface="Wingdings" panose="05000000000000000000" pitchFamily="2" charset="2"/>
              </a:rPr>
              <a:t> tượng.</a:t>
            </a:r>
          </a:p>
          <a:p>
            <a:pPr marL="0" indent="0">
              <a:lnSpc>
                <a:spcPct val="100000"/>
              </a:lnSpc>
              <a:spcBef>
                <a:spcPts val="0"/>
              </a:spcBef>
              <a:buNone/>
            </a:pPr>
            <a:r>
              <a:rPr lang="en-US" sz="2400" b="1" dirty="0">
                <a:sym typeface="Wingdings" panose="05000000000000000000" pitchFamily="2" charset="2"/>
              </a:rPr>
              <a:t>class Meo: public </a:t>
            </a:r>
            <a:r>
              <a:rPr lang="en-US" sz="2400" b="1" dirty="0" err="1">
                <a:sym typeface="Wingdings" panose="05000000000000000000" pitchFamily="2" charset="2"/>
              </a:rPr>
              <a:t>Convat</a:t>
            </a:r>
            <a:r>
              <a:rPr lang="en-US" sz="2400" b="1" dirty="0">
                <a:sym typeface="Wingdings" panose="05000000000000000000" pitchFamily="2" charset="2"/>
              </a:rPr>
              <a:t> {  };</a:t>
            </a:r>
          </a:p>
          <a:p>
            <a:pPr marL="0" indent="0">
              <a:lnSpc>
                <a:spcPct val="100000"/>
              </a:lnSpc>
              <a:spcBef>
                <a:spcPts val="0"/>
              </a:spcBef>
              <a:buNone/>
            </a:pPr>
            <a:r>
              <a:rPr lang="en-US" sz="2400" b="1" dirty="0">
                <a:sym typeface="Wingdings" panose="05000000000000000000" pitchFamily="2" charset="2"/>
              </a:rPr>
              <a:t>class Cho: public </a:t>
            </a:r>
            <a:r>
              <a:rPr lang="en-US" sz="2400" b="1" dirty="0" err="1">
                <a:sym typeface="Wingdings" panose="05000000000000000000" pitchFamily="2" charset="2"/>
              </a:rPr>
              <a:t>Convat</a:t>
            </a:r>
            <a:r>
              <a:rPr lang="en-US" sz="2400" b="1" dirty="0">
                <a:sym typeface="Wingdings" panose="05000000000000000000" pitchFamily="2" charset="2"/>
              </a:rPr>
              <a:t>  { };</a:t>
            </a:r>
          </a:p>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Chuongthu</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private: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n;</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Convat</a:t>
            </a:r>
            <a:r>
              <a:rPr lang="en-US" sz="2400" b="1" dirty="0">
                <a:sym typeface="Wingdings" panose="05000000000000000000" pitchFamily="2" charset="2"/>
              </a:rPr>
              <a:t> **a; </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void </a:t>
            </a:r>
            <a:r>
              <a:rPr lang="en-US" sz="2400" b="1" dirty="0" err="1">
                <a:sym typeface="Wingdings" panose="05000000000000000000" pitchFamily="2" charset="2"/>
              </a:rPr>
              <a:t>nhap</a:t>
            </a:r>
            <a:r>
              <a:rPr lang="en-US" sz="2400" b="1" dirty="0">
                <a:sym typeface="Wingdings" panose="05000000000000000000" pitchFamily="2" charset="2"/>
              </a:rPr>
              <a:t>() {} </a:t>
            </a:r>
          </a:p>
          <a:p>
            <a:pPr marL="0" indent="0">
              <a:lnSpc>
                <a:spcPct val="100000"/>
              </a:lnSpc>
              <a:spcBef>
                <a:spcPts val="0"/>
              </a:spcBef>
              <a:buNone/>
            </a:pPr>
            <a:r>
              <a:rPr lang="en-US" sz="2400" b="1" dirty="0">
                <a:sym typeface="Wingdings" panose="05000000000000000000" pitchFamily="2" charset="2"/>
              </a:rPr>
              <a:t>		void in() {}</a:t>
            </a:r>
          </a:p>
          <a:p>
            <a:pPr marL="0" indent="0">
              <a:lnSpc>
                <a:spcPct val="100000"/>
              </a:lnSpc>
              <a:spcBef>
                <a:spcPts val="0"/>
              </a:spcBef>
              <a:buNone/>
            </a:pPr>
            <a:r>
              <a:rPr lang="en-US" sz="2400" b="1" dirty="0">
                <a:sym typeface="Wingdings" panose="05000000000000000000" pitchFamily="2" charset="2"/>
              </a:rPr>
              <a:t>}  ; </a:t>
            </a:r>
          </a:p>
        </p:txBody>
      </p:sp>
      <p:sp>
        <p:nvSpPr>
          <p:cNvPr id="4" name="Slide Number Placeholder 3"/>
          <p:cNvSpPr>
            <a:spLocks noGrp="1"/>
          </p:cNvSpPr>
          <p:nvPr>
            <p:ph type="sldNum" sz="quarter" idx="12"/>
          </p:nvPr>
        </p:nvSpPr>
        <p:spPr/>
        <p:txBody>
          <a:bodyPr/>
          <a:lstStyle/>
          <a:p>
            <a:fld id="{06F855F6-99C9-4B18-88EC-1D73743D07FD}" type="slidenum">
              <a:rPr lang="en-US" smtClean="0"/>
              <a:t>268</a:t>
            </a:fld>
            <a:endParaRPr lang="en-US"/>
          </a:p>
        </p:txBody>
      </p:sp>
      <p:sp>
        <p:nvSpPr>
          <p:cNvPr id="8" name="TextBox 7"/>
          <p:cNvSpPr txBox="1"/>
          <p:nvPr/>
        </p:nvSpPr>
        <p:spPr>
          <a:xfrm>
            <a:off x="5665380" y="2708810"/>
            <a:ext cx="6362127" cy="3785652"/>
          </a:xfrm>
          <a:prstGeom prst="rect">
            <a:avLst/>
          </a:prstGeom>
          <a:noFill/>
          <a:ln>
            <a:solidFill>
              <a:schemeClr val="accent1">
                <a:shade val="50000"/>
              </a:schemeClr>
            </a:solidFill>
          </a:ln>
        </p:spPr>
        <p:txBody>
          <a:bodyPr wrap="square" rtlCol="0">
            <a:spAutoFit/>
          </a:bodyPr>
          <a:lstStyle/>
          <a:p>
            <a:r>
              <a:rPr lang="en-US" sz="2400" dirty="0" err="1"/>
              <a:t>classs</a:t>
            </a:r>
            <a:r>
              <a:rPr lang="en-US" sz="2400" dirty="0"/>
              <a:t> Meo: public </a:t>
            </a:r>
            <a:r>
              <a:rPr lang="en-US" sz="2400" dirty="0" err="1"/>
              <a:t>Convat</a:t>
            </a:r>
            <a:endParaRPr lang="en-US" sz="2400" dirty="0"/>
          </a:p>
          <a:p>
            <a:r>
              <a:rPr lang="en-US" sz="2400" dirty="0"/>
              <a:t>{</a:t>
            </a:r>
          </a:p>
          <a:p>
            <a:r>
              <a:rPr lang="en-US" sz="2400" dirty="0"/>
              <a:t>	void </a:t>
            </a:r>
            <a:r>
              <a:rPr lang="en-US" sz="2400" dirty="0" err="1"/>
              <a:t>nhap</a:t>
            </a:r>
            <a:r>
              <a:rPr lang="en-US" sz="2400" dirty="0"/>
              <a:t>() {</a:t>
            </a:r>
          </a:p>
          <a:p>
            <a:r>
              <a:rPr lang="en-US" sz="2400" dirty="0"/>
              <a:t>	</a:t>
            </a:r>
            <a:r>
              <a:rPr lang="en-US" sz="2400"/>
              <a:t> cout</a:t>
            </a:r>
            <a:r>
              <a:rPr lang="en-US" sz="2400" dirty="0"/>
              <a:t>&lt;&lt;“</a:t>
            </a:r>
            <a:r>
              <a:rPr lang="en-US" sz="2400" dirty="0" err="1"/>
              <a:t>nhập</a:t>
            </a:r>
            <a:r>
              <a:rPr lang="en-US" sz="2400" dirty="0"/>
              <a:t> tên </a:t>
            </a:r>
            <a:r>
              <a:rPr lang="en-US" sz="2400" dirty="0" err="1"/>
              <a:t>mèo</a:t>
            </a:r>
            <a:r>
              <a:rPr lang="en-US" sz="2400" dirty="0"/>
              <a:t>:”; </a:t>
            </a:r>
            <a:r>
              <a:rPr lang="en-US" sz="2400" dirty="0" err="1"/>
              <a:t>fflush</a:t>
            </a:r>
            <a:r>
              <a:rPr lang="en-US" sz="2400" dirty="0"/>
              <a:t>(</a:t>
            </a:r>
            <a:r>
              <a:rPr lang="en-US" sz="2400" dirty="0" err="1"/>
              <a:t>stdin</a:t>
            </a:r>
            <a:r>
              <a:rPr lang="en-US" sz="2400" dirty="0"/>
              <a:t>);</a:t>
            </a:r>
          </a:p>
          <a:p>
            <a:r>
              <a:rPr lang="en-US" sz="2400" dirty="0"/>
              <a:t>		</a:t>
            </a:r>
            <a:r>
              <a:rPr lang="en-US" sz="2400" dirty="0" err="1"/>
              <a:t>getline</a:t>
            </a:r>
            <a:r>
              <a:rPr lang="en-US" sz="2400" dirty="0"/>
              <a:t>(</a:t>
            </a:r>
            <a:r>
              <a:rPr lang="en-US" sz="2400" dirty="0" err="1"/>
              <a:t>cin</a:t>
            </a:r>
            <a:r>
              <a:rPr lang="en-US" sz="2400" dirty="0"/>
              <a:t>, ten);	</a:t>
            </a:r>
          </a:p>
          <a:p>
            <a:r>
              <a:rPr lang="en-US" sz="2400" dirty="0"/>
              <a:t>	}</a:t>
            </a:r>
          </a:p>
          <a:p>
            <a:r>
              <a:rPr lang="en-US" sz="2400" dirty="0"/>
              <a:t>	void </a:t>
            </a:r>
            <a:r>
              <a:rPr lang="en-US" sz="2400" dirty="0" err="1"/>
              <a:t>Xung_ten</a:t>
            </a:r>
            <a:r>
              <a:rPr lang="en-US" sz="2400" dirty="0"/>
              <a:t>() {</a:t>
            </a:r>
          </a:p>
          <a:p>
            <a:r>
              <a:rPr lang="en-US" sz="2400" dirty="0"/>
              <a:t>	</a:t>
            </a:r>
            <a:r>
              <a:rPr lang="en-US" sz="2400"/>
              <a:t>  cout</a:t>
            </a:r>
            <a:r>
              <a:rPr lang="en-US" sz="2400" dirty="0"/>
              <a:t>&lt;&lt;“ Tôi là chú </a:t>
            </a:r>
            <a:r>
              <a:rPr lang="en-US" sz="2400" dirty="0" err="1"/>
              <a:t>mèo</a:t>
            </a:r>
            <a:r>
              <a:rPr lang="en-US" sz="2400" dirty="0"/>
              <a:t> tên:”&lt;&lt; ten;</a:t>
            </a:r>
          </a:p>
          <a:p>
            <a:r>
              <a:rPr lang="en-US" sz="2400" dirty="0"/>
              <a:t>	}</a:t>
            </a:r>
          </a:p>
          <a:p>
            <a:r>
              <a:rPr lang="en-US" sz="2400"/>
              <a:t>};</a:t>
            </a:r>
            <a:r>
              <a:rPr lang="en-US" sz="2400" dirty="0"/>
              <a:t>	</a:t>
            </a:r>
            <a:endParaRPr lang="vi-VN" sz="2400" dirty="0"/>
          </a:p>
        </p:txBody>
      </p:sp>
    </p:spTree>
    <p:extLst>
      <p:ext uri="{BB962C8B-B14F-4D97-AF65-F5344CB8AC3E}">
        <p14:creationId xmlns:p14="http://schemas.microsoft.com/office/powerpoint/2010/main" val="233049482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cơ sở trừu tượng</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Chuongthu</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void </a:t>
            </a:r>
            <a:r>
              <a:rPr lang="en-US" sz="2400" b="1" dirty="0" err="1">
                <a:sym typeface="Wingdings" panose="05000000000000000000" pitchFamily="2" charset="2"/>
              </a:rPr>
              <a:t>nhap</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a:t>
            </a:r>
            <a:r>
              <a:rPr lang="en-US" sz="2400" b="1" dirty="0" err="1">
                <a:sym typeface="Wingdings" panose="05000000000000000000" pitchFamily="2" charset="2"/>
              </a:rPr>
              <a:t>tl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&lt;&lt;“\n </a:t>
            </a:r>
            <a:r>
              <a:rPr lang="en-US" sz="2400" b="1" dirty="0" err="1">
                <a:sym typeface="Wingdings" panose="05000000000000000000" pitchFamily="2" charset="2"/>
              </a:rPr>
              <a:t>Nhap</a:t>
            </a:r>
            <a:r>
              <a:rPr lang="en-US" sz="2400" b="1" dirty="0">
                <a:sym typeface="Wingdings" panose="05000000000000000000" pitchFamily="2" charset="2"/>
              </a:rPr>
              <a:t> so con thu:”; </a:t>
            </a:r>
            <a:r>
              <a:rPr lang="en-US" sz="2400" b="1" dirty="0" err="1">
                <a:sym typeface="Wingdings" panose="05000000000000000000" pitchFamily="2" charset="2"/>
              </a:rPr>
              <a:t>cin</a:t>
            </a:r>
            <a:r>
              <a:rPr lang="en-US" sz="2400" b="1" dirty="0">
                <a:sym typeface="Wingdings" panose="05000000000000000000" pitchFamily="2" charset="2"/>
              </a:rPr>
              <a:t>&gt;&gt;n;</a:t>
            </a:r>
          </a:p>
          <a:p>
            <a:pPr marL="0" indent="0">
              <a:lnSpc>
                <a:spcPct val="100000"/>
              </a:lnSpc>
              <a:spcBef>
                <a:spcPts val="0"/>
              </a:spcBef>
              <a:buNone/>
            </a:pPr>
            <a:r>
              <a:rPr lang="en-US" sz="2400" b="1" dirty="0">
                <a:sym typeface="Wingdings" panose="05000000000000000000" pitchFamily="2" charset="2"/>
              </a:rPr>
              <a:t>		a= new  </a:t>
            </a:r>
            <a:r>
              <a:rPr lang="en-US" sz="2400" b="1" dirty="0" err="1">
                <a:sym typeface="Wingdings" panose="05000000000000000000" pitchFamily="2" charset="2"/>
              </a:rPr>
              <a:t>Convat</a:t>
            </a:r>
            <a:r>
              <a:rPr lang="en-US" sz="2400" b="1" dirty="0">
                <a:sym typeface="Wingdings" panose="05000000000000000000" pitchFamily="2" charset="2"/>
              </a:rPr>
              <a:t>*[n];</a:t>
            </a: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i=0; i&lt;n; i++) </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a:t>
            </a:r>
            <a:r>
              <a:rPr lang="en-US" sz="2400" b="1" dirty="0" err="1">
                <a:sym typeface="Wingdings" panose="05000000000000000000" pitchFamily="2" charset="2"/>
              </a:rPr>
              <a:t>nhap</a:t>
            </a:r>
            <a:r>
              <a:rPr lang="en-US" sz="2400" b="1" dirty="0">
                <a:sym typeface="Wingdings" panose="05000000000000000000" pitchFamily="2" charset="2"/>
              </a:rPr>
              <a:t> cho (1) hay meo (&lt;&gt;1):”; </a:t>
            </a:r>
            <a:r>
              <a:rPr lang="en-US" sz="2400" b="1" dirty="0" err="1">
                <a:sym typeface="Wingdings" panose="05000000000000000000" pitchFamily="2" charset="2"/>
              </a:rPr>
              <a:t>cin</a:t>
            </a:r>
            <a:r>
              <a:rPr lang="en-US" sz="2400" b="1" dirty="0">
                <a:sym typeface="Wingdings" panose="05000000000000000000" pitchFamily="2" charset="2"/>
              </a:rPr>
              <a:t>&gt;&gt;</a:t>
            </a:r>
            <a:r>
              <a:rPr lang="en-US" sz="2400" b="1" dirty="0" err="1">
                <a:sym typeface="Wingdings" panose="05000000000000000000" pitchFamily="2" charset="2"/>
              </a:rPr>
              <a:t>tl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a:sym typeface="Wingdings" panose="05000000000000000000" pitchFamily="2" charset="2"/>
              </a:rPr>
              <a:t>	</a:t>
            </a:r>
            <a:r>
              <a:rPr lang="en-US" sz="2400" b="1">
                <a:solidFill>
                  <a:srgbClr val="FF0000"/>
                </a:solidFill>
                <a:sym typeface="Wingdings" panose="05000000000000000000" pitchFamily="2" charset="2"/>
              </a:rPr>
              <a:t>if(tl==</a:t>
            </a:r>
            <a:r>
              <a:rPr lang="en-US" sz="2400" b="1" dirty="0">
                <a:solidFill>
                  <a:srgbClr val="FF0000"/>
                </a:solidFill>
                <a:sym typeface="Wingdings" panose="05000000000000000000" pitchFamily="2" charset="2"/>
              </a:rPr>
              <a:t>1) {Cho c; </a:t>
            </a:r>
            <a:r>
              <a:rPr lang="en-US" sz="2400" b="1" dirty="0" err="1">
                <a:solidFill>
                  <a:srgbClr val="FF0000"/>
                </a:solidFill>
                <a:sym typeface="Wingdings" panose="05000000000000000000" pitchFamily="2" charset="2"/>
              </a:rPr>
              <a:t>c.nhap</a:t>
            </a:r>
            <a:r>
              <a:rPr lang="en-US" sz="2400" b="1" dirty="0">
                <a:solidFill>
                  <a:srgbClr val="FF0000"/>
                </a:solidFill>
                <a:sym typeface="Wingdings" panose="05000000000000000000" pitchFamily="2" charset="2"/>
              </a:rPr>
              <a:t>(); a[i]= &amp;c;}</a:t>
            </a:r>
          </a:p>
          <a:p>
            <a:pPr marL="0" indent="0">
              <a:lnSpc>
                <a:spcPct val="100000"/>
              </a:lnSpc>
              <a:spcBef>
                <a:spcPts val="0"/>
              </a:spcBef>
              <a:buNone/>
            </a:pPr>
            <a:r>
              <a:rPr lang="en-US" sz="2400" b="1" dirty="0">
                <a:solidFill>
                  <a:srgbClr val="FF0000"/>
                </a:solidFill>
                <a:sym typeface="Wingdings" panose="05000000000000000000" pitchFamily="2" charset="2"/>
              </a:rPr>
              <a:t>			else { Meo m; </a:t>
            </a:r>
            <a:r>
              <a:rPr lang="en-US" sz="2400" b="1" dirty="0" err="1">
                <a:solidFill>
                  <a:srgbClr val="FF0000"/>
                </a:solidFill>
                <a:sym typeface="Wingdings" panose="05000000000000000000" pitchFamily="2" charset="2"/>
              </a:rPr>
              <a:t>m.nhap</a:t>
            </a:r>
            <a:r>
              <a:rPr lang="en-US" sz="2400" b="1" dirty="0">
                <a:solidFill>
                  <a:srgbClr val="FF0000"/>
                </a:solidFill>
                <a:sym typeface="Wingdings" panose="05000000000000000000" pitchFamily="2" charset="2"/>
              </a:rPr>
              <a:t>(); a[i]= &amp;m;}</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 </a:t>
            </a:r>
          </a:p>
          <a:p>
            <a:pPr marL="0" indent="0">
              <a:lnSpc>
                <a:spcPct val="100000"/>
              </a:lnSpc>
              <a:spcBef>
                <a:spcPts val="0"/>
              </a:spcBef>
              <a:buNone/>
            </a:pPr>
            <a:r>
              <a:rPr lang="en-US" sz="2400" b="1" dirty="0">
                <a:sym typeface="Wingdings" panose="05000000000000000000" pitchFamily="2" charset="2"/>
              </a:rPr>
              <a:t>}  </a:t>
            </a:r>
            <a:r>
              <a:rPr lang="en-US" sz="2400" b="1">
                <a:sym typeface="Wingdings" panose="05000000000000000000" pitchFamily="2" charset="2"/>
              </a:rPr>
              <a:t>; 				</a:t>
            </a:r>
            <a:r>
              <a:rPr lang="en-US" sz="2400" b="1" i="1">
                <a:solidFill>
                  <a:schemeClr val="accent1">
                    <a:lumMod val="60000"/>
                    <a:lumOff val="40000"/>
                  </a:schemeClr>
                </a:solidFill>
                <a:sym typeface="Wingdings" panose="05000000000000000000" pitchFamily="2" charset="2"/>
              </a:rPr>
              <a:t>// có lỗi trong đoạn code màu đỏ!!!</a:t>
            </a:r>
            <a:endParaRPr lang="en-US" sz="2400" b="1" i="1" dirty="0">
              <a:solidFill>
                <a:schemeClr val="accent1">
                  <a:lumMod val="60000"/>
                  <a:lumOff val="40000"/>
                </a:schemeClr>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269</a:t>
            </a:fld>
            <a:endParaRPr lang="en-US"/>
          </a:p>
        </p:txBody>
      </p:sp>
      <p:sp>
        <p:nvSpPr>
          <p:cNvPr id="5" name="TextBox 4"/>
          <p:cNvSpPr txBox="1"/>
          <p:nvPr/>
        </p:nvSpPr>
        <p:spPr>
          <a:xfrm>
            <a:off x="6401729" y="1087659"/>
            <a:ext cx="5060468" cy="1323439"/>
          </a:xfrm>
          <a:prstGeom prst="rect">
            <a:avLst/>
          </a:prstGeom>
          <a:solidFill>
            <a:srgbClr val="FFFF00"/>
          </a:solidFill>
        </p:spPr>
        <p:txBody>
          <a:bodyPr wrap="square" rtlCol="0">
            <a:spAutoFit/>
          </a:bodyPr>
          <a:lstStyle/>
          <a:p>
            <a:pPr algn="just"/>
            <a:r>
              <a:rPr lang="en-US" sz="4000" dirty="0">
                <a:solidFill>
                  <a:srgbClr val="FF0000"/>
                </a:solidFill>
              </a:rPr>
              <a:t>Có </a:t>
            </a:r>
            <a:r>
              <a:rPr lang="en-US" sz="4000">
                <a:solidFill>
                  <a:srgbClr val="FF0000"/>
                </a:solidFill>
              </a:rPr>
              <a:t>sai gì trong đoạn chương </a:t>
            </a:r>
            <a:r>
              <a:rPr lang="en-US" sz="4000" err="1">
                <a:solidFill>
                  <a:srgbClr val="FF0000"/>
                </a:solidFill>
              </a:rPr>
              <a:t>trình</a:t>
            </a:r>
            <a:r>
              <a:rPr lang="en-US" sz="4000">
                <a:solidFill>
                  <a:srgbClr val="FF0000"/>
                </a:solidFill>
              </a:rPr>
              <a:t> dưới ???</a:t>
            </a:r>
            <a:endParaRPr lang="vi-VN" sz="4000" dirty="0">
              <a:solidFill>
                <a:srgbClr val="FF0000"/>
              </a:solidFill>
            </a:endParaRPr>
          </a:p>
        </p:txBody>
      </p:sp>
    </p:spTree>
    <p:extLst>
      <p:ext uri="{BB962C8B-B14F-4D97-AF65-F5344CB8AC3E}">
        <p14:creationId xmlns:p14="http://schemas.microsoft.com/office/powerpoint/2010/main" val="3493303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Định nghĩa chồng toán tử vào (&gt;&gt;), ra  (&lt;&lt;)</a:t>
            </a:r>
          </a:p>
        </p:txBody>
      </p:sp>
      <p:sp>
        <p:nvSpPr>
          <p:cNvPr id="3" name="Content Placeholder 2"/>
          <p:cNvSpPr>
            <a:spLocks noGrp="1"/>
          </p:cNvSpPr>
          <p:nvPr>
            <p:ph idx="1"/>
          </p:nvPr>
        </p:nvSpPr>
        <p:spPr/>
        <p:txBody>
          <a:bodyPr/>
          <a:lstStyle/>
          <a:p>
            <a:pPr marL="0" indent="0">
              <a:buNone/>
            </a:pPr>
            <a:r>
              <a:rPr lang="en-US"/>
              <a:t>Đối với các kiểu dữ liệu mới, ta có thể định nghĩa lại toán tử vào ra cho kiểu dữ liệu đó và có thể dùng như các kiểu dữ liệu cơ bản (của ngôn ngữ lập trình).</a:t>
            </a:r>
          </a:p>
          <a:p>
            <a:pPr marL="0" indent="0">
              <a:buNone/>
            </a:pPr>
            <a:r>
              <a:rPr lang="en-US"/>
              <a:t>Ví dụ:</a:t>
            </a:r>
          </a:p>
          <a:p>
            <a:pPr marL="0" indent="0">
              <a:buNone/>
            </a:pPr>
            <a:r>
              <a:rPr lang="en-US"/>
              <a:t>PS a;</a:t>
            </a:r>
          </a:p>
          <a:p>
            <a:pPr marL="0" indent="0">
              <a:buNone/>
            </a:pPr>
            <a:r>
              <a:rPr lang="en-US"/>
              <a:t>cin&gt;&gt;a; cout&lt;&lt;a;	</a:t>
            </a:r>
          </a:p>
        </p:txBody>
      </p:sp>
      <p:sp>
        <p:nvSpPr>
          <p:cNvPr id="4" name="Slide Number Placeholder 3"/>
          <p:cNvSpPr>
            <a:spLocks noGrp="1"/>
          </p:cNvSpPr>
          <p:nvPr>
            <p:ph type="sldNum" sz="quarter" idx="12"/>
          </p:nvPr>
        </p:nvSpPr>
        <p:spPr/>
        <p:txBody>
          <a:bodyPr/>
          <a:lstStyle/>
          <a:p>
            <a:fld id="{06F855F6-99C9-4B18-88EC-1D73743D07FD}" type="slidenum">
              <a:rPr lang="en-US" smtClean="0"/>
              <a:t>27</a:t>
            </a:fld>
            <a:endParaRPr lang="en-US"/>
          </a:p>
        </p:txBody>
      </p:sp>
    </p:spTree>
    <p:extLst>
      <p:ext uri="{BB962C8B-B14F-4D97-AF65-F5344CB8AC3E}">
        <p14:creationId xmlns:p14="http://schemas.microsoft.com/office/powerpoint/2010/main" val="346861272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cơ sở trừu tượng</a:t>
            </a:r>
          </a:p>
        </p:txBody>
      </p:sp>
      <p:sp>
        <p:nvSpPr>
          <p:cNvPr id="3" name="Content Placeholder 2"/>
          <p:cNvSpPr>
            <a:spLocks noGrp="1"/>
          </p:cNvSpPr>
          <p:nvPr>
            <p:ph idx="1"/>
          </p:nvPr>
        </p:nvSpPr>
        <p:spPr>
          <a:xfrm>
            <a:off x="854096" y="1424181"/>
            <a:ext cx="11111163" cy="4351338"/>
          </a:xfrm>
        </p:spPr>
        <p:txBody>
          <a:bodyPr>
            <a:noAutofit/>
          </a:bodyPr>
          <a:lstStyle/>
          <a:p>
            <a:pPr marL="0" indent="0">
              <a:lnSpc>
                <a:spcPct val="100000"/>
              </a:lnSpc>
              <a:spcBef>
                <a:spcPts val="0"/>
              </a:spcBef>
              <a:buNone/>
            </a:pPr>
            <a:r>
              <a:rPr lang="en-US" sz="2800" b="1">
                <a:sym typeface="Wingdings" panose="05000000000000000000" pitchFamily="2" charset="2"/>
              </a:rPr>
              <a:t>class Chuongthu {</a:t>
            </a:r>
            <a:endParaRPr lang="en-US" sz="2800" b="1" dirty="0">
              <a:sym typeface="Wingdings" panose="05000000000000000000" pitchFamily="2" charset="2"/>
            </a:endParaRPr>
          </a:p>
          <a:p>
            <a:pPr marL="0" indent="0">
              <a:lnSpc>
                <a:spcPct val="100000"/>
              </a:lnSpc>
              <a:spcBef>
                <a:spcPts val="0"/>
              </a:spcBef>
              <a:buNone/>
            </a:pPr>
            <a:r>
              <a:rPr lang="en-US" sz="2800" b="1" dirty="0">
                <a:sym typeface="Wingdings" panose="05000000000000000000" pitchFamily="2" charset="2"/>
              </a:rPr>
              <a:t>	void </a:t>
            </a:r>
            <a:r>
              <a:rPr lang="en-US" sz="2800" b="1" dirty="0" err="1">
                <a:sym typeface="Wingdings" panose="05000000000000000000" pitchFamily="2" charset="2"/>
              </a:rPr>
              <a:t>nhap</a:t>
            </a:r>
            <a:r>
              <a:rPr lang="en-US" sz="2800" b="1" dirty="0">
                <a:sym typeface="Wingdings" panose="05000000000000000000" pitchFamily="2" charset="2"/>
              </a:rPr>
              <a:t>() {</a:t>
            </a:r>
          </a:p>
          <a:p>
            <a:pPr marL="0" indent="0">
              <a:lnSpc>
                <a:spcPct val="100000"/>
              </a:lnSpc>
              <a:spcBef>
                <a:spcPts val="0"/>
              </a:spcBef>
              <a:buNone/>
            </a:pPr>
            <a:r>
              <a:rPr lang="en-US" sz="2800" b="1" dirty="0">
                <a:sym typeface="Wingdings" panose="05000000000000000000" pitchFamily="2" charset="2"/>
              </a:rPr>
              <a:t>		</a:t>
            </a:r>
            <a:r>
              <a:rPr lang="en-US" sz="2800" b="1" dirty="0" err="1">
                <a:sym typeface="Wingdings" panose="05000000000000000000" pitchFamily="2" charset="2"/>
              </a:rPr>
              <a:t>int</a:t>
            </a:r>
            <a:r>
              <a:rPr lang="en-US" sz="2800" b="1" dirty="0">
                <a:sym typeface="Wingdings" panose="05000000000000000000" pitchFamily="2" charset="2"/>
              </a:rPr>
              <a:t> </a:t>
            </a:r>
            <a:r>
              <a:rPr lang="en-US" sz="2800" b="1" dirty="0" err="1">
                <a:sym typeface="Wingdings" panose="05000000000000000000" pitchFamily="2" charset="2"/>
              </a:rPr>
              <a:t>tl</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a:t>
            </a:r>
            <a:r>
              <a:rPr lang="en-US" sz="2800" b="1" dirty="0" err="1">
                <a:sym typeface="Wingdings" panose="05000000000000000000" pitchFamily="2" charset="2"/>
              </a:rPr>
              <a:t>cout</a:t>
            </a:r>
            <a:r>
              <a:rPr lang="en-US" sz="2800" b="1" dirty="0">
                <a:sym typeface="Wingdings" panose="05000000000000000000" pitchFamily="2" charset="2"/>
              </a:rPr>
              <a:t>&lt;&lt;“\n </a:t>
            </a:r>
            <a:r>
              <a:rPr lang="en-US" sz="2800" b="1" dirty="0" err="1">
                <a:sym typeface="Wingdings" panose="05000000000000000000" pitchFamily="2" charset="2"/>
              </a:rPr>
              <a:t>Nhap</a:t>
            </a:r>
            <a:r>
              <a:rPr lang="en-US" sz="2800" b="1" dirty="0">
                <a:sym typeface="Wingdings" panose="05000000000000000000" pitchFamily="2" charset="2"/>
              </a:rPr>
              <a:t> so con thu:”; </a:t>
            </a:r>
            <a:r>
              <a:rPr lang="en-US" sz="2800" b="1" dirty="0" err="1">
                <a:sym typeface="Wingdings" panose="05000000000000000000" pitchFamily="2" charset="2"/>
              </a:rPr>
              <a:t>cin</a:t>
            </a:r>
            <a:r>
              <a:rPr lang="en-US" sz="2800" b="1" dirty="0">
                <a:sym typeface="Wingdings" panose="05000000000000000000" pitchFamily="2" charset="2"/>
              </a:rPr>
              <a:t>&gt;&gt;n;</a:t>
            </a:r>
          </a:p>
          <a:p>
            <a:pPr marL="0" indent="0">
              <a:lnSpc>
                <a:spcPct val="100000"/>
              </a:lnSpc>
              <a:spcBef>
                <a:spcPts val="0"/>
              </a:spcBef>
              <a:buNone/>
            </a:pPr>
            <a:r>
              <a:rPr lang="en-US" sz="2800" b="1" dirty="0">
                <a:sym typeface="Wingdings" panose="05000000000000000000" pitchFamily="2" charset="2"/>
              </a:rPr>
              <a:t>		a= new  </a:t>
            </a:r>
            <a:r>
              <a:rPr lang="en-US" sz="2800" b="1" dirty="0" err="1">
                <a:sym typeface="Wingdings" panose="05000000000000000000" pitchFamily="2" charset="2"/>
              </a:rPr>
              <a:t>Convat</a:t>
            </a:r>
            <a:r>
              <a:rPr lang="en-US" sz="2800" b="1" dirty="0">
                <a:sym typeface="Wingdings" panose="05000000000000000000" pitchFamily="2" charset="2"/>
              </a:rPr>
              <a:t>*[n];</a:t>
            </a:r>
          </a:p>
          <a:p>
            <a:pPr marL="0" indent="0">
              <a:lnSpc>
                <a:spcPct val="100000"/>
              </a:lnSpc>
              <a:spcBef>
                <a:spcPts val="0"/>
              </a:spcBef>
              <a:buNone/>
            </a:pPr>
            <a:r>
              <a:rPr lang="en-US" sz="2800" b="1" dirty="0">
                <a:sym typeface="Wingdings" panose="05000000000000000000" pitchFamily="2" charset="2"/>
              </a:rPr>
              <a:t>		for(</a:t>
            </a:r>
            <a:r>
              <a:rPr lang="en-US" sz="2800" b="1" dirty="0" err="1">
                <a:sym typeface="Wingdings" panose="05000000000000000000" pitchFamily="2" charset="2"/>
              </a:rPr>
              <a:t>int</a:t>
            </a:r>
            <a:r>
              <a:rPr lang="en-US" sz="2800" b="1" dirty="0">
                <a:sym typeface="Wingdings" panose="05000000000000000000" pitchFamily="2" charset="2"/>
              </a:rPr>
              <a:t> i=0; i&lt;n; i</a:t>
            </a:r>
            <a:r>
              <a:rPr lang="en-US" sz="2800" b="1">
                <a:sym typeface="Wingdings" panose="05000000000000000000" pitchFamily="2" charset="2"/>
              </a:rPr>
              <a:t>++) {</a:t>
            </a:r>
            <a:endParaRPr lang="en-US" sz="2800" b="1" dirty="0">
              <a:sym typeface="Wingdings" panose="05000000000000000000" pitchFamily="2" charset="2"/>
            </a:endParaRPr>
          </a:p>
          <a:p>
            <a:pPr marL="0" indent="0">
              <a:lnSpc>
                <a:spcPct val="100000"/>
              </a:lnSpc>
              <a:spcBef>
                <a:spcPts val="0"/>
              </a:spcBef>
              <a:buNone/>
            </a:pPr>
            <a:r>
              <a:rPr lang="en-US" sz="2800" b="1" dirty="0">
                <a:sym typeface="Wingdings" panose="05000000000000000000" pitchFamily="2" charset="2"/>
              </a:rPr>
              <a:t>			</a:t>
            </a:r>
            <a:r>
              <a:rPr lang="en-US" sz="2800" b="1" dirty="0" err="1">
                <a:sym typeface="Wingdings" panose="05000000000000000000" pitchFamily="2" charset="2"/>
              </a:rPr>
              <a:t>cout</a:t>
            </a:r>
            <a:r>
              <a:rPr lang="en-US" sz="2800" b="1" dirty="0">
                <a:sym typeface="Wingdings" panose="05000000000000000000" pitchFamily="2" charset="2"/>
              </a:rPr>
              <a:t>&lt;&lt;“ </a:t>
            </a:r>
            <a:r>
              <a:rPr lang="en-US" sz="2800" b="1" dirty="0" err="1">
                <a:sym typeface="Wingdings" panose="05000000000000000000" pitchFamily="2" charset="2"/>
              </a:rPr>
              <a:t>nhap</a:t>
            </a:r>
            <a:r>
              <a:rPr lang="en-US" sz="2800" b="1" dirty="0">
                <a:sym typeface="Wingdings" panose="05000000000000000000" pitchFamily="2" charset="2"/>
              </a:rPr>
              <a:t> cho (1) hay meo (&lt;&gt;1):”; </a:t>
            </a:r>
            <a:r>
              <a:rPr lang="en-US" sz="2800" b="1" dirty="0" err="1">
                <a:sym typeface="Wingdings" panose="05000000000000000000" pitchFamily="2" charset="2"/>
              </a:rPr>
              <a:t>cin</a:t>
            </a:r>
            <a:r>
              <a:rPr lang="en-US" sz="2800" b="1" dirty="0">
                <a:sym typeface="Wingdings" panose="05000000000000000000" pitchFamily="2" charset="2"/>
              </a:rPr>
              <a:t>&gt;&gt;</a:t>
            </a:r>
            <a:r>
              <a:rPr lang="en-US" sz="2800" b="1" dirty="0" err="1">
                <a:sym typeface="Wingdings" panose="05000000000000000000" pitchFamily="2" charset="2"/>
              </a:rPr>
              <a:t>tl</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a:t>
            </a:r>
            <a:r>
              <a:rPr lang="en-US" sz="2800" b="1">
                <a:sym typeface="Wingdings" panose="05000000000000000000" pitchFamily="2" charset="2"/>
              </a:rPr>
              <a:t>	</a:t>
            </a:r>
            <a:r>
              <a:rPr lang="en-US" sz="2800" b="1">
                <a:solidFill>
                  <a:srgbClr val="FF0000"/>
                </a:solidFill>
                <a:sym typeface="Wingdings" panose="05000000000000000000" pitchFamily="2" charset="2"/>
              </a:rPr>
              <a:t>if(tl==</a:t>
            </a:r>
            <a:r>
              <a:rPr lang="en-US" sz="2800" b="1" dirty="0">
                <a:solidFill>
                  <a:srgbClr val="FF0000"/>
                </a:solidFill>
                <a:sym typeface="Wingdings" panose="05000000000000000000" pitchFamily="2" charset="2"/>
              </a:rPr>
              <a:t>1) {</a:t>
            </a:r>
            <a:r>
              <a:rPr lang="en-US" sz="2800" b="1">
                <a:solidFill>
                  <a:srgbClr val="FF0000"/>
                </a:solidFill>
                <a:sym typeface="Wingdings" panose="05000000000000000000" pitchFamily="2" charset="2"/>
              </a:rPr>
              <a:t>Cho *c = new Cho; c-&gt;nhap</a:t>
            </a:r>
            <a:r>
              <a:rPr lang="en-US" sz="2800" b="1" dirty="0">
                <a:solidFill>
                  <a:srgbClr val="FF0000"/>
                </a:solidFill>
                <a:sym typeface="Wingdings" panose="05000000000000000000" pitchFamily="2" charset="2"/>
              </a:rPr>
              <a:t>(); a[i</a:t>
            </a:r>
            <a:r>
              <a:rPr lang="en-US" sz="2800" b="1">
                <a:solidFill>
                  <a:srgbClr val="FF0000"/>
                </a:solidFill>
                <a:sym typeface="Wingdings" panose="05000000000000000000" pitchFamily="2" charset="2"/>
              </a:rPr>
              <a:t>]= c</a:t>
            </a:r>
            <a:r>
              <a:rPr lang="en-US" sz="2800" b="1" dirty="0">
                <a:solidFill>
                  <a:srgbClr val="FF0000"/>
                </a:solidFill>
                <a:sym typeface="Wingdings" panose="05000000000000000000" pitchFamily="2" charset="2"/>
              </a:rPr>
              <a:t>;}</a:t>
            </a:r>
          </a:p>
          <a:p>
            <a:pPr marL="0" indent="0">
              <a:lnSpc>
                <a:spcPct val="100000"/>
              </a:lnSpc>
              <a:spcBef>
                <a:spcPts val="0"/>
              </a:spcBef>
              <a:buNone/>
            </a:pPr>
            <a:r>
              <a:rPr lang="en-US" sz="2800" b="1" dirty="0">
                <a:solidFill>
                  <a:srgbClr val="FF0000"/>
                </a:solidFill>
                <a:sym typeface="Wingdings" panose="05000000000000000000" pitchFamily="2" charset="2"/>
              </a:rPr>
              <a:t>			else { </a:t>
            </a:r>
            <a:r>
              <a:rPr lang="en-US" sz="2800" b="1">
                <a:solidFill>
                  <a:srgbClr val="FF0000"/>
                </a:solidFill>
                <a:sym typeface="Wingdings" panose="05000000000000000000" pitchFamily="2" charset="2"/>
              </a:rPr>
              <a:t>Meo *m= new Meo; m-&gt;nhap</a:t>
            </a:r>
            <a:r>
              <a:rPr lang="en-US" sz="2800" b="1" dirty="0">
                <a:solidFill>
                  <a:srgbClr val="FF0000"/>
                </a:solidFill>
                <a:sym typeface="Wingdings" panose="05000000000000000000" pitchFamily="2" charset="2"/>
              </a:rPr>
              <a:t>(); a[i</a:t>
            </a:r>
            <a:r>
              <a:rPr lang="en-US" sz="2800" b="1">
                <a:solidFill>
                  <a:srgbClr val="FF0000"/>
                </a:solidFill>
                <a:sym typeface="Wingdings" panose="05000000000000000000" pitchFamily="2" charset="2"/>
              </a:rPr>
              <a:t>]= m</a:t>
            </a:r>
            <a:r>
              <a:rPr lang="en-US" sz="2800" b="1" dirty="0">
                <a:solidFill>
                  <a:srgbClr val="FF0000"/>
                </a:solidFill>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a:t>
            </a:r>
          </a:p>
          <a:p>
            <a:pPr marL="0" indent="0">
              <a:lnSpc>
                <a:spcPct val="100000"/>
              </a:lnSpc>
              <a:spcBef>
                <a:spcPts val="0"/>
              </a:spcBef>
              <a:buNone/>
            </a:pPr>
            <a:r>
              <a:rPr lang="en-US" sz="2800" b="1" dirty="0">
                <a:sym typeface="Wingdings" panose="05000000000000000000" pitchFamily="2" charset="2"/>
              </a:rPr>
              <a:t>	} </a:t>
            </a:r>
          </a:p>
          <a:p>
            <a:pPr marL="0" indent="0">
              <a:lnSpc>
                <a:spcPct val="100000"/>
              </a:lnSpc>
              <a:spcBef>
                <a:spcPts val="0"/>
              </a:spcBef>
              <a:buNone/>
            </a:pPr>
            <a:r>
              <a:rPr lang="en-US" sz="2800" b="1" dirty="0">
                <a:sym typeface="Wingdings" panose="05000000000000000000" pitchFamily="2" charset="2"/>
              </a:rPr>
              <a:t>}  ; </a:t>
            </a:r>
          </a:p>
        </p:txBody>
      </p:sp>
      <p:sp>
        <p:nvSpPr>
          <p:cNvPr id="4" name="Slide Number Placeholder 3"/>
          <p:cNvSpPr>
            <a:spLocks noGrp="1"/>
          </p:cNvSpPr>
          <p:nvPr>
            <p:ph type="sldNum" sz="quarter" idx="12"/>
          </p:nvPr>
        </p:nvSpPr>
        <p:spPr>
          <a:xfrm>
            <a:off x="11463240" y="6311900"/>
            <a:ext cx="728760" cy="365125"/>
          </a:xfrm>
        </p:spPr>
        <p:txBody>
          <a:bodyPr/>
          <a:lstStyle/>
          <a:p>
            <a:fld id="{06F855F6-99C9-4B18-88EC-1D73743D07FD}" type="slidenum">
              <a:rPr lang="en-US" sz="2800" smtClean="0"/>
              <a:t>270</a:t>
            </a:fld>
            <a:endParaRPr lang="en-US" sz="2800"/>
          </a:p>
        </p:txBody>
      </p:sp>
      <p:sp>
        <p:nvSpPr>
          <p:cNvPr id="5" name="TextBox 4"/>
          <p:cNvSpPr txBox="1"/>
          <p:nvPr/>
        </p:nvSpPr>
        <p:spPr>
          <a:xfrm>
            <a:off x="7200900" y="1264920"/>
            <a:ext cx="4396740" cy="954107"/>
          </a:xfrm>
          <a:prstGeom prst="rect">
            <a:avLst/>
          </a:prstGeom>
          <a:noFill/>
        </p:spPr>
        <p:txBody>
          <a:bodyPr wrap="square" rtlCol="0">
            <a:spAutoFit/>
          </a:bodyPr>
          <a:lstStyle/>
          <a:p>
            <a:r>
              <a:rPr lang="en-US" sz="2800" dirty="0"/>
              <a:t>Có sai trong </a:t>
            </a:r>
            <a:r>
              <a:rPr lang="en-US" sz="2800" dirty="0" err="1"/>
              <a:t>đoạn</a:t>
            </a:r>
            <a:r>
              <a:rPr lang="en-US" sz="2800" dirty="0"/>
              <a:t> chương </a:t>
            </a:r>
            <a:r>
              <a:rPr lang="en-US" sz="2800" dirty="0" err="1"/>
              <a:t>trình</a:t>
            </a:r>
            <a:r>
              <a:rPr lang="en-US" sz="2800" dirty="0"/>
              <a:t> </a:t>
            </a:r>
            <a:r>
              <a:rPr lang="en-US" sz="2800" dirty="0" err="1"/>
              <a:t>dưới</a:t>
            </a:r>
            <a:r>
              <a:rPr lang="en-US" sz="2800" dirty="0"/>
              <a:t>, </a:t>
            </a:r>
            <a:r>
              <a:rPr lang="en-US" sz="2800" dirty="0" err="1"/>
              <a:t>cần</a:t>
            </a:r>
            <a:r>
              <a:rPr lang="en-US" sz="2800" dirty="0"/>
              <a:t> </a:t>
            </a:r>
            <a:r>
              <a:rPr lang="en-US" sz="2800" dirty="0" err="1"/>
              <a:t>sửa</a:t>
            </a:r>
            <a:r>
              <a:rPr lang="en-US" sz="2800" dirty="0"/>
              <a:t> </a:t>
            </a:r>
            <a:r>
              <a:rPr lang="en-US" sz="2800" dirty="0" err="1"/>
              <a:t>lại</a:t>
            </a:r>
            <a:endParaRPr lang="vi-VN" sz="2800" dirty="0"/>
          </a:p>
        </p:txBody>
      </p:sp>
    </p:spTree>
    <p:extLst>
      <p:ext uri="{BB962C8B-B14F-4D97-AF65-F5344CB8AC3E}">
        <p14:creationId xmlns:p14="http://schemas.microsoft.com/office/powerpoint/2010/main" val="3025977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Lớp cơ sở trừu tượng</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Chuongthu</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void in{</a:t>
            </a: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i=0; i&lt;n; i++) </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\n con vat thu “&lt;&lt;i&lt;&lt;“\n”;</a:t>
            </a:r>
          </a:p>
          <a:p>
            <a:pPr marL="0" indent="0">
              <a:lnSpc>
                <a:spcPct val="100000"/>
              </a:lnSpc>
              <a:spcBef>
                <a:spcPts val="0"/>
              </a:spcBef>
              <a:buNone/>
            </a:pPr>
            <a:r>
              <a:rPr lang="en-US" sz="2400" b="1" dirty="0">
                <a:sym typeface="Wingdings" panose="05000000000000000000" pitchFamily="2" charset="2"/>
              </a:rPr>
              <a:t>			a[i]-&gt;</a:t>
            </a:r>
            <a:r>
              <a:rPr lang="en-US" sz="2400" b="1" dirty="0" err="1">
                <a:sym typeface="Wingdings" panose="05000000000000000000" pitchFamily="2" charset="2"/>
              </a:rPr>
              <a:t>Xung_ten</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 </a:t>
            </a:r>
          </a:p>
          <a:p>
            <a:pPr marL="0" indent="0">
              <a:lnSpc>
                <a:spcPct val="100000"/>
              </a:lnSpc>
              <a:spcBef>
                <a:spcPts val="0"/>
              </a:spcBef>
              <a:buNone/>
            </a:pPr>
            <a:r>
              <a:rPr lang="en-US" sz="2400" b="1" dirty="0">
                <a:sym typeface="Wingdings" panose="05000000000000000000" pitchFamily="2" charset="2"/>
              </a:rPr>
              <a:t>}  ; </a:t>
            </a:r>
          </a:p>
        </p:txBody>
      </p:sp>
      <p:sp>
        <p:nvSpPr>
          <p:cNvPr id="4" name="Slide Number Placeholder 3"/>
          <p:cNvSpPr>
            <a:spLocks noGrp="1"/>
          </p:cNvSpPr>
          <p:nvPr>
            <p:ph type="sldNum" sz="quarter" idx="12"/>
          </p:nvPr>
        </p:nvSpPr>
        <p:spPr/>
        <p:txBody>
          <a:bodyPr/>
          <a:lstStyle/>
          <a:p>
            <a:fld id="{06F855F6-99C9-4B18-88EC-1D73743D07FD}" type="slidenum">
              <a:rPr lang="en-US" smtClean="0"/>
              <a:t>271</a:t>
            </a:fld>
            <a:endParaRPr lang="en-US"/>
          </a:p>
        </p:txBody>
      </p:sp>
    </p:spTree>
    <p:extLst>
      <p:ext uri="{BB962C8B-B14F-4D97-AF65-F5344CB8AC3E}">
        <p14:creationId xmlns:p14="http://schemas.microsoft.com/office/powerpoint/2010/main" val="19010695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trong C++</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vi-VN" sz="2400" dirty="0"/>
              <a:t>Trong ngôn ngữ lập trình hướng đối tượng, tính kế thừa chia làm hai loại: ngôn ngữ đơn thừa kế và ngôn ngữ đa thừa kế.</a:t>
            </a:r>
            <a:br>
              <a:rPr lang="vi-VN" sz="2400" dirty="0"/>
            </a:br>
            <a:br>
              <a:rPr lang="vi-VN" sz="2400"/>
            </a:br>
            <a:r>
              <a:rPr lang="vi-VN" sz="2400" b="1"/>
              <a:t>Tính </a:t>
            </a:r>
            <a:r>
              <a:rPr lang="vi-VN" sz="2400" b="1" dirty="0"/>
              <a:t>đơn thừa kế:</a:t>
            </a:r>
            <a:r>
              <a:rPr lang="vi-VN" sz="2400" dirty="0"/>
              <a:t> là tính chất cho phép một lớp chỉ có thể kế thừa từ một lớp cơ sở duy nhất. Nếu bạn muốn sử dụng tính năng đa thừa kế trong ngôn ngữ lập trình loại này, bạn có thể cần phải sử dụng đến khái niệm giao diện interface. Ngôn ngữ đơn thừa kế tiêu biểu gồm: Java, C#, Delphi.</a:t>
            </a:r>
            <a:br>
              <a:rPr lang="vi-VN" sz="2400" dirty="0"/>
            </a:br>
            <a:br>
              <a:rPr lang="vi-VN" sz="2400" dirty="0"/>
            </a:br>
            <a:r>
              <a:rPr lang="vi-VN" sz="2400" b="1" dirty="0"/>
              <a:t>Tính đa thừa kế:</a:t>
            </a:r>
            <a:r>
              <a:rPr lang="vi-VN" sz="2400" dirty="0"/>
              <a:t> là tính chất cho phép một lớp có thể kế thừa từ nhiều lớp cơ sở. Ngôn ngữ đa thừa kế tiêu biểu gồm: C++.</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272</a:t>
            </a:fld>
            <a:endParaRPr lang="en-US"/>
          </a:p>
        </p:txBody>
      </p:sp>
    </p:spTree>
    <p:extLst>
      <p:ext uri="{BB962C8B-B14F-4D97-AF65-F5344CB8AC3E}">
        <p14:creationId xmlns:p14="http://schemas.microsoft.com/office/powerpoint/2010/main" val="26068810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trong C++</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vi-VN" sz="2400" dirty="0"/>
              <a:t>Ví dụ khai báo tính đa kế thừa trong C++ tuân theo cú pháp sau:</a:t>
            </a:r>
          </a:p>
          <a:p>
            <a:pPr marL="0" indent="0">
              <a:lnSpc>
                <a:spcPct val="100000"/>
              </a:lnSpc>
              <a:spcBef>
                <a:spcPts val="0"/>
              </a:spcBef>
              <a:buNone/>
            </a:pPr>
            <a:r>
              <a:rPr lang="en-US" sz="2400" b="1" i="1" dirty="0"/>
              <a:t>class D: public B, public C</a:t>
            </a:r>
            <a:endParaRPr lang="vi-VN" sz="2400" b="1" i="1" dirty="0"/>
          </a:p>
          <a:p>
            <a:pPr marL="0" indent="0">
              <a:lnSpc>
                <a:spcPct val="100000"/>
              </a:lnSpc>
              <a:spcBef>
                <a:spcPts val="0"/>
              </a:spcBef>
              <a:buNone/>
            </a:pPr>
            <a:r>
              <a:rPr lang="en-US" sz="2400" b="1" i="1" dirty="0"/>
              <a:t>{</a:t>
            </a:r>
          </a:p>
          <a:p>
            <a:pPr marL="0" indent="0">
              <a:lnSpc>
                <a:spcPct val="100000"/>
              </a:lnSpc>
              <a:spcBef>
                <a:spcPts val="0"/>
              </a:spcBef>
              <a:buNone/>
            </a:pPr>
            <a:endParaRPr lang="en-US" sz="2400" b="1" i="1" dirty="0"/>
          </a:p>
          <a:p>
            <a:pPr marL="0" indent="0">
              <a:lnSpc>
                <a:spcPct val="100000"/>
              </a:lnSpc>
              <a:spcBef>
                <a:spcPts val="0"/>
              </a:spcBef>
              <a:buNone/>
            </a:pPr>
            <a:r>
              <a:rPr lang="en-US" sz="2400" b="1" i="1" dirty="0"/>
              <a:t>};</a:t>
            </a:r>
          </a:p>
          <a:p>
            <a:pPr marL="0" indent="0">
              <a:lnSpc>
                <a:spcPct val="100000"/>
              </a:lnSpc>
              <a:spcBef>
                <a:spcPts val="0"/>
              </a:spcBef>
              <a:buNone/>
            </a:pPr>
            <a:endParaRPr lang="en-US" sz="2400" b="1" i="1" dirty="0"/>
          </a:p>
        </p:txBody>
      </p:sp>
      <p:sp>
        <p:nvSpPr>
          <p:cNvPr id="4" name="Slide Number Placeholder 3"/>
          <p:cNvSpPr>
            <a:spLocks noGrp="1"/>
          </p:cNvSpPr>
          <p:nvPr>
            <p:ph type="sldNum" sz="quarter" idx="12"/>
          </p:nvPr>
        </p:nvSpPr>
        <p:spPr/>
        <p:txBody>
          <a:bodyPr/>
          <a:lstStyle/>
          <a:p>
            <a:fld id="{06F855F6-99C9-4B18-88EC-1D73743D07FD}" type="slidenum">
              <a:rPr lang="en-US" smtClean="0"/>
              <a:t>273</a:t>
            </a:fld>
            <a:endParaRPr lang="en-US"/>
          </a:p>
        </p:txBody>
      </p:sp>
    </p:spTree>
    <p:extLst>
      <p:ext uri="{BB962C8B-B14F-4D97-AF65-F5344CB8AC3E}">
        <p14:creationId xmlns:p14="http://schemas.microsoft.com/office/powerpoint/2010/main" val="8576292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3" name="Content Placeholder 2"/>
          <p:cNvSpPr>
            <a:spLocks noGrp="1"/>
          </p:cNvSpPr>
          <p:nvPr>
            <p:ph idx="1"/>
          </p:nvPr>
        </p:nvSpPr>
        <p:spPr>
          <a:xfrm>
            <a:off x="700039" y="1400284"/>
            <a:ext cx="11127059" cy="4351338"/>
          </a:xfrm>
        </p:spPr>
        <p:txBody>
          <a:bodyPr>
            <a:noAutofit/>
          </a:bodyPr>
          <a:lstStyle/>
          <a:p>
            <a:pPr marL="0" indent="0">
              <a:lnSpc>
                <a:spcPct val="100000"/>
              </a:lnSpc>
              <a:spcBef>
                <a:spcPts val="0"/>
              </a:spcBef>
              <a:buNone/>
            </a:pPr>
            <a:r>
              <a:rPr lang="en-US" sz="2400" b="1" i="1" dirty="0"/>
              <a:t>Nếu hai lớp B, C cùng thừa kế 1 lớp c</a:t>
            </a:r>
            <a:r>
              <a:rPr lang="vi-VN" sz="2400" b="1" i="1" dirty="0"/>
              <a:t>ơ</a:t>
            </a:r>
            <a:r>
              <a:rPr lang="en-US" sz="2400" b="1" i="1" dirty="0"/>
              <a:t> sở A</a:t>
            </a:r>
          </a:p>
          <a:p>
            <a:pPr marL="0" indent="0">
              <a:lnSpc>
                <a:spcPct val="100000"/>
              </a:lnSpc>
              <a:spcBef>
                <a:spcPts val="0"/>
              </a:spcBef>
              <a:buNone/>
            </a:pPr>
            <a:r>
              <a:rPr lang="en-US" sz="2400" b="1" i="1" dirty="0"/>
              <a:t>Lớp D thừa kế lớp B, C</a:t>
            </a:r>
          </a:p>
        </p:txBody>
      </p:sp>
      <p:pic>
        <p:nvPicPr>
          <p:cNvPr id="4" name="Picture 3"/>
          <p:cNvPicPr>
            <a:picLocks noChangeAspect="1"/>
          </p:cNvPicPr>
          <p:nvPr/>
        </p:nvPicPr>
        <p:blipFill>
          <a:blip r:embed="rId2"/>
          <a:stretch>
            <a:fillRect/>
          </a:stretch>
        </p:blipFill>
        <p:spPr>
          <a:xfrm>
            <a:off x="8582025" y="1087659"/>
            <a:ext cx="3609975" cy="3690709"/>
          </a:xfrm>
          <a:prstGeom prst="rect">
            <a:avLst/>
          </a:prstGeom>
        </p:spPr>
      </p:pic>
      <p:sp>
        <p:nvSpPr>
          <p:cNvPr id="6" name="Rectangle 5"/>
          <p:cNvSpPr/>
          <p:nvPr/>
        </p:nvSpPr>
        <p:spPr>
          <a:xfrm>
            <a:off x="436562" y="2208215"/>
            <a:ext cx="10827085" cy="4524315"/>
          </a:xfrm>
          <a:prstGeom prst="rect">
            <a:avLst/>
          </a:prstGeom>
        </p:spPr>
        <p:txBody>
          <a:bodyPr wrap="square">
            <a:spAutoFit/>
          </a:bodyPr>
          <a:lstStyle/>
          <a:p>
            <a:r>
              <a:rPr lang="vi-VN" sz="2400" b="1">
                <a:solidFill>
                  <a:srgbClr val="FF0000"/>
                </a:solidFill>
              </a:rPr>
              <a:t>class A</a:t>
            </a:r>
            <a:r>
              <a:rPr lang="en-US" sz="2400" b="1">
                <a:solidFill>
                  <a:srgbClr val="FF0000"/>
                </a:solidFill>
              </a:rPr>
              <a:t> </a:t>
            </a:r>
            <a:r>
              <a:rPr lang="vi-VN" sz="2400" b="1">
                <a:solidFill>
                  <a:srgbClr val="FF0000"/>
                </a:solidFill>
              </a:rPr>
              <a:t>{</a:t>
            </a:r>
            <a:endParaRPr lang="vi-VN" sz="2400" b="1" dirty="0">
              <a:solidFill>
                <a:srgbClr val="FF0000"/>
              </a:solidFill>
            </a:endParaRPr>
          </a:p>
          <a:p>
            <a:r>
              <a:rPr lang="vi-VN" sz="2400" b="1">
                <a:solidFill>
                  <a:srgbClr val="FF0000"/>
                </a:solidFill>
              </a:rPr>
              <a:t>	int </a:t>
            </a:r>
            <a:r>
              <a:rPr lang="vi-VN" sz="2400" b="1" dirty="0">
                <a:solidFill>
                  <a:srgbClr val="FF0000"/>
                </a:solidFill>
              </a:rPr>
              <a:t>a;</a:t>
            </a:r>
          </a:p>
          <a:p>
            <a:r>
              <a:rPr lang="vi-VN" sz="2400" b="1" dirty="0">
                <a:solidFill>
                  <a:srgbClr val="FF0000"/>
                </a:solidFill>
              </a:rPr>
              <a:t>	public: </a:t>
            </a:r>
          </a:p>
          <a:p>
            <a:r>
              <a:rPr lang="vi-VN" sz="2400" b="1" dirty="0">
                <a:solidFill>
                  <a:srgbClr val="FF0000"/>
                </a:solidFill>
              </a:rPr>
              <a:t>		A(int a1=0) { a=a1;	}	</a:t>
            </a:r>
          </a:p>
          <a:p>
            <a:r>
              <a:rPr lang="vi-VN" sz="2400" b="1" dirty="0">
                <a:solidFill>
                  <a:srgbClr val="FF0000"/>
                </a:solidFill>
              </a:rPr>
              <a:t>		void in() { cout&lt;&lt;"\n Gia tri a= "&lt;&lt;a&lt;&lt;endl;}</a:t>
            </a:r>
          </a:p>
          <a:p>
            <a:r>
              <a:rPr lang="vi-VN" sz="2400" b="1" dirty="0">
                <a:solidFill>
                  <a:srgbClr val="FF0000"/>
                </a:solidFill>
              </a:rPr>
              <a:t>};</a:t>
            </a:r>
          </a:p>
          <a:p>
            <a:r>
              <a:rPr lang="vi-VN" sz="2400" b="1" dirty="0"/>
              <a:t>class B: </a:t>
            </a:r>
            <a:r>
              <a:rPr lang="vi-VN" sz="2400" b="1"/>
              <a:t>public A</a:t>
            </a:r>
            <a:r>
              <a:rPr lang="en-US" sz="2400" b="1"/>
              <a:t> </a:t>
            </a:r>
            <a:r>
              <a:rPr lang="vi-VN" sz="2400" b="1"/>
              <a:t>{</a:t>
            </a:r>
            <a:endParaRPr lang="vi-VN" sz="2400" b="1" dirty="0"/>
          </a:p>
          <a:p>
            <a:r>
              <a:rPr lang="vi-VN" sz="2400" b="1"/>
              <a:t>	int </a:t>
            </a:r>
            <a:r>
              <a:rPr lang="vi-VN" sz="2400" b="1" dirty="0"/>
              <a:t>b;</a:t>
            </a:r>
          </a:p>
          <a:p>
            <a:r>
              <a:rPr lang="vi-VN" sz="2400" b="1" dirty="0"/>
              <a:t>	public: </a:t>
            </a:r>
          </a:p>
          <a:p>
            <a:r>
              <a:rPr lang="vi-VN" sz="2400" b="1" dirty="0"/>
              <a:t>		B(int a1=0, int b1=0): A(a1) { b=b1;}	</a:t>
            </a:r>
          </a:p>
          <a:p>
            <a:r>
              <a:rPr lang="vi-VN" sz="2400" b="1" dirty="0"/>
              <a:t>		void in() { </a:t>
            </a:r>
            <a:r>
              <a:rPr lang="vi-VN" sz="2400" b="1" u="sng" dirty="0">
                <a:solidFill>
                  <a:srgbClr val="0000FF"/>
                </a:solidFill>
              </a:rPr>
              <a:t>A::in()</a:t>
            </a:r>
            <a:r>
              <a:rPr lang="vi-VN" sz="2400" b="1" dirty="0"/>
              <a:t>; &lt;&lt;"\n ---- Gia tri b= "&lt;&lt;b&lt;&lt;endl;	}</a:t>
            </a:r>
          </a:p>
          <a:p>
            <a:r>
              <a:rPr lang="vi-VN" sz="2400" b="1" dirty="0"/>
              <a:t>};</a:t>
            </a:r>
          </a:p>
        </p:txBody>
      </p:sp>
      <p:sp>
        <p:nvSpPr>
          <p:cNvPr id="5" name="Slide Number Placeholder 4"/>
          <p:cNvSpPr>
            <a:spLocks noGrp="1"/>
          </p:cNvSpPr>
          <p:nvPr>
            <p:ph type="sldNum" sz="quarter" idx="12"/>
          </p:nvPr>
        </p:nvSpPr>
        <p:spPr/>
        <p:txBody>
          <a:bodyPr/>
          <a:lstStyle/>
          <a:p>
            <a:fld id="{06F855F6-99C9-4B18-88EC-1D73743D07FD}" type="slidenum">
              <a:rPr lang="en-US" smtClean="0"/>
              <a:t>274</a:t>
            </a:fld>
            <a:endParaRPr lang="en-US"/>
          </a:p>
        </p:txBody>
      </p:sp>
    </p:spTree>
    <p:extLst>
      <p:ext uri="{BB962C8B-B14F-4D97-AF65-F5344CB8AC3E}">
        <p14:creationId xmlns:p14="http://schemas.microsoft.com/office/powerpoint/2010/main" val="347326950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pic>
        <p:nvPicPr>
          <p:cNvPr id="4" name="Picture 3"/>
          <p:cNvPicPr>
            <a:picLocks noChangeAspect="1"/>
          </p:cNvPicPr>
          <p:nvPr/>
        </p:nvPicPr>
        <p:blipFill>
          <a:blip r:embed="rId2"/>
          <a:stretch>
            <a:fillRect/>
          </a:stretch>
        </p:blipFill>
        <p:spPr>
          <a:xfrm>
            <a:off x="9095701" y="280806"/>
            <a:ext cx="3102370" cy="3171751"/>
          </a:xfrm>
          <a:prstGeom prst="rect">
            <a:avLst/>
          </a:prstGeom>
        </p:spPr>
      </p:pic>
      <p:sp>
        <p:nvSpPr>
          <p:cNvPr id="6" name="Rectangle 5"/>
          <p:cNvSpPr/>
          <p:nvPr/>
        </p:nvSpPr>
        <p:spPr>
          <a:xfrm>
            <a:off x="332581" y="1533585"/>
            <a:ext cx="11526837" cy="4524315"/>
          </a:xfrm>
          <a:prstGeom prst="rect">
            <a:avLst/>
          </a:prstGeom>
        </p:spPr>
        <p:txBody>
          <a:bodyPr wrap="square">
            <a:spAutoFit/>
          </a:bodyPr>
          <a:lstStyle/>
          <a:p>
            <a:r>
              <a:rPr lang="vi-VN" sz="2400" b="1" dirty="0"/>
              <a:t>class C: </a:t>
            </a:r>
            <a:r>
              <a:rPr lang="vi-VN" sz="2400" b="1"/>
              <a:t>public A</a:t>
            </a:r>
            <a:r>
              <a:rPr lang="en-US" sz="2400" b="1"/>
              <a:t> </a:t>
            </a:r>
            <a:r>
              <a:rPr lang="vi-VN" sz="2400" b="1"/>
              <a:t>{</a:t>
            </a:r>
            <a:endParaRPr lang="vi-VN" sz="2400" b="1" dirty="0"/>
          </a:p>
          <a:p>
            <a:r>
              <a:rPr lang="vi-VN" sz="2400" b="1" dirty="0"/>
              <a:t>		int c;</a:t>
            </a:r>
          </a:p>
          <a:p>
            <a:r>
              <a:rPr lang="vi-VN" sz="2400" b="1" dirty="0"/>
              <a:t>	public: </a:t>
            </a:r>
          </a:p>
          <a:p>
            <a:r>
              <a:rPr lang="vi-VN" sz="2400" b="1" dirty="0"/>
              <a:t>		C(int a1=0, int c1=0): A(a1) { c=c1;	}	</a:t>
            </a:r>
          </a:p>
          <a:p>
            <a:r>
              <a:rPr lang="vi-VN" sz="2400" b="1" dirty="0"/>
              <a:t>		void in() { A::in(); cout&lt;&lt;"\n ---- Gia tri c= "&lt;&lt;c&lt;&lt;</a:t>
            </a:r>
            <a:r>
              <a:rPr lang="vi-VN" sz="2400" b="1"/>
              <a:t>endl;}</a:t>
            </a:r>
            <a:endParaRPr lang="vi-VN" sz="2400" b="1" dirty="0"/>
          </a:p>
          <a:p>
            <a:r>
              <a:rPr lang="vi-VN" sz="2400" b="1" dirty="0"/>
              <a:t>};</a:t>
            </a:r>
          </a:p>
          <a:p>
            <a:r>
              <a:rPr lang="vi-VN" sz="2400" b="1" dirty="0"/>
              <a:t>class D:</a:t>
            </a:r>
            <a:r>
              <a:rPr lang="vi-VN" sz="2400" b="1" dirty="0">
                <a:solidFill>
                  <a:srgbClr val="0000FF"/>
                </a:solidFill>
              </a:rPr>
              <a:t>public B, </a:t>
            </a:r>
            <a:r>
              <a:rPr lang="vi-VN" sz="2400" b="1">
                <a:solidFill>
                  <a:srgbClr val="0000FF"/>
                </a:solidFill>
              </a:rPr>
              <a:t>public C</a:t>
            </a:r>
            <a:r>
              <a:rPr lang="vi-VN" sz="2400" b="1"/>
              <a:t> </a:t>
            </a:r>
            <a:r>
              <a:rPr lang="vi-VN" sz="2400" b="1" dirty="0"/>
              <a:t>{</a:t>
            </a:r>
          </a:p>
          <a:p>
            <a:r>
              <a:rPr lang="vi-VN" sz="2400" b="1" dirty="0"/>
              <a:t>		int d;</a:t>
            </a:r>
          </a:p>
          <a:p>
            <a:r>
              <a:rPr lang="vi-VN" sz="2400" b="1" dirty="0"/>
              <a:t>	public: </a:t>
            </a:r>
          </a:p>
          <a:p>
            <a:r>
              <a:rPr lang="vi-VN" sz="2400" b="1"/>
              <a:t>	D(int </a:t>
            </a:r>
            <a:r>
              <a:rPr lang="vi-VN" sz="2400" b="1" dirty="0"/>
              <a:t>a1=0, int b1=0,int c1=0, int d1=0 ): B(a1, b1),C(a1, c1)  { </a:t>
            </a:r>
            <a:r>
              <a:rPr lang="vi-VN" sz="2400" b="1"/>
              <a:t>d=d1;</a:t>
            </a:r>
            <a:r>
              <a:rPr lang="en-US" sz="2400" b="1"/>
              <a:t> </a:t>
            </a:r>
            <a:r>
              <a:rPr lang="vi-VN" sz="2400" b="1"/>
              <a:t>}	void </a:t>
            </a:r>
            <a:r>
              <a:rPr lang="vi-VN" sz="2400" b="1" dirty="0"/>
              <a:t>in() { B::in(); C::in(); cout&lt;&lt;"\n ---- ++++ Gia tri d= "&lt;&lt;d&lt;&lt;</a:t>
            </a:r>
            <a:r>
              <a:rPr lang="vi-VN" sz="2400" b="1"/>
              <a:t>endl;</a:t>
            </a:r>
            <a:r>
              <a:rPr lang="en-US" sz="2400" b="1"/>
              <a:t> </a:t>
            </a:r>
            <a:r>
              <a:rPr lang="vi-VN" sz="2400" b="1"/>
              <a:t>}</a:t>
            </a:r>
            <a:endParaRPr lang="vi-VN" sz="2400" b="1" dirty="0"/>
          </a:p>
          <a:p>
            <a:r>
              <a:rPr lang="vi-VN" sz="2400" b="1"/>
              <a:t>};</a:t>
            </a:r>
            <a:endParaRPr lang="vi-VN" sz="2400" b="1" dirty="0"/>
          </a:p>
        </p:txBody>
      </p:sp>
      <p:sp>
        <p:nvSpPr>
          <p:cNvPr id="3" name="Slide Number Placeholder 2"/>
          <p:cNvSpPr>
            <a:spLocks noGrp="1"/>
          </p:cNvSpPr>
          <p:nvPr>
            <p:ph type="sldNum" sz="quarter" idx="12"/>
          </p:nvPr>
        </p:nvSpPr>
        <p:spPr/>
        <p:txBody>
          <a:bodyPr/>
          <a:lstStyle/>
          <a:p>
            <a:fld id="{06F855F6-99C9-4B18-88EC-1D73743D07FD}" type="slidenum">
              <a:rPr lang="en-US" smtClean="0"/>
              <a:t>275</a:t>
            </a:fld>
            <a:endParaRPr lang="en-US"/>
          </a:p>
        </p:txBody>
      </p:sp>
    </p:spTree>
    <p:extLst>
      <p:ext uri="{BB962C8B-B14F-4D97-AF65-F5344CB8AC3E}">
        <p14:creationId xmlns:p14="http://schemas.microsoft.com/office/powerpoint/2010/main" val="308928679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pic>
        <p:nvPicPr>
          <p:cNvPr id="4" name="Picture 3"/>
          <p:cNvPicPr>
            <a:picLocks noChangeAspect="1"/>
          </p:cNvPicPr>
          <p:nvPr/>
        </p:nvPicPr>
        <p:blipFill>
          <a:blip r:embed="rId2"/>
          <a:stretch>
            <a:fillRect/>
          </a:stretch>
        </p:blipFill>
        <p:spPr>
          <a:xfrm>
            <a:off x="8404225" y="711314"/>
            <a:ext cx="3552635" cy="3632086"/>
          </a:xfrm>
          <a:prstGeom prst="rect">
            <a:avLst/>
          </a:prstGeom>
        </p:spPr>
      </p:pic>
      <p:sp>
        <p:nvSpPr>
          <p:cNvPr id="6" name="Rectangle 5"/>
          <p:cNvSpPr/>
          <p:nvPr/>
        </p:nvSpPr>
        <p:spPr>
          <a:xfrm>
            <a:off x="332581" y="1533585"/>
            <a:ext cx="11526837" cy="1938992"/>
          </a:xfrm>
          <a:prstGeom prst="rect">
            <a:avLst/>
          </a:prstGeom>
        </p:spPr>
        <p:txBody>
          <a:bodyPr wrap="square">
            <a:spAutoFit/>
          </a:bodyPr>
          <a:lstStyle/>
          <a:p>
            <a:endParaRPr lang="en-US" sz="2400" b="1"/>
          </a:p>
          <a:p>
            <a:r>
              <a:rPr lang="vi-VN" sz="2400" b="1"/>
              <a:t>int </a:t>
            </a:r>
            <a:r>
              <a:rPr lang="vi-VN" sz="2400" b="1" dirty="0"/>
              <a:t>main()</a:t>
            </a:r>
          </a:p>
          <a:p>
            <a:r>
              <a:rPr lang="vi-VN" sz="2400" b="1" dirty="0"/>
              <a:t>{</a:t>
            </a:r>
          </a:p>
          <a:p>
            <a:r>
              <a:rPr lang="vi-VN" sz="2400" b="1" dirty="0"/>
              <a:t>  D d(1,2,3,4);   d.in();   return 0;</a:t>
            </a:r>
          </a:p>
          <a:p>
            <a:r>
              <a:rPr lang="vi-VN" sz="2400" b="1" dirty="0"/>
              <a:t>} </a:t>
            </a:r>
          </a:p>
        </p:txBody>
      </p:sp>
      <p:sp>
        <p:nvSpPr>
          <p:cNvPr id="3" name="Slide Number Placeholder 2"/>
          <p:cNvSpPr>
            <a:spLocks noGrp="1"/>
          </p:cNvSpPr>
          <p:nvPr>
            <p:ph type="sldNum" sz="quarter" idx="12"/>
          </p:nvPr>
        </p:nvSpPr>
        <p:spPr/>
        <p:txBody>
          <a:bodyPr/>
          <a:lstStyle/>
          <a:p>
            <a:fld id="{06F855F6-99C9-4B18-88EC-1D73743D07FD}" type="slidenum">
              <a:rPr lang="en-US" smtClean="0"/>
              <a:t>276</a:t>
            </a:fld>
            <a:endParaRPr lang="en-US"/>
          </a:p>
        </p:txBody>
      </p:sp>
    </p:spTree>
    <p:extLst>
      <p:ext uri="{BB962C8B-B14F-4D97-AF65-F5344CB8AC3E}">
        <p14:creationId xmlns:p14="http://schemas.microsoft.com/office/powerpoint/2010/main" val="10339128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i="1" dirty="0"/>
              <a:t>Nếu hai lớp B, C cùng thừa kế 1 lớp c</a:t>
            </a:r>
            <a:r>
              <a:rPr lang="vi-VN" sz="2400" b="1" i="1" dirty="0"/>
              <a:t>ơ</a:t>
            </a:r>
            <a:r>
              <a:rPr lang="en-US" sz="2400" b="1" i="1" dirty="0"/>
              <a:t> sở A</a:t>
            </a:r>
          </a:p>
          <a:p>
            <a:pPr marL="0" indent="0">
              <a:lnSpc>
                <a:spcPct val="100000"/>
              </a:lnSpc>
              <a:spcBef>
                <a:spcPts val="0"/>
              </a:spcBef>
              <a:buNone/>
            </a:pPr>
            <a:r>
              <a:rPr lang="en-US" sz="2400" b="1" i="1" dirty="0"/>
              <a:t>Lớp D thừa kế lớp B, C</a:t>
            </a:r>
          </a:p>
          <a:p>
            <a:pPr marL="0" indent="0">
              <a:lnSpc>
                <a:spcPct val="100000"/>
              </a:lnSpc>
              <a:spcBef>
                <a:spcPts val="0"/>
              </a:spcBef>
              <a:buNone/>
            </a:pPr>
            <a:r>
              <a:rPr lang="en-US" sz="2400" b="1" i="1" dirty="0"/>
              <a:t>Sẽ </a:t>
            </a:r>
            <a:r>
              <a:rPr lang="en-US" sz="2400" b="1" i="1" dirty="0" err="1"/>
              <a:t>nh</a:t>
            </a:r>
            <a:r>
              <a:rPr lang="vi-VN" sz="2400" b="1" i="1" dirty="0"/>
              <a:t>ư</a:t>
            </a:r>
            <a:r>
              <a:rPr lang="en-US" sz="2400" b="1" i="1" dirty="0"/>
              <a:t> thế nào nếu trong lớp D ta truy cập đến các thành phần thuộc lớp A</a:t>
            </a:r>
          </a:p>
          <a:p>
            <a:pPr marL="0" indent="0">
              <a:lnSpc>
                <a:spcPct val="100000"/>
              </a:lnSpc>
              <a:spcBef>
                <a:spcPts val="0"/>
              </a:spcBef>
              <a:buNone/>
            </a:pPr>
            <a:endParaRPr lang="en-US" sz="2400" b="1" i="1" dirty="0"/>
          </a:p>
        </p:txBody>
      </p:sp>
      <p:pic>
        <p:nvPicPr>
          <p:cNvPr id="4" name="Picture 3"/>
          <p:cNvPicPr>
            <a:picLocks noChangeAspect="1"/>
          </p:cNvPicPr>
          <p:nvPr/>
        </p:nvPicPr>
        <p:blipFill>
          <a:blip r:embed="rId2"/>
          <a:stretch>
            <a:fillRect/>
          </a:stretch>
        </p:blipFill>
        <p:spPr>
          <a:xfrm>
            <a:off x="8582025" y="2890838"/>
            <a:ext cx="3609975" cy="3690709"/>
          </a:xfrm>
          <a:prstGeom prst="rect">
            <a:avLst/>
          </a:prstGeom>
        </p:spPr>
      </p:pic>
      <p:sp>
        <p:nvSpPr>
          <p:cNvPr id="6" name="Rectangle 5"/>
          <p:cNvSpPr/>
          <p:nvPr/>
        </p:nvSpPr>
        <p:spPr>
          <a:xfrm>
            <a:off x="749300" y="2749744"/>
            <a:ext cx="2159000" cy="2677656"/>
          </a:xfrm>
          <a:prstGeom prst="rect">
            <a:avLst/>
          </a:prstGeom>
          <a:solidFill>
            <a:srgbClr val="92D050"/>
          </a:solidFill>
        </p:spPr>
        <p:txBody>
          <a:bodyPr wrap="square">
            <a:spAutoFit/>
          </a:bodyPr>
          <a:lstStyle/>
          <a:p>
            <a:r>
              <a:rPr lang="vi-VN" sz="2400" dirty="0"/>
              <a:t>int </a:t>
            </a:r>
            <a:r>
              <a:rPr lang="vi-VN" sz="2400"/>
              <a:t>main()</a:t>
            </a:r>
            <a:endParaRPr lang="en-US" sz="2400"/>
          </a:p>
          <a:p>
            <a:r>
              <a:rPr lang="vi-VN" sz="2400"/>
              <a:t>{</a:t>
            </a:r>
            <a:endParaRPr lang="vi-VN" sz="2400" dirty="0"/>
          </a:p>
          <a:p>
            <a:r>
              <a:rPr lang="vi-VN" sz="2400" dirty="0"/>
              <a:t>  D d(1,2,3,4);</a:t>
            </a:r>
          </a:p>
          <a:p>
            <a:r>
              <a:rPr lang="vi-VN" sz="2400" dirty="0"/>
              <a:t>  d.in();</a:t>
            </a:r>
          </a:p>
          <a:p>
            <a:r>
              <a:rPr lang="vi-VN" sz="2400" b="1" dirty="0">
                <a:solidFill>
                  <a:srgbClr val="FF0000"/>
                </a:solidFill>
              </a:rPr>
              <a:t>  d.B::in();</a:t>
            </a:r>
          </a:p>
          <a:p>
            <a:r>
              <a:rPr lang="vi-VN" sz="2400" dirty="0"/>
              <a:t>  return 0;</a:t>
            </a:r>
          </a:p>
          <a:p>
            <a:r>
              <a:rPr lang="vi-VN" sz="2400" dirty="0"/>
              <a:t>} </a:t>
            </a:r>
          </a:p>
        </p:txBody>
      </p:sp>
      <p:sp>
        <p:nvSpPr>
          <p:cNvPr id="7" name="Rectangle 6"/>
          <p:cNvSpPr/>
          <p:nvPr/>
        </p:nvSpPr>
        <p:spPr>
          <a:xfrm>
            <a:off x="4242729" y="2744217"/>
            <a:ext cx="2159000" cy="2677656"/>
          </a:xfrm>
          <a:prstGeom prst="rect">
            <a:avLst/>
          </a:prstGeom>
          <a:solidFill>
            <a:srgbClr val="FFFF00"/>
          </a:solidFill>
        </p:spPr>
        <p:txBody>
          <a:bodyPr wrap="square">
            <a:spAutoFit/>
          </a:bodyPr>
          <a:lstStyle/>
          <a:p>
            <a:r>
              <a:rPr lang="vi-VN" sz="2400" dirty="0"/>
              <a:t>int main()</a:t>
            </a:r>
          </a:p>
          <a:p>
            <a:r>
              <a:rPr lang="vi-VN" sz="2400" dirty="0"/>
              <a:t>{</a:t>
            </a:r>
          </a:p>
          <a:p>
            <a:r>
              <a:rPr lang="vi-VN" sz="2400" dirty="0"/>
              <a:t>  D d(1,2,3,4);</a:t>
            </a:r>
          </a:p>
          <a:p>
            <a:r>
              <a:rPr lang="vi-VN" sz="2400" dirty="0"/>
              <a:t>  d.in();</a:t>
            </a:r>
          </a:p>
          <a:p>
            <a:r>
              <a:rPr lang="vi-VN" sz="2400" b="1" dirty="0">
                <a:solidFill>
                  <a:srgbClr val="FF0000"/>
                </a:solidFill>
              </a:rPr>
              <a:t>  d.A::in();</a:t>
            </a:r>
          </a:p>
          <a:p>
            <a:r>
              <a:rPr lang="vi-VN" sz="2400" dirty="0"/>
              <a:t>  return 0;</a:t>
            </a:r>
          </a:p>
          <a:p>
            <a:r>
              <a:rPr lang="vi-VN" sz="2400" dirty="0"/>
              <a:t>} </a:t>
            </a:r>
          </a:p>
        </p:txBody>
      </p:sp>
      <p:sp>
        <p:nvSpPr>
          <p:cNvPr id="5" name="Slide Number Placeholder 4"/>
          <p:cNvSpPr>
            <a:spLocks noGrp="1"/>
          </p:cNvSpPr>
          <p:nvPr>
            <p:ph type="sldNum" sz="quarter" idx="12"/>
          </p:nvPr>
        </p:nvSpPr>
        <p:spPr/>
        <p:txBody>
          <a:bodyPr/>
          <a:lstStyle/>
          <a:p>
            <a:fld id="{06F855F6-99C9-4B18-88EC-1D73743D07FD}" type="slidenum">
              <a:rPr lang="en-US" smtClean="0"/>
              <a:t>277</a:t>
            </a:fld>
            <a:endParaRPr lang="en-US"/>
          </a:p>
        </p:txBody>
      </p:sp>
    </p:spTree>
    <p:extLst>
      <p:ext uri="{BB962C8B-B14F-4D97-AF65-F5344CB8AC3E}">
        <p14:creationId xmlns:p14="http://schemas.microsoft.com/office/powerpoint/2010/main" val="332192995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i="1" dirty="0"/>
              <a:t>Nếu hai lớp B, C cùng thừa kế 1 lớp c</a:t>
            </a:r>
            <a:r>
              <a:rPr lang="vi-VN" sz="2400" b="1" i="1" dirty="0"/>
              <a:t>ơ</a:t>
            </a:r>
            <a:r>
              <a:rPr lang="en-US" sz="2400" b="1" i="1" dirty="0"/>
              <a:t> sở A</a:t>
            </a:r>
          </a:p>
          <a:p>
            <a:pPr marL="0" indent="0">
              <a:lnSpc>
                <a:spcPct val="100000"/>
              </a:lnSpc>
              <a:spcBef>
                <a:spcPts val="0"/>
              </a:spcBef>
              <a:buNone/>
            </a:pPr>
            <a:r>
              <a:rPr lang="en-US" sz="2400" b="1" i="1" dirty="0"/>
              <a:t>Lớp D thừa kế lớp B, C</a:t>
            </a:r>
          </a:p>
          <a:p>
            <a:pPr marL="0" indent="0">
              <a:lnSpc>
                <a:spcPct val="100000"/>
              </a:lnSpc>
              <a:spcBef>
                <a:spcPts val="0"/>
              </a:spcBef>
              <a:buNone/>
            </a:pPr>
            <a:r>
              <a:rPr lang="en-US" sz="2400" b="1" i="1" dirty="0"/>
              <a:t>Sẽ </a:t>
            </a:r>
            <a:r>
              <a:rPr lang="en-US" sz="2400" b="1" i="1" dirty="0" err="1"/>
              <a:t>nh</a:t>
            </a:r>
            <a:r>
              <a:rPr lang="vi-VN" sz="2400" b="1" i="1" dirty="0"/>
              <a:t>ư</a:t>
            </a:r>
            <a:r>
              <a:rPr lang="en-US" sz="2400" b="1" i="1" dirty="0"/>
              <a:t> thế nào nếu trong lớp D ta truy cập đến các thành phần thuộc lớp A</a:t>
            </a:r>
          </a:p>
          <a:p>
            <a:pPr marL="0" indent="0">
              <a:lnSpc>
                <a:spcPct val="100000"/>
              </a:lnSpc>
              <a:spcBef>
                <a:spcPts val="0"/>
              </a:spcBef>
              <a:buNone/>
            </a:pPr>
            <a:endParaRPr lang="en-US" sz="2400" b="1" i="1" dirty="0"/>
          </a:p>
        </p:txBody>
      </p:sp>
      <p:pic>
        <p:nvPicPr>
          <p:cNvPr id="4" name="Picture 3"/>
          <p:cNvPicPr>
            <a:picLocks noChangeAspect="1"/>
          </p:cNvPicPr>
          <p:nvPr/>
        </p:nvPicPr>
        <p:blipFill>
          <a:blip r:embed="rId2"/>
          <a:stretch>
            <a:fillRect/>
          </a:stretch>
        </p:blipFill>
        <p:spPr>
          <a:xfrm>
            <a:off x="8582025" y="2890838"/>
            <a:ext cx="3609975" cy="3690709"/>
          </a:xfrm>
          <a:prstGeom prst="rect">
            <a:avLst/>
          </a:prstGeom>
        </p:spPr>
      </p:pic>
      <p:sp>
        <p:nvSpPr>
          <p:cNvPr id="6" name="Rectangle 5"/>
          <p:cNvSpPr/>
          <p:nvPr/>
        </p:nvSpPr>
        <p:spPr>
          <a:xfrm>
            <a:off x="749300" y="2749744"/>
            <a:ext cx="2159000" cy="2677656"/>
          </a:xfrm>
          <a:prstGeom prst="rect">
            <a:avLst/>
          </a:prstGeom>
          <a:solidFill>
            <a:srgbClr val="92D050"/>
          </a:solidFill>
        </p:spPr>
        <p:txBody>
          <a:bodyPr wrap="square">
            <a:spAutoFit/>
          </a:bodyPr>
          <a:lstStyle/>
          <a:p>
            <a:r>
              <a:rPr lang="vi-VN" sz="2400" dirty="0"/>
              <a:t>int main()</a:t>
            </a:r>
          </a:p>
          <a:p>
            <a:r>
              <a:rPr lang="vi-VN" sz="2400" dirty="0"/>
              <a:t>{</a:t>
            </a:r>
          </a:p>
          <a:p>
            <a:r>
              <a:rPr lang="vi-VN" sz="2400" dirty="0"/>
              <a:t>  D d(1,2,3,4);</a:t>
            </a:r>
          </a:p>
          <a:p>
            <a:r>
              <a:rPr lang="vi-VN" sz="2400" dirty="0"/>
              <a:t>  d.in();</a:t>
            </a:r>
          </a:p>
          <a:p>
            <a:r>
              <a:rPr lang="vi-VN" sz="2400" dirty="0"/>
              <a:t>  d.B::in();</a:t>
            </a:r>
          </a:p>
          <a:p>
            <a:r>
              <a:rPr lang="vi-VN" sz="2400" dirty="0"/>
              <a:t>  return 0;</a:t>
            </a:r>
          </a:p>
          <a:p>
            <a:r>
              <a:rPr lang="vi-VN" sz="2400" dirty="0"/>
              <a:t>} </a:t>
            </a:r>
          </a:p>
        </p:txBody>
      </p:sp>
      <p:sp>
        <p:nvSpPr>
          <p:cNvPr id="7" name="Rectangle 6"/>
          <p:cNvSpPr/>
          <p:nvPr/>
        </p:nvSpPr>
        <p:spPr>
          <a:xfrm>
            <a:off x="4509429" y="2592125"/>
            <a:ext cx="2159000" cy="2677656"/>
          </a:xfrm>
          <a:prstGeom prst="rect">
            <a:avLst/>
          </a:prstGeom>
          <a:solidFill>
            <a:srgbClr val="FFFF00"/>
          </a:solidFill>
        </p:spPr>
        <p:txBody>
          <a:bodyPr wrap="square">
            <a:spAutoFit/>
          </a:bodyPr>
          <a:lstStyle/>
          <a:p>
            <a:r>
              <a:rPr lang="vi-VN" sz="2400" dirty="0"/>
              <a:t>int main()</a:t>
            </a:r>
          </a:p>
          <a:p>
            <a:r>
              <a:rPr lang="vi-VN" sz="2400" dirty="0"/>
              <a:t>{</a:t>
            </a:r>
          </a:p>
          <a:p>
            <a:r>
              <a:rPr lang="vi-VN" sz="2400" dirty="0"/>
              <a:t>  D d(1,2,3,4);</a:t>
            </a:r>
          </a:p>
          <a:p>
            <a:r>
              <a:rPr lang="vi-VN" sz="2400" dirty="0"/>
              <a:t>  d.in();</a:t>
            </a:r>
          </a:p>
          <a:p>
            <a:r>
              <a:rPr lang="vi-VN" sz="2400" dirty="0"/>
              <a:t>  d.A::in();</a:t>
            </a:r>
          </a:p>
          <a:p>
            <a:r>
              <a:rPr lang="vi-VN" sz="2400" dirty="0"/>
              <a:t>  return 0;</a:t>
            </a:r>
          </a:p>
          <a:p>
            <a:r>
              <a:rPr lang="vi-VN" sz="2400" dirty="0"/>
              <a:t>} </a:t>
            </a:r>
          </a:p>
        </p:txBody>
      </p:sp>
      <p:pic>
        <p:nvPicPr>
          <p:cNvPr id="5" name="Picture 4"/>
          <p:cNvPicPr>
            <a:picLocks noChangeAspect="1"/>
          </p:cNvPicPr>
          <p:nvPr/>
        </p:nvPicPr>
        <p:blipFill>
          <a:blip r:embed="rId3"/>
          <a:stretch>
            <a:fillRect/>
          </a:stretch>
        </p:blipFill>
        <p:spPr>
          <a:xfrm>
            <a:off x="704850" y="4488478"/>
            <a:ext cx="7832725" cy="2359447"/>
          </a:xfrm>
          <a:prstGeom prst="rect">
            <a:avLst/>
          </a:prstGeom>
        </p:spPr>
      </p:pic>
      <p:sp>
        <p:nvSpPr>
          <p:cNvPr id="8" name="Slide Number Placeholder 7"/>
          <p:cNvSpPr>
            <a:spLocks noGrp="1"/>
          </p:cNvSpPr>
          <p:nvPr>
            <p:ph type="sldNum" sz="quarter" idx="12"/>
          </p:nvPr>
        </p:nvSpPr>
        <p:spPr/>
        <p:txBody>
          <a:bodyPr/>
          <a:lstStyle/>
          <a:p>
            <a:fld id="{06F855F6-99C9-4B18-88EC-1D73743D07FD}" type="slidenum">
              <a:rPr lang="en-US" smtClean="0"/>
              <a:t>278</a:t>
            </a:fld>
            <a:endParaRPr lang="en-US"/>
          </a:p>
        </p:txBody>
      </p:sp>
    </p:spTree>
    <p:extLst>
      <p:ext uri="{BB962C8B-B14F-4D97-AF65-F5344CB8AC3E}">
        <p14:creationId xmlns:p14="http://schemas.microsoft.com/office/powerpoint/2010/main" val="5572363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4" name="Slide Number Placeholder 3"/>
          <p:cNvSpPr>
            <a:spLocks noGrp="1"/>
          </p:cNvSpPr>
          <p:nvPr>
            <p:ph type="sldNum" sz="quarter" idx="12"/>
          </p:nvPr>
        </p:nvSpPr>
        <p:spPr/>
        <p:txBody>
          <a:bodyPr/>
          <a:lstStyle/>
          <a:p>
            <a:fld id="{06F855F6-99C9-4B18-88EC-1D73743D07FD}" type="slidenum">
              <a:rPr lang="en-US" smtClean="0"/>
              <a:t>279</a:t>
            </a:fld>
            <a:endParaRPr lang="en-US"/>
          </a:p>
        </p:txBody>
      </p:sp>
      <p:sp>
        <p:nvSpPr>
          <p:cNvPr id="3" name="Content Placeholder 2"/>
          <p:cNvSpPr>
            <a:spLocks noGrp="1"/>
          </p:cNvSpPr>
          <p:nvPr>
            <p:ph idx="1"/>
          </p:nvPr>
        </p:nvSpPr>
        <p:spPr>
          <a:xfrm>
            <a:off x="792165" y="1327150"/>
            <a:ext cx="11034933" cy="5167312"/>
          </a:xfrm>
        </p:spPr>
        <p:txBody>
          <a:bodyPr numCol="1">
            <a:noAutofit/>
          </a:bodyPr>
          <a:lstStyle/>
          <a:p>
            <a:pPr marL="0" indent="0">
              <a:lnSpc>
                <a:spcPct val="100000"/>
              </a:lnSpc>
              <a:spcBef>
                <a:spcPts val="0"/>
              </a:spcBef>
              <a:buNone/>
            </a:pPr>
            <a:r>
              <a:rPr lang="en-US" dirty="0"/>
              <a:t>Giải pháp là thực hiện thừa kế ảo. Thừa kế ảo nhằm mục đích thống nhất (vùng nhớ) </a:t>
            </a:r>
            <a:r>
              <a:rPr lang="vi-VN" dirty="0"/>
              <a:t>các thành phần lớp cơ sở thừa kế nhiều lần. </a:t>
            </a:r>
            <a:endParaRPr lang="en-US" dirty="0"/>
          </a:p>
          <a:p>
            <a:pPr marL="0" indent="0">
              <a:lnSpc>
                <a:spcPct val="100000"/>
              </a:lnSpc>
              <a:spcBef>
                <a:spcPts val="0"/>
              </a:spcBef>
              <a:buNone/>
            </a:pPr>
            <a:r>
              <a:rPr lang="en-US" sz="2400" b="1" dirty="0"/>
              <a:t>class B:</a:t>
            </a:r>
            <a:r>
              <a:rPr lang="en-US" sz="3600" b="1" dirty="0">
                <a:solidFill>
                  <a:srgbClr val="00B050"/>
                </a:solidFill>
              </a:rPr>
              <a:t>virtual</a:t>
            </a:r>
            <a:r>
              <a:rPr lang="en-US" sz="2400" b="1" dirty="0"/>
              <a:t> public A</a:t>
            </a:r>
            <a:br>
              <a:rPr lang="en-US" sz="2400" dirty="0"/>
            </a:br>
            <a:r>
              <a:rPr lang="en-US" sz="2400" dirty="0"/>
              <a:t>{</a:t>
            </a:r>
            <a:br>
              <a:rPr lang="en-US" sz="2400" dirty="0"/>
            </a:br>
            <a:br>
              <a:rPr lang="en-US" sz="2400" dirty="0"/>
            </a:br>
            <a:r>
              <a:rPr lang="en-US" sz="2400" dirty="0"/>
              <a:t>};</a:t>
            </a:r>
            <a:br>
              <a:rPr lang="en-US" sz="2400" dirty="0"/>
            </a:br>
            <a:r>
              <a:rPr lang="en-US" sz="2400" b="1" dirty="0"/>
              <a:t>class C:</a:t>
            </a:r>
            <a:r>
              <a:rPr lang="en-US" sz="4400" b="1" dirty="0">
                <a:solidFill>
                  <a:srgbClr val="00B050"/>
                </a:solidFill>
              </a:rPr>
              <a:t>virtual </a:t>
            </a:r>
            <a:r>
              <a:rPr lang="en-US" sz="2400" b="1" dirty="0"/>
              <a:t>public A</a:t>
            </a:r>
            <a:br>
              <a:rPr lang="en-US" sz="2400" dirty="0"/>
            </a:br>
            <a:r>
              <a:rPr lang="en-US" sz="2400" dirty="0"/>
              <a:t>{</a:t>
            </a:r>
            <a:br>
              <a:rPr lang="en-US" sz="2400" dirty="0"/>
            </a:br>
            <a:br>
              <a:rPr lang="en-US" sz="2400" dirty="0"/>
            </a:br>
            <a:r>
              <a:rPr lang="en-US" sz="2400" dirty="0"/>
              <a:t>};</a:t>
            </a:r>
            <a:endParaRPr lang="vi-VN" sz="2400" dirty="0"/>
          </a:p>
          <a:p>
            <a:pPr marL="0" indent="0">
              <a:lnSpc>
                <a:spcPct val="100000"/>
              </a:lnSpc>
              <a:spcBef>
                <a:spcPts val="0"/>
              </a:spcBef>
              <a:buNone/>
            </a:pPr>
            <a:r>
              <a:rPr lang="vi-VN" sz="2400" b="1" dirty="0"/>
              <a:t>class D: public B, </a:t>
            </a:r>
            <a:r>
              <a:rPr lang="vi-VN" sz="2400" b="1"/>
              <a:t>public C</a:t>
            </a:r>
            <a:r>
              <a:rPr lang="en-US" sz="2400" b="1"/>
              <a:t> </a:t>
            </a:r>
            <a:r>
              <a:rPr lang="en-US" sz="2400"/>
              <a:t>{ }</a:t>
            </a:r>
            <a:endParaRPr lang="vi-VN" sz="2400" dirty="0"/>
          </a:p>
          <a:p>
            <a:pPr marL="0" indent="0">
              <a:lnSpc>
                <a:spcPct val="100000"/>
              </a:lnSpc>
              <a:spcBef>
                <a:spcPts val="0"/>
              </a:spcBef>
              <a:buNone/>
            </a:pPr>
            <a:br>
              <a:rPr lang="vi-VN" sz="2400" dirty="0"/>
            </a:br>
            <a:endParaRPr lang="en-US" sz="2400" b="1" dirty="0">
              <a:sym typeface="Wingdings" panose="05000000000000000000" pitchFamily="2" charset="2"/>
            </a:endParaRPr>
          </a:p>
        </p:txBody>
      </p:sp>
    </p:spTree>
    <p:extLst>
      <p:ext uri="{BB962C8B-B14F-4D97-AF65-F5344CB8AC3E}">
        <p14:creationId xmlns:p14="http://schemas.microsoft.com/office/powerpoint/2010/main" val="4229348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Định nghĩa chồng toán tử vào (&gt;&gt;)</a:t>
            </a:r>
          </a:p>
        </p:txBody>
      </p:sp>
      <p:sp>
        <p:nvSpPr>
          <p:cNvPr id="3" name="Content Placeholder 2"/>
          <p:cNvSpPr>
            <a:spLocks noGrp="1"/>
          </p:cNvSpPr>
          <p:nvPr>
            <p:ph idx="1"/>
          </p:nvPr>
        </p:nvSpPr>
        <p:spPr/>
        <p:txBody>
          <a:bodyPr/>
          <a:lstStyle/>
          <a:p>
            <a:pPr marL="0" indent="0">
              <a:buNone/>
            </a:pPr>
            <a:r>
              <a:rPr lang="en-US"/>
              <a:t>Cách khai báo:</a:t>
            </a:r>
            <a:endParaRPr lang="en-US" dirty="0"/>
          </a:p>
          <a:p>
            <a:pPr marL="0" indent="0">
              <a:buNone/>
            </a:pPr>
            <a:r>
              <a:rPr lang="en-US" dirty="0" err="1">
                <a:solidFill>
                  <a:srgbClr val="0000FF"/>
                </a:solidFill>
              </a:rPr>
              <a:t>istream</a:t>
            </a:r>
            <a:r>
              <a:rPr lang="en-US" dirty="0"/>
              <a:t>  </a:t>
            </a:r>
            <a:r>
              <a:rPr lang="en-US" dirty="0">
                <a:solidFill>
                  <a:srgbClr val="0000FF"/>
                </a:solidFill>
              </a:rPr>
              <a:t>&amp;</a:t>
            </a:r>
            <a:r>
              <a:rPr lang="en-US" dirty="0"/>
              <a:t>operator</a:t>
            </a:r>
            <a:r>
              <a:rPr lang="en-US" b="1" dirty="0">
                <a:solidFill>
                  <a:srgbClr val="0000FF"/>
                </a:solidFill>
              </a:rPr>
              <a:t>&gt;&gt;</a:t>
            </a:r>
            <a:r>
              <a:rPr lang="en-US" dirty="0"/>
              <a:t>(</a:t>
            </a:r>
            <a:r>
              <a:rPr lang="en-US" dirty="0" err="1">
                <a:solidFill>
                  <a:srgbClr val="0000FF"/>
                </a:solidFill>
              </a:rPr>
              <a:t>istream</a:t>
            </a:r>
            <a:r>
              <a:rPr lang="en-US" dirty="0">
                <a:solidFill>
                  <a:srgbClr val="0000FF"/>
                </a:solidFill>
              </a:rPr>
              <a:t> </a:t>
            </a:r>
            <a:r>
              <a:rPr lang="en-US" dirty="0">
                <a:solidFill>
                  <a:srgbClr val="FF0000"/>
                </a:solidFill>
              </a:rPr>
              <a:t>&amp;</a:t>
            </a:r>
            <a:r>
              <a:rPr lang="en-US" dirty="0">
                <a:solidFill>
                  <a:srgbClr val="0000FF"/>
                </a:solidFill>
              </a:rPr>
              <a:t>is</a:t>
            </a:r>
            <a:r>
              <a:rPr lang="en-US" dirty="0"/>
              <a:t>, </a:t>
            </a:r>
            <a:r>
              <a:rPr lang="en-US" dirty="0" err="1"/>
              <a:t>kieudulieumoi</a:t>
            </a:r>
            <a:r>
              <a:rPr lang="en-US" dirty="0"/>
              <a:t> </a:t>
            </a:r>
            <a:r>
              <a:rPr lang="en-US" dirty="0">
                <a:solidFill>
                  <a:srgbClr val="FF0000"/>
                </a:solidFill>
              </a:rPr>
              <a:t>&amp;</a:t>
            </a:r>
            <a:r>
              <a:rPr lang="en-US" dirty="0"/>
              <a:t>b)</a:t>
            </a:r>
          </a:p>
          <a:p>
            <a:pPr marL="0" indent="0">
              <a:buNone/>
            </a:pPr>
            <a:r>
              <a:rPr lang="en-US" dirty="0"/>
              <a:t>{</a:t>
            </a:r>
          </a:p>
          <a:p>
            <a:pPr marL="0" indent="0">
              <a:buNone/>
            </a:pPr>
            <a:r>
              <a:rPr lang="en-US" dirty="0"/>
              <a:t>	// các lệnh nhập dữ liệu cho các thành phần của kiểu b</a:t>
            </a:r>
          </a:p>
          <a:p>
            <a:pPr marL="0" indent="0">
              <a:buNone/>
            </a:pPr>
            <a:r>
              <a:rPr lang="en-US" dirty="0"/>
              <a:t>	</a:t>
            </a:r>
            <a:r>
              <a:rPr lang="en-US" dirty="0">
                <a:solidFill>
                  <a:srgbClr val="0000FF"/>
                </a:solidFill>
              </a:rPr>
              <a:t>return is;</a:t>
            </a:r>
          </a:p>
          <a:p>
            <a:pPr marL="0" indent="0">
              <a:buNone/>
            </a:pPr>
            <a:r>
              <a:rPr lang="en-US"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28</a:t>
            </a:fld>
            <a:endParaRPr lang="en-US"/>
          </a:p>
        </p:txBody>
      </p:sp>
    </p:spTree>
    <p:extLst>
      <p:ext uri="{BB962C8B-B14F-4D97-AF65-F5344CB8AC3E}">
        <p14:creationId xmlns:p14="http://schemas.microsoft.com/office/powerpoint/2010/main" val="40971349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3" name="Content Placeholder 2"/>
          <p:cNvSpPr>
            <a:spLocks noGrp="1"/>
          </p:cNvSpPr>
          <p:nvPr>
            <p:ph idx="1"/>
          </p:nvPr>
        </p:nvSpPr>
        <p:spPr>
          <a:xfrm>
            <a:off x="838200" y="1690688"/>
            <a:ext cx="8933134" cy="5167312"/>
          </a:xfrm>
        </p:spPr>
        <p:txBody>
          <a:bodyPr numCol="1">
            <a:noAutofit/>
          </a:bodyPr>
          <a:lstStyle/>
          <a:p>
            <a:pPr marL="0" indent="0">
              <a:lnSpc>
                <a:spcPct val="100000"/>
              </a:lnSpc>
              <a:spcBef>
                <a:spcPts val="0"/>
              </a:spcBef>
              <a:buNone/>
            </a:pPr>
            <a:br>
              <a:rPr lang="vi-VN" sz="2400" dirty="0"/>
            </a:br>
            <a:endParaRPr lang="en-US" sz="2400" b="1"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619125" y="0"/>
            <a:ext cx="8515350" cy="6540500"/>
          </a:xfrm>
          <a:prstGeom prst="rect">
            <a:avLst/>
          </a:prstGeom>
        </p:spPr>
      </p:pic>
      <p:pic>
        <p:nvPicPr>
          <p:cNvPr id="4" name="Picture 3"/>
          <p:cNvPicPr>
            <a:picLocks noChangeAspect="1"/>
          </p:cNvPicPr>
          <p:nvPr/>
        </p:nvPicPr>
        <p:blipFill>
          <a:blip r:embed="rId3"/>
          <a:stretch>
            <a:fillRect/>
          </a:stretch>
        </p:blipFill>
        <p:spPr>
          <a:xfrm>
            <a:off x="5824809" y="3432175"/>
            <a:ext cx="5876925" cy="3267075"/>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280</a:t>
            </a:fld>
            <a:endParaRPr lang="en-US"/>
          </a:p>
        </p:txBody>
      </p:sp>
    </p:spTree>
    <p:extLst>
      <p:ext uri="{BB962C8B-B14F-4D97-AF65-F5344CB8AC3E}">
        <p14:creationId xmlns:p14="http://schemas.microsoft.com/office/powerpoint/2010/main" val="329038796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3" name="Content Placeholder 2"/>
          <p:cNvSpPr>
            <a:spLocks noGrp="1"/>
          </p:cNvSpPr>
          <p:nvPr>
            <p:ph idx="1"/>
          </p:nvPr>
        </p:nvSpPr>
        <p:spPr>
          <a:xfrm>
            <a:off x="482600" y="1398588"/>
            <a:ext cx="11430000" cy="5167312"/>
          </a:xfrm>
        </p:spPr>
        <p:txBody>
          <a:bodyPr numCol="1">
            <a:noAutofit/>
          </a:bodyPr>
          <a:lstStyle/>
          <a:p>
            <a:pPr marL="0" indent="0">
              <a:lnSpc>
                <a:spcPct val="100000"/>
              </a:lnSpc>
              <a:spcBef>
                <a:spcPts val="0"/>
              </a:spcBef>
              <a:buNone/>
            </a:pPr>
            <a:r>
              <a:rPr lang="vi-VN" sz="2400" dirty="0"/>
              <a:t>Viết lại lớp D như sau:</a:t>
            </a:r>
          </a:p>
          <a:p>
            <a:pPr marL="0" indent="0">
              <a:lnSpc>
                <a:spcPct val="100000"/>
              </a:lnSpc>
              <a:spcBef>
                <a:spcPts val="0"/>
              </a:spcBef>
              <a:buNone/>
            </a:pPr>
            <a:r>
              <a:rPr lang="vi-VN" sz="2400" dirty="0"/>
              <a:t>class D:public B, public C</a:t>
            </a:r>
          </a:p>
          <a:p>
            <a:pPr marL="0" indent="0">
              <a:lnSpc>
                <a:spcPct val="100000"/>
              </a:lnSpc>
              <a:spcBef>
                <a:spcPts val="0"/>
              </a:spcBef>
              <a:buNone/>
            </a:pPr>
            <a:r>
              <a:rPr lang="vi-VN" sz="2400" dirty="0"/>
              <a:t> {</a:t>
            </a:r>
          </a:p>
          <a:p>
            <a:pPr marL="0" indent="0">
              <a:lnSpc>
                <a:spcPct val="100000"/>
              </a:lnSpc>
              <a:spcBef>
                <a:spcPts val="0"/>
              </a:spcBef>
              <a:buNone/>
            </a:pPr>
            <a:r>
              <a:rPr lang="vi-VN" sz="2400" dirty="0"/>
              <a:t>	private:</a:t>
            </a:r>
          </a:p>
          <a:p>
            <a:pPr marL="0" indent="0">
              <a:lnSpc>
                <a:spcPct val="100000"/>
              </a:lnSpc>
              <a:spcBef>
                <a:spcPts val="0"/>
              </a:spcBef>
              <a:buNone/>
            </a:pPr>
            <a:r>
              <a:rPr lang="vi-VN" sz="2400" dirty="0"/>
              <a:t>		int d;</a:t>
            </a:r>
          </a:p>
          <a:p>
            <a:pPr marL="0" indent="0">
              <a:lnSpc>
                <a:spcPct val="100000"/>
              </a:lnSpc>
              <a:spcBef>
                <a:spcPts val="0"/>
              </a:spcBef>
              <a:buNone/>
            </a:pPr>
            <a:r>
              <a:rPr lang="vi-VN" sz="2400" dirty="0"/>
              <a:t>	public: </a:t>
            </a:r>
          </a:p>
          <a:p>
            <a:pPr marL="0" indent="0">
              <a:lnSpc>
                <a:spcPct val="100000"/>
              </a:lnSpc>
              <a:spcBef>
                <a:spcPts val="0"/>
              </a:spcBef>
              <a:buNone/>
            </a:pPr>
            <a:r>
              <a:rPr lang="vi-VN" sz="2400" dirty="0"/>
              <a:t>		D(int a1=0, int b1=0,int c1=0, int d1=0 ): </a:t>
            </a:r>
            <a:r>
              <a:rPr lang="vi-VN" b="1" u="sng" dirty="0">
                <a:solidFill>
                  <a:schemeClr val="accent1">
                    <a:lumMod val="60000"/>
                    <a:lumOff val="40000"/>
                  </a:schemeClr>
                </a:solidFill>
              </a:rPr>
              <a:t>A(a1)</a:t>
            </a:r>
            <a:r>
              <a:rPr lang="vi-VN" sz="2400" b="1" dirty="0">
                <a:solidFill>
                  <a:srgbClr val="FF0000"/>
                </a:solidFill>
              </a:rPr>
              <a:t>, B(a1, b1),C(a1, c1)</a:t>
            </a:r>
            <a:r>
              <a:rPr lang="vi-VN" sz="2400" dirty="0"/>
              <a:t>  			{ d=d1;	}	</a:t>
            </a:r>
          </a:p>
          <a:p>
            <a:pPr marL="0" indent="0">
              <a:lnSpc>
                <a:spcPct val="100000"/>
              </a:lnSpc>
              <a:spcBef>
                <a:spcPts val="0"/>
              </a:spcBef>
              <a:buNone/>
            </a:pPr>
            <a:r>
              <a:rPr lang="vi-VN" sz="2400" dirty="0"/>
              <a:t>		void in() { B::in(); C::in(); cout&lt;&lt;"\n ---- ++++ Gia tri d= "&lt;&lt;d&lt;&lt;endl;	}</a:t>
            </a:r>
          </a:p>
          <a:p>
            <a:pPr marL="0" indent="0">
              <a:lnSpc>
                <a:spcPct val="100000"/>
              </a:lnSpc>
              <a:spcBef>
                <a:spcPts val="0"/>
              </a:spcBef>
              <a:buNone/>
            </a:pPr>
            <a:r>
              <a:rPr lang="vi-VN" sz="2400"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281</a:t>
            </a:fld>
            <a:endParaRPr lang="en-US"/>
          </a:p>
        </p:txBody>
      </p:sp>
    </p:spTree>
    <p:extLst>
      <p:ext uri="{BB962C8B-B14F-4D97-AF65-F5344CB8AC3E}">
        <p14:creationId xmlns:p14="http://schemas.microsoft.com/office/powerpoint/2010/main" val="42005868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Đa thừa kế và thừa kế ảo</a:t>
            </a:r>
          </a:p>
        </p:txBody>
      </p:sp>
      <p:sp>
        <p:nvSpPr>
          <p:cNvPr id="3" name="Content Placeholder 2"/>
          <p:cNvSpPr>
            <a:spLocks noGrp="1"/>
          </p:cNvSpPr>
          <p:nvPr>
            <p:ph idx="1"/>
          </p:nvPr>
        </p:nvSpPr>
        <p:spPr>
          <a:xfrm>
            <a:off x="409575" y="1310481"/>
            <a:ext cx="11127059" cy="4351338"/>
          </a:xfrm>
        </p:spPr>
        <p:txBody>
          <a:bodyPr numCol="1">
            <a:noAutofit/>
          </a:bodyPr>
          <a:lstStyle/>
          <a:p>
            <a:pPr marL="0" indent="0">
              <a:lnSpc>
                <a:spcPct val="150000"/>
              </a:lnSpc>
              <a:spcBef>
                <a:spcPts val="0"/>
              </a:spcBef>
              <a:buNone/>
            </a:pPr>
            <a:r>
              <a:rPr lang="vi-VN" sz="2400" b="1" dirty="0">
                <a:sym typeface="Wingdings" panose="05000000000000000000" pitchFamily="2" charset="2"/>
              </a:rPr>
              <a:t>Ví dụ lớp Dongco</a:t>
            </a:r>
          </a:p>
          <a:p>
            <a:pPr marL="0" indent="0">
              <a:lnSpc>
                <a:spcPct val="150000"/>
              </a:lnSpc>
              <a:spcBef>
                <a:spcPts val="0"/>
              </a:spcBef>
              <a:buNone/>
            </a:pPr>
            <a:r>
              <a:rPr lang="vi-VN" sz="2400" b="1" dirty="0">
                <a:sym typeface="Wingdings" panose="05000000000000000000" pitchFamily="2" charset="2"/>
              </a:rPr>
              <a:t>Lớp Thuyen thừa kế lớp động cơ</a:t>
            </a:r>
          </a:p>
          <a:p>
            <a:pPr marL="0" indent="0">
              <a:lnSpc>
                <a:spcPct val="150000"/>
              </a:lnSpc>
              <a:spcBef>
                <a:spcPts val="0"/>
              </a:spcBef>
              <a:buNone/>
            </a:pPr>
            <a:r>
              <a:rPr lang="vi-VN" sz="2400" b="1" dirty="0">
                <a:sym typeface="Wingdings" panose="05000000000000000000" pitchFamily="2" charset="2"/>
              </a:rPr>
              <a:t>Lớp Maybay thừa kế lớp động cơ</a:t>
            </a:r>
          </a:p>
          <a:p>
            <a:pPr marL="0" indent="0">
              <a:lnSpc>
                <a:spcPct val="150000"/>
              </a:lnSpc>
              <a:spcBef>
                <a:spcPts val="0"/>
              </a:spcBef>
              <a:buNone/>
            </a:pPr>
            <a:r>
              <a:rPr lang="vi-VN" sz="2400" b="1" dirty="0">
                <a:sym typeface="Wingdings" panose="05000000000000000000" pitchFamily="2" charset="2"/>
              </a:rPr>
              <a:t>Lớp Thuỷ Phi cơ </a:t>
            </a:r>
            <a:r>
              <a:rPr lang="vi-VN" sz="2400" b="1" dirty="0">
                <a:solidFill>
                  <a:srgbClr val="00B050"/>
                </a:solidFill>
                <a:sym typeface="Wingdings" panose="05000000000000000000" pitchFamily="2" charset="2"/>
              </a:rPr>
              <a:t>(seaplane) </a:t>
            </a:r>
            <a:r>
              <a:rPr lang="vi-VN" sz="2400" b="1" dirty="0">
                <a:sym typeface="Wingdings" panose="05000000000000000000" pitchFamily="2" charset="2"/>
              </a:rPr>
              <a:t>thừa kế lớp Thuyền và lớp Maybay.</a:t>
            </a:r>
          </a:p>
          <a:p>
            <a:pPr marL="0" indent="0">
              <a:lnSpc>
                <a:spcPct val="150000"/>
              </a:lnSpc>
              <a:spcBef>
                <a:spcPts val="0"/>
              </a:spcBef>
              <a:buNone/>
            </a:pPr>
            <a:r>
              <a:rPr lang="vi-VN" sz="2400" b="1" dirty="0">
                <a:sym typeface="Wingdings" panose="05000000000000000000" pitchFamily="2" charset="2"/>
              </a:rPr>
              <a:t>Hãy cài đặt các lớp và viết hàm main gọi các hàm.</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282</a:t>
            </a:fld>
            <a:endParaRPr lang="en-US"/>
          </a:p>
        </p:txBody>
      </p:sp>
      <p:pic>
        <p:nvPicPr>
          <p:cNvPr id="1028" name="Picture 4" descr="https://dictionary.cambridge.org/images/full/engine_noun_002_12493.jpg?version=5.0.19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580" y="4123939"/>
            <a:ext cx="3330112" cy="2553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948692" y="4389703"/>
            <a:ext cx="3042149" cy="2021557"/>
          </a:xfrm>
          <a:prstGeom prst="rect">
            <a:avLst/>
          </a:prstGeom>
        </p:spPr>
      </p:pic>
      <p:sp>
        <p:nvSpPr>
          <p:cNvPr id="6" name="AutoShape 6" descr="Private jet rush prompts plane shortage as rich dodge airline woes |  Financial Time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7500873" y="4457061"/>
            <a:ext cx="3471927" cy="1954199"/>
          </a:xfrm>
          <a:prstGeom prst="rect">
            <a:avLst/>
          </a:prstGeom>
        </p:spPr>
      </p:pic>
      <p:pic>
        <p:nvPicPr>
          <p:cNvPr id="1032" name="Picture 8" descr="FLY0110_dornier1_1000x67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8684" y="1087659"/>
            <a:ext cx="2940322" cy="198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757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048" y="280806"/>
            <a:ext cx="10890958" cy="806853"/>
          </a:xfrm>
        </p:spPr>
        <p:txBody>
          <a:bodyPr>
            <a:normAutofit/>
          </a:bodyPr>
          <a:lstStyle/>
          <a:p>
            <a:pPr fontAlgn="base"/>
            <a:r>
              <a:rPr lang="en-US"/>
              <a:t>Multiple and Virtual Inheritance</a:t>
            </a:r>
          </a:p>
        </p:txBody>
      </p:sp>
      <p:sp>
        <p:nvSpPr>
          <p:cNvPr id="3" name="Content Placeholder 2"/>
          <p:cNvSpPr>
            <a:spLocks noGrp="1"/>
          </p:cNvSpPr>
          <p:nvPr>
            <p:ph idx="1"/>
          </p:nvPr>
        </p:nvSpPr>
        <p:spPr>
          <a:xfrm>
            <a:off x="409575" y="1310481"/>
            <a:ext cx="5743031" cy="4351338"/>
          </a:xfrm>
        </p:spPr>
        <p:txBody>
          <a:bodyPr numCol="1">
            <a:noAutofit/>
          </a:bodyPr>
          <a:lstStyle/>
          <a:p>
            <a:pPr>
              <a:lnSpc>
                <a:spcPct val="150000"/>
              </a:lnSpc>
              <a:spcBef>
                <a:spcPts val="0"/>
              </a:spcBef>
            </a:pPr>
            <a:r>
              <a:rPr lang="vi-VN" sz="2400" b="1">
                <a:sym typeface="Wingdings" panose="05000000000000000000" pitchFamily="2" charset="2"/>
              </a:rPr>
              <a:t>class Person {</a:t>
            </a:r>
            <a:r>
              <a:rPr lang="en-US" sz="2400" b="1">
                <a:sym typeface="Wingdings" panose="05000000000000000000" pitchFamily="2" charset="2"/>
              </a:rPr>
              <a:t> }</a:t>
            </a:r>
          </a:p>
          <a:p>
            <a:pPr>
              <a:lnSpc>
                <a:spcPct val="150000"/>
              </a:lnSpc>
              <a:spcBef>
                <a:spcPts val="0"/>
              </a:spcBef>
            </a:pPr>
            <a:r>
              <a:rPr lang="vi-VN" sz="2400" b="1">
                <a:sym typeface="Wingdings" panose="05000000000000000000" pitchFamily="2" charset="2"/>
              </a:rPr>
              <a:t>Lớp </a:t>
            </a:r>
            <a:r>
              <a:rPr lang="vi-VN" sz="2400" b="1" dirty="0">
                <a:sym typeface="Wingdings" panose="05000000000000000000" pitchFamily="2" charset="2"/>
              </a:rPr>
              <a:t>Thuyen thừa kế lớp động cơ</a:t>
            </a:r>
          </a:p>
          <a:p>
            <a:pPr marL="0" indent="0">
              <a:lnSpc>
                <a:spcPct val="150000"/>
              </a:lnSpc>
              <a:spcBef>
                <a:spcPts val="0"/>
              </a:spcBef>
              <a:buNone/>
            </a:pPr>
            <a:r>
              <a:rPr lang="vi-VN" sz="2400" b="1" dirty="0">
                <a:sym typeface="Wingdings" panose="05000000000000000000" pitchFamily="2" charset="2"/>
              </a:rPr>
              <a:t>Lớp Maybay thừa kế lớp động cơ</a:t>
            </a:r>
          </a:p>
          <a:p>
            <a:pPr marL="0" indent="0">
              <a:lnSpc>
                <a:spcPct val="150000"/>
              </a:lnSpc>
              <a:spcBef>
                <a:spcPts val="0"/>
              </a:spcBef>
              <a:buNone/>
            </a:pPr>
            <a:r>
              <a:rPr lang="vi-VN" sz="2400" b="1" dirty="0">
                <a:sym typeface="Wingdings" panose="05000000000000000000" pitchFamily="2" charset="2"/>
              </a:rPr>
              <a:t>Lớp Thuỷ Phi cơ </a:t>
            </a:r>
            <a:r>
              <a:rPr lang="vi-VN" sz="2400" b="1" dirty="0">
                <a:solidFill>
                  <a:srgbClr val="00B050"/>
                </a:solidFill>
                <a:sym typeface="Wingdings" panose="05000000000000000000" pitchFamily="2" charset="2"/>
              </a:rPr>
              <a:t>(seaplane) </a:t>
            </a:r>
            <a:r>
              <a:rPr lang="vi-VN" sz="2400" b="1" dirty="0">
                <a:sym typeface="Wingdings" panose="05000000000000000000" pitchFamily="2" charset="2"/>
              </a:rPr>
              <a:t>thừa kế lớp Thuyền và lớp Maybay.</a:t>
            </a:r>
          </a:p>
          <a:p>
            <a:pPr marL="0" indent="0">
              <a:lnSpc>
                <a:spcPct val="150000"/>
              </a:lnSpc>
              <a:spcBef>
                <a:spcPts val="0"/>
              </a:spcBef>
              <a:buNone/>
            </a:pPr>
            <a:r>
              <a:rPr lang="vi-VN" sz="2400" b="1" dirty="0">
                <a:sym typeface="Wingdings" panose="05000000000000000000" pitchFamily="2" charset="2"/>
              </a:rPr>
              <a:t>Hãy cài đặt các lớp và viết hàm main gọi các hàm.</a:t>
            </a: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283</a:t>
            </a:fld>
            <a:endParaRPr lang="en-US"/>
          </a:p>
        </p:txBody>
      </p:sp>
      <p:sp>
        <p:nvSpPr>
          <p:cNvPr id="6" name="AutoShape 6" descr="Private jet rush prompts plane shortage as rich dodge airline woes |  Financial Time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5865223" y="1310481"/>
            <a:ext cx="5961875" cy="4977101"/>
          </a:xfrm>
          <a:prstGeom prst="rect">
            <a:avLst/>
          </a:prstGeom>
        </p:spPr>
      </p:pic>
    </p:spTree>
    <p:extLst>
      <p:ext uri="{BB962C8B-B14F-4D97-AF65-F5344CB8AC3E}">
        <p14:creationId xmlns:p14="http://schemas.microsoft.com/office/powerpoint/2010/main" val="386709620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dirty="0"/>
          </a:p>
        </p:txBody>
      </p:sp>
      <p:sp>
        <p:nvSpPr>
          <p:cNvPr id="4" name="Slide Number Placeholder 3"/>
          <p:cNvSpPr>
            <a:spLocks noGrp="1"/>
          </p:cNvSpPr>
          <p:nvPr>
            <p:ph type="sldNum" sz="quarter" idx="12"/>
          </p:nvPr>
        </p:nvSpPr>
        <p:spPr/>
        <p:txBody>
          <a:bodyPr/>
          <a:lstStyle/>
          <a:p>
            <a:fld id="{06F855F6-99C9-4B18-88EC-1D73743D07FD}" type="slidenum">
              <a:rPr lang="en-US" smtClean="0"/>
              <a:t>284</a:t>
            </a:fld>
            <a:endParaRPr lang="en-US"/>
          </a:p>
        </p:txBody>
      </p:sp>
    </p:spTree>
    <p:extLst>
      <p:ext uri="{BB962C8B-B14F-4D97-AF65-F5344CB8AC3E}">
        <p14:creationId xmlns:p14="http://schemas.microsoft.com/office/powerpoint/2010/main" val="161778379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Khuôn mẫu hàm, khuôn mẫu lớp (template)</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a:sym typeface="Wingdings" panose="05000000000000000000" pitchFamily="2" charset="2"/>
              </a:rPr>
              <a:t>Tìm max hai số (số nguyên, số thực, số kiểu long)</a:t>
            </a:r>
          </a:p>
          <a:p>
            <a:pPr marL="0" indent="0">
              <a:lnSpc>
                <a:spcPct val="100000"/>
              </a:lnSpc>
              <a:spcBef>
                <a:spcPts val="0"/>
              </a:spcBef>
              <a:buNone/>
            </a:pPr>
            <a:r>
              <a:rPr lang="en-US" sz="2400" b="1">
                <a:sym typeface="Wingdings" panose="05000000000000000000" pitchFamily="2" charset="2"/>
              </a:rPr>
              <a:t>int max (int a, int b)</a:t>
            </a:r>
          </a:p>
          <a:p>
            <a:pPr marL="0" indent="0">
              <a:lnSpc>
                <a:spcPct val="100000"/>
              </a:lnSpc>
              <a:spcBef>
                <a:spcPts val="0"/>
              </a:spcBef>
              <a:buNone/>
            </a:pPr>
            <a:r>
              <a:rPr lang="en-US" sz="2400" b="1">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	if(a&gt;b) return a;</a:t>
            </a:r>
          </a:p>
          <a:p>
            <a:pPr marL="0" indent="0">
              <a:lnSpc>
                <a:spcPct val="100000"/>
              </a:lnSpc>
              <a:spcBef>
                <a:spcPts val="0"/>
              </a:spcBef>
              <a:buNone/>
            </a:pPr>
            <a:r>
              <a:rPr lang="en-US" sz="2400" b="1">
                <a:sym typeface="Wingdings" panose="05000000000000000000" pitchFamily="2" charset="2"/>
              </a:rPr>
              <a:t>	else return b;</a:t>
            </a:r>
          </a:p>
          <a:p>
            <a:pPr marL="0" indent="0">
              <a:lnSpc>
                <a:spcPct val="100000"/>
              </a:lnSpc>
              <a:spcBef>
                <a:spcPts val="0"/>
              </a:spcBef>
              <a:buNone/>
            </a:pPr>
            <a:r>
              <a:rPr lang="en-US" sz="2400" b="1">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285</a:t>
            </a:fld>
            <a:endParaRPr lang="en-US"/>
          </a:p>
        </p:txBody>
      </p:sp>
    </p:spTree>
    <p:extLst>
      <p:ext uri="{BB962C8B-B14F-4D97-AF65-F5344CB8AC3E}">
        <p14:creationId xmlns:p14="http://schemas.microsoft.com/office/powerpoint/2010/main" val="427821481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Khuôn mẫu hàm, khuôn mẫu lớp (template)</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max1 (</a:t>
            </a:r>
            <a:r>
              <a:rPr lang="en-US" sz="2400" b="1" dirty="0" err="1">
                <a:sym typeface="Wingdings" panose="05000000000000000000" pitchFamily="2" charset="2"/>
              </a:rPr>
              <a:t>int</a:t>
            </a:r>
            <a:r>
              <a:rPr lang="en-US" sz="2400" b="1" dirty="0">
                <a:sym typeface="Wingdings" panose="05000000000000000000" pitchFamily="2" charset="2"/>
              </a:rPr>
              <a:t> a, </a:t>
            </a:r>
            <a:r>
              <a:rPr lang="en-US" sz="2400" b="1" dirty="0" err="1">
                <a:sym typeface="Wingdings" panose="05000000000000000000" pitchFamily="2" charset="2"/>
              </a:rPr>
              <a:t>int</a:t>
            </a:r>
            <a:r>
              <a:rPr lang="en-US" sz="2400" b="1" dirty="0">
                <a:sym typeface="Wingdings" panose="05000000000000000000" pitchFamily="2" charset="2"/>
              </a:rPr>
              <a:t> b)</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if(a&gt;b) return a;</a:t>
            </a:r>
          </a:p>
          <a:p>
            <a:pPr marL="0" indent="0">
              <a:lnSpc>
                <a:spcPct val="100000"/>
              </a:lnSpc>
              <a:spcBef>
                <a:spcPts val="0"/>
              </a:spcBef>
              <a:buNone/>
            </a:pPr>
            <a:r>
              <a:rPr lang="en-US" sz="2400" b="1" dirty="0">
                <a:sym typeface="Wingdings" panose="05000000000000000000" pitchFamily="2" charset="2"/>
              </a:rPr>
              <a:t>	else return b;</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&lt;&lt;" Max hai so 4 va 8 =" &lt;&lt;max1(4,8);</a:t>
            </a:r>
          </a:p>
          <a:p>
            <a:pPr marL="0" indent="0">
              <a:lnSpc>
                <a:spcPct val="100000"/>
              </a:lnSpc>
              <a:spcBef>
                <a:spcPts val="0"/>
              </a:spcBef>
              <a:buNone/>
            </a:pPr>
            <a:r>
              <a:rPr lang="en-US" sz="3600" b="1" i="1">
                <a:solidFill>
                  <a:srgbClr val="04D6EC"/>
                </a:solidFill>
                <a:sym typeface="Wingdings" panose="05000000000000000000" pitchFamily="2" charset="2"/>
              </a:rPr>
              <a:t>   </a:t>
            </a:r>
            <a:r>
              <a:rPr lang="en-US" sz="3600" b="1" i="1" u="sng">
                <a:solidFill>
                  <a:srgbClr val="FF0000"/>
                </a:solidFill>
                <a:sym typeface="Wingdings" panose="05000000000000000000" pitchFamily="2" charset="2"/>
              </a:rPr>
              <a:t>cout</a:t>
            </a:r>
            <a:r>
              <a:rPr lang="en-US" sz="3600" b="1" i="1" u="sng" dirty="0">
                <a:solidFill>
                  <a:srgbClr val="FF0000"/>
                </a:solidFill>
                <a:sym typeface="Wingdings" panose="05000000000000000000" pitchFamily="2" charset="2"/>
              </a:rPr>
              <a:t>&lt;&lt;" Max hai so 4.2 va 8.1 =" &lt;&lt;max1(4.2,8.1);</a:t>
            </a: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286</a:t>
            </a:fld>
            <a:endParaRPr lang="en-US"/>
          </a:p>
        </p:txBody>
      </p:sp>
    </p:spTree>
    <p:extLst>
      <p:ext uri="{BB962C8B-B14F-4D97-AF65-F5344CB8AC3E}">
        <p14:creationId xmlns:p14="http://schemas.microsoft.com/office/powerpoint/2010/main" val="251900644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Khuôn mẫu hàm, khuôn mẫu lớp (template)</a:t>
            </a:r>
          </a:p>
        </p:txBody>
      </p:sp>
      <p:sp>
        <p:nvSpPr>
          <p:cNvPr id="3" name="Content Placeholder 2"/>
          <p:cNvSpPr>
            <a:spLocks noGrp="1"/>
          </p:cNvSpPr>
          <p:nvPr>
            <p:ph idx="1"/>
          </p:nvPr>
        </p:nvSpPr>
        <p:spPr>
          <a:xfrm>
            <a:off x="838200" y="1424180"/>
            <a:ext cx="11127059" cy="4887719"/>
          </a:xfrm>
        </p:spPr>
        <p:txBody>
          <a:bodyPr>
            <a:noAutofit/>
          </a:bodyPr>
          <a:lstStyle/>
          <a:p>
            <a:pPr marL="0" indent="0">
              <a:lnSpc>
                <a:spcPct val="100000"/>
              </a:lnSpc>
              <a:spcBef>
                <a:spcPts val="0"/>
              </a:spcBef>
              <a:buNone/>
            </a:pPr>
            <a:r>
              <a:rPr lang="en-US" sz="3600" b="1">
                <a:solidFill>
                  <a:srgbClr val="0000FF"/>
                </a:solidFill>
                <a:sym typeface="Wingdings" panose="05000000000000000000" pitchFamily="2" charset="2"/>
              </a:rPr>
              <a:t>template &lt;class </a:t>
            </a:r>
            <a:r>
              <a:rPr lang="en-US" sz="3600" b="1" u="sng">
                <a:solidFill>
                  <a:srgbClr val="0000FF"/>
                </a:solidFill>
                <a:sym typeface="Wingdings" panose="05000000000000000000" pitchFamily="2" charset="2"/>
              </a:rPr>
              <a:t>T</a:t>
            </a:r>
            <a:r>
              <a:rPr lang="en-US" sz="3600" b="1">
                <a:solidFill>
                  <a:srgbClr val="0000FF"/>
                </a:solidFill>
                <a:sym typeface="Wingdings" panose="05000000000000000000" pitchFamily="2" charset="2"/>
              </a:rPr>
              <a:t>&gt;</a:t>
            </a:r>
          </a:p>
          <a:p>
            <a:pPr marL="0" indent="0">
              <a:lnSpc>
                <a:spcPct val="100000"/>
              </a:lnSpc>
              <a:spcBef>
                <a:spcPts val="0"/>
              </a:spcBef>
              <a:buNone/>
            </a:pPr>
            <a:r>
              <a:rPr lang="en-US" sz="2400" b="1" u="sng">
                <a:solidFill>
                  <a:srgbClr val="0000FF"/>
                </a:solidFill>
                <a:sym typeface="Wingdings" panose="05000000000000000000" pitchFamily="2" charset="2"/>
              </a:rPr>
              <a:t>T</a:t>
            </a:r>
            <a:r>
              <a:rPr lang="en-US" sz="2400" b="1">
                <a:sym typeface="Wingdings" panose="05000000000000000000" pitchFamily="2" charset="2"/>
              </a:rPr>
              <a:t> max1 (</a:t>
            </a:r>
            <a:r>
              <a:rPr lang="en-US" sz="2400" b="1" u="sng">
                <a:solidFill>
                  <a:srgbClr val="0000FF"/>
                </a:solidFill>
                <a:sym typeface="Wingdings" panose="05000000000000000000" pitchFamily="2" charset="2"/>
              </a:rPr>
              <a:t>T</a:t>
            </a:r>
            <a:r>
              <a:rPr lang="en-US" sz="2400" b="1">
                <a:sym typeface="Wingdings" panose="05000000000000000000" pitchFamily="2" charset="2"/>
              </a:rPr>
              <a:t> a, </a:t>
            </a:r>
            <a:r>
              <a:rPr lang="en-US" sz="2400" b="1" u="sng">
                <a:solidFill>
                  <a:srgbClr val="0000FF"/>
                </a:solidFill>
                <a:sym typeface="Wingdings" panose="05000000000000000000" pitchFamily="2" charset="2"/>
              </a:rPr>
              <a:t>T</a:t>
            </a:r>
            <a:r>
              <a:rPr lang="en-US" sz="2400" b="1">
                <a:sym typeface="Wingdings" panose="05000000000000000000" pitchFamily="2" charset="2"/>
              </a:rPr>
              <a:t> b)</a:t>
            </a:r>
          </a:p>
          <a:p>
            <a:pPr marL="0" indent="0">
              <a:lnSpc>
                <a:spcPct val="100000"/>
              </a:lnSpc>
              <a:spcBef>
                <a:spcPts val="0"/>
              </a:spcBef>
              <a:buNone/>
            </a:pPr>
            <a:r>
              <a:rPr lang="en-US" sz="2400" b="1">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	if(a&gt;b) return a;</a:t>
            </a:r>
          </a:p>
          <a:p>
            <a:pPr marL="0" indent="0">
              <a:lnSpc>
                <a:spcPct val="100000"/>
              </a:lnSpc>
              <a:spcBef>
                <a:spcPts val="0"/>
              </a:spcBef>
              <a:buNone/>
            </a:pPr>
            <a:r>
              <a:rPr lang="en-US" sz="2400" b="1">
                <a:sym typeface="Wingdings" panose="05000000000000000000" pitchFamily="2" charset="2"/>
              </a:rPr>
              <a:t>	else return b;</a:t>
            </a:r>
          </a:p>
          <a:p>
            <a:pPr marL="0" indent="0">
              <a:lnSpc>
                <a:spcPct val="100000"/>
              </a:lnSpc>
              <a:spcBef>
                <a:spcPts val="0"/>
              </a:spcBef>
              <a:buNone/>
            </a:pPr>
            <a:r>
              <a:rPr lang="en-US" sz="2400" b="1">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int main() </a:t>
            </a:r>
          </a:p>
          <a:p>
            <a:pPr marL="0" indent="0">
              <a:lnSpc>
                <a:spcPct val="100000"/>
              </a:lnSpc>
              <a:spcBef>
                <a:spcPts val="0"/>
              </a:spcBef>
              <a:buNone/>
            </a:pPr>
            <a:r>
              <a:rPr lang="en-US" sz="2400" b="1">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    	cout&lt;&lt;" \nMax hai so 4 va 8 =" &lt;&lt;max1</a:t>
            </a:r>
            <a:r>
              <a:rPr lang="en-US" sz="2400" b="1">
                <a:solidFill>
                  <a:srgbClr val="FF0000"/>
                </a:solidFill>
                <a:sym typeface="Wingdings" panose="05000000000000000000" pitchFamily="2" charset="2"/>
              </a:rPr>
              <a:t>&lt;int&gt;</a:t>
            </a:r>
            <a:r>
              <a:rPr lang="en-US" sz="2400" b="1">
                <a:sym typeface="Wingdings" panose="05000000000000000000" pitchFamily="2" charset="2"/>
              </a:rPr>
              <a:t>(4,8);</a:t>
            </a:r>
          </a:p>
          <a:p>
            <a:pPr marL="0" indent="0">
              <a:lnSpc>
                <a:spcPct val="100000"/>
              </a:lnSpc>
              <a:spcBef>
                <a:spcPts val="0"/>
              </a:spcBef>
              <a:buNone/>
            </a:pPr>
            <a:r>
              <a:rPr lang="en-US" sz="2400" b="1">
                <a:sym typeface="Wingdings" panose="05000000000000000000" pitchFamily="2" charset="2"/>
              </a:rPr>
              <a:t>    	float h=max1</a:t>
            </a:r>
            <a:r>
              <a:rPr lang="en-US" sz="2400" b="1">
                <a:solidFill>
                  <a:srgbClr val="FF0000"/>
                </a:solidFill>
                <a:sym typeface="Wingdings" panose="05000000000000000000" pitchFamily="2" charset="2"/>
              </a:rPr>
              <a:t>&lt;float&gt;</a:t>
            </a:r>
            <a:r>
              <a:rPr lang="en-US" sz="2400" b="1">
                <a:sym typeface="Wingdings" panose="05000000000000000000" pitchFamily="2" charset="2"/>
              </a:rPr>
              <a:t>(14.2,18.1);</a:t>
            </a:r>
          </a:p>
          <a:p>
            <a:pPr marL="0" indent="0">
              <a:lnSpc>
                <a:spcPct val="100000"/>
              </a:lnSpc>
              <a:spcBef>
                <a:spcPts val="0"/>
              </a:spcBef>
              <a:buNone/>
            </a:pPr>
            <a:r>
              <a:rPr lang="en-US" sz="2400" b="1">
                <a:sym typeface="Wingdings" panose="05000000000000000000" pitchFamily="2" charset="2"/>
              </a:rPr>
              <a:t>	cout&lt;&lt;" \nMax hai so 14.2 va 18.1 =" &lt;&lt;h;</a:t>
            </a:r>
          </a:p>
          <a:p>
            <a:pPr marL="0" indent="0">
              <a:lnSpc>
                <a:spcPct val="100000"/>
              </a:lnSpc>
              <a:spcBef>
                <a:spcPts val="0"/>
              </a:spcBef>
              <a:buNone/>
            </a:pPr>
            <a:r>
              <a:rPr lang="en-US" sz="2400" b="1">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287</a:t>
            </a:fld>
            <a:endParaRPr lang="en-US"/>
          </a:p>
        </p:txBody>
      </p:sp>
    </p:spTree>
    <p:extLst>
      <p:ext uri="{BB962C8B-B14F-4D97-AF65-F5344CB8AC3E}">
        <p14:creationId xmlns:p14="http://schemas.microsoft.com/office/powerpoint/2010/main" val="37141653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Khuôn mẫu hàm, khuôn mẫu lớp (template)</a:t>
            </a:r>
          </a:p>
        </p:txBody>
      </p:sp>
      <p:sp>
        <p:nvSpPr>
          <p:cNvPr id="4" name="Slide Number Placeholder 3"/>
          <p:cNvSpPr>
            <a:spLocks noGrp="1"/>
          </p:cNvSpPr>
          <p:nvPr>
            <p:ph type="sldNum" sz="quarter" idx="12"/>
          </p:nvPr>
        </p:nvSpPr>
        <p:spPr/>
        <p:txBody>
          <a:bodyPr/>
          <a:lstStyle/>
          <a:p>
            <a:fld id="{06F855F6-99C9-4B18-88EC-1D73743D07FD}" type="slidenum">
              <a:rPr lang="en-US" smtClean="0"/>
              <a:t>288</a:t>
            </a:fld>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500398" y="342900"/>
            <a:ext cx="11010900" cy="6334125"/>
          </a:xfrm>
          <a:prstGeom prst="rect">
            <a:avLst/>
          </a:prstGeom>
        </p:spPr>
      </p:pic>
    </p:spTree>
    <p:extLst>
      <p:ext uri="{BB962C8B-B14F-4D97-AF65-F5344CB8AC3E}">
        <p14:creationId xmlns:p14="http://schemas.microsoft.com/office/powerpoint/2010/main" val="1116804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Khuôn mẫu hàm, khuôn mẫu lớp (template)</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3200" b="1" dirty="0">
                <a:latin typeface="Times New Roman" panose="02020603050405020304" pitchFamily="18" charset="0"/>
                <a:cs typeface="Times New Roman" panose="02020603050405020304" pitchFamily="18" charset="0"/>
                <a:sym typeface="Wingdings" panose="05000000000000000000" pitchFamily="2" charset="2"/>
              </a:rPr>
              <a:t>Nếu </a:t>
            </a:r>
            <a:r>
              <a:rPr lang="en-US" sz="3200" b="1" dirty="0" err="1">
                <a:latin typeface="Times New Roman" panose="02020603050405020304" pitchFamily="18" charset="0"/>
                <a:cs typeface="Times New Roman" panose="02020603050405020304" pitchFamily="18" charset="0"/>
                <a:sym typeface="Wingdings" panose="05000000000000000000" pitchFamily="2" charset="2"/>
              </a:rPr>
              <a:t>nh</a:t>
            </a:r>
            <a:r>
              <a:rPr lang="vi-VN" sz="3200" b="1" dirty="0">
                <a:latin typeface="Times New Roman" panose="02020603050405020304" pitchFamily="18" charset="0"/>
                <a:cs typeface="Times New Roman" panose="02020603050405020304" pitchFamily="18" charset="0"/>
                <a:sym typeface="Wingdings" panose="05000000000000000000" pitchFamily="2" charset="2"/>
              </a:rPr>
              <a:t>ư</a:t>
            </a:r>
            <a:r>
              <a:rPr lang="en-US" sz="3200" b="1" dirty="0">
                <a:latin typeface="Times New Roman" panose="02020603050405020304" pitchFamily="18" charset="0"/>
                <a:cs typeface="Times New Roman" panose="02020603050405020304" pitchFamily="18" charset="0"/>
                <a:sym typeface="Wingdings" panose="05000000000000000000" pitchFamily="2" charset="2"/>
              </a:rPr>
              <a:t> các kiểu dữ liệu khác nhau thì xử lý </a:t>
            </a:r>
            <a:r>
              <a:rPr lang="en-US" sz="3200" b="1" dirty="0" err="1">
                <a:latin typeface="Times New Roman" panose="02020603050405020304" pitchFamily="18" charset="0"/>
                <a:cs typeface="Times New Roman" panose="02020603050405020304" pitchFamily="18" charset="0"/>
                <a:sym typeface="Wingdings" panose="05000000000000000000" pitchFamily="2" charset="2"/>
              </a:rPr>
              <a:t>nh</a:t>
            </a:r>
            <a:r>
              <a:rPr lang="vi-VN" sz="3200" b="1" dirty="0">
                <a:latin typeface="Times New Roman" panose="02020603050405020304" pitchFamily="18" charset="0"/>
                <a:cs typeface="Times New Roman" panose="02020603050405020304" pitchFamily="18" charset="0"/>
                <a:sym typeface="Wingdings" panose="05000000000000000000" pitchFamily="2" charset="2"/>
              </a:rPr>
              <a:t>ư</a:t>
            </a:r>
            <a:r>
              <a:rPr lang="en-US" sz="3200" b="1" dirty="0">
                <a:latin typeface="Times New Roman" panose="02020603050405020304" pitchFamily="18" charset="0"/>
                <a:cs typeface="Times New Roman" panose="02020603050405020304" pitchFamily="18" charset="0"/>
                <a:sym typeface="Wingdings" panose="05000000000000000000" pitchFamily="2" charset="2"/>
              </a:rPr>
              <a:t> thế nào?</a:t>
            </a:r>
          </a:p>
          <a:p>
            <a:pPr marL="0" indent="0">
              <a:lnSpc>
                <a:spcPct val="100000"/>
              </a:lnSpc>
              <a:spcBef>
                <a:spcPts val="0"/>
              </a:spcBef>
              <a:buNone/>
            </a:pPr>
            <a:r>
              <a:rPr lang="en-US" sz="3200" b="1" dirty="0">
                <a:latin typeface="Times New Roman" panose="02020603050405020304" pitchFamily="18" charset="0"/>
                <a:cs typeface="Times New Roman" panose="02020603050405020304" pitchFamily="18" charset="0"/>
                <a:sym typeface="Wingdings" panose="05000000000000000000" pitchFamily="2" charset="2"/>
              </a:rPr>
              <a:t>Ví dụ kiểu string và kiểu số</a:t>
            </a:r>
          </a:p>
          <a:p>
            <a:pPr marL="0" indent="0">
              <a:lnSpc>
                <a:spcPct val="100000"/>
              </a:lnSpc>
              <a:spcBef>
                <a:spcPts val="0"/>
              </a:spcBef>
              <a:buNone/>
            </a:pPr>
            <a:r>
              <a:rPr lang="en-US" sz="3200" b="1" dirty="0">
                <a:latin typeface="Times New Roman" panose="02020603050405020304" pitchFamily="18" charset="0"/>
                <a:cs typeface="Times New Roman" panose="02020603050405020304" pitchFamily="18" charset="0"/>
                <a:sym typeface="Wingdings" panose="05000000000000000000" pitchFamily="2" charset="2"/>
              </a:rPr>
              <a:t>Ta cần xây dựng hàm  square cho kiểu số và kiểu chuỗi, trong đó kiểu chuỗi là nhân đôi chuỗi lên.</a:t>
            </a:r>
          </a:p>
          <a:p>
            <a:pPr marL="0" indent="0">
              <a:lnSpc>
                <a:spcPct val="100000"/>
              </a:lnSpc>
              <a:spcBef>
                <a:spcPts val="0"/>
              </a:spcBef>
              <a:buNone/>
            </a:pPr>
            <a:r>
              <a:rPr lang="en-US" sz="3200" b="1" dirty="0">
                <a:latin typeface="Times New Roman" panose="02020603050405020304" pitchFamily="18" charset="0"/>
                <a:cs typeface="Times New Roman" panose="02020603050405020304" pitchFamily="18" charset="0"/>
                <a:sym typeface="Wingdings" panose="05000000000000000000" pitchFamily="2" charset="2"/>
              </a:rPr>
              <a:t>Do string không thực hiện </a:t>
            </a:r>
            <a:r>
              <a:rPr lang="vi-VN" sz="3200" b="1" dirty="0">
                <a:latin typeface="Times New Roman" panose="02020603050405020304" pitchFamily="18" charset="0"/>
                <a:cs typeface="Times New Roman" panose="02020603050405020304" pitchFamily="18" charset="0"/>
                <a:sym typeface="Wingdings" panose="05000000000000000000" pitchFamily="2" charset="2"/>
              </a:rPr>
              <a:t>được</a:t>
            </a:r>
            <a:r>
              <a:rPr lang="en-US" sz="3200" b="1" dirty="0">
                <a:latin typeface="Times New Roman" panose="02020603050405020304" pitchFamily="18" charset="0"/>
                <a:cs typeface="Times New Roman" panose="02020603050405020304" pitchFamily="18" charset="0"/>
                <a:sym typeface="Wingdings" panose="05000000000000000000" pitchFamily="2" charset="2"/>
              </a:rPr>
              <a:t> phép nhân nên ta phải đặc tả riêng cho kiểu dữ liệu này (</a:t>
            </a:r>
            <a:r>
              <a:rPr lang="en-US" sz="3200" b="1" dirty="0">
                <a:solidFill>
                  <a:srgbClr val="FF0000"/>
                </a:solidFill>
                <a:sym typeface="Wingdings" panose="05000000000000000000" pitchFamily="2" charset="2"/>
              </a:rPr>
              <a:t>t</a:t>
            </a:r>
            <a:r>
              <a:rPr lang="en-US" sz="3200" b="1" dirty="0">
                <a:solidFill>
                  <a:srgbClr val="FF0000"/>
                </a:solidFill>
              </a:rPr>
              <a:t>emplate specialization</a:t>
            </a:r>
            <a:r>
              <a:rPr lang="en-US" sz="3200" b="1" dirty="0"/>
              <a:t>)</a:t>
            </a:r>
            <a:r>
              <a:rPr lang="en-US" sz="3200" b="1" dirty="0">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00000"/>
              </a:lnSpc>
              <a:spcBef>
                <a:spcPts val="0"/>
              </a:spcBef>
              <a:buNone/>
            </a:pPr>
            <a:endParaRPr lang="en-US" sz="3200" b="1" dirty="0">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00000"/>
              </a:lnSpc>
              <a:spcBef>
                <a:spcPts val="0"/>
              </a:spcBef>
              <a:buNone/>
            </a:pPr>
            <a:endParaRPr lang="en-US" sz="2400" b="1"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289</a:t>
            </a:fld>
            <a:endParaRPr lang="en-US"/>
          </a:p>
        </p:txBody>
      </p:sp>
    </p:spTree>
    <p:extLst>
      <p:ext uri="{BB962C8B-B14F-4D97-AF65-F5344CB8AC3E}">
        <p14:creationId xmlns:p14="http://schemas.microsoft.com/office/powerpoint/2010/main" val="4221713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Định nghĩa chồng toán tử ra (&lt;&lt;)</a:t>
            </a:r>
          </a:p>
        </p:txBody>
      </p:sp>
      <p:sp>
        <p:nvSpPr>
          <p:cNvPr id="3" name="Content Placeholder 2"/>
          <p:cNvSpPr>
            <a:spLocks noGrp="1"/>
          </p:cNvSpPr>
          <p:nvPr>
            <p:ph idx="1"/>
          </p:nvPr>
        </p:nvSpPr>
        <p:spPr/>
        <p:txBody>
          <a:bodyPr/>
          <a:lstStyle/>
          <a:p>
            <a:pPr marL="0" indent="0">
              <a:buNone/>
            </a:pPr>
            <a:r>
              <a:rPr lang="en-US"/>
              <a:t>Cách </a:t>
            </a:r>
            <a:r>
              <a:rPr lang="en-US" dirty="0"/>
              <a:t>khai báo</a:t>
            </a:r>
          </a:p>
          <a:p>
            <a:pPr marL="0" indent="0">
              <a:buNone/>
            </a:pPr>
            <a:r>
              <a:rPr lang="en-US" dirty="0" err="1">
                <a:solidFill>
                  <a:srgbClr val="0000FF"/>
                </a:solidFill>
              </a:rPr>
              <a:t>ostream</a:t>
            </a:r>
            <a:r>
              <a:rPr lang="en-US" dirty="0"/>
              <a:t>  </a:t>
            </a:r>
            <a:r>
              <a:rPr lang="en-US" dirty="0">
                <a:solidFill>
                  <a:srgbClr val="0000FF"/>
                </a:solidFill>
              </a:rPr>
              <a:t>&amp;</a:t>
            </a:r>
            <a:r>
              <a:rPr lang="en-US" dirty="0"/>
              <a:t>operator</a:t>
            </a:r>
            <a:r>
              <a:rPr lang="en-US" b="1" dirty="0">
                <a:solidFill>
                  <a:srgbClr val="0000FF"/>
                </a:solidFill>
              </a:rPr>
              <a:t>&lt;&lt;</a:t>
            </a:r>
            <a:r>
              <a:rPr lang="en-US" dirty="0"/>
              <a:t>(</a:t>
            </a:r>
            <a:r>
              <a:rPr lang="en-US" dirty="0" err="1">
                <a:solidFill>
                  <a:srgbClr val="0000FF"/>
                </a:solidFill>
              </a:rPr>
              <a:t>ostream</a:t>
            </a:r>
            <a:r>
              <a:rPr lang="en-US" dirty="0">
                <a:solidFill>
                  <a:srgbClr val="0000FF"/>
                </a:solidFill>
              </a:rPr>
              <a:t> &amp;</a:t>
            </a:r>
            <a:r>
              <a:rPr lang="en-US" dirty="0" err="1">
                <a:solidFill>
                  <a:srgbClr val="0000FF"/>
                </a:solidFill>
              </a:rPr>
              <a:t>os</a:t>
            </a:r>
            <a:r>
              <a:rPr lang="en-US" dirty="0"/>
              <a:t>, </a:t>
            </a:r>
            <a:r>
              <a:rPr lang="en-US" dirty="0" err="1"/>
              <a:t>kieudulieumoi</a:t>
            </a:r>
            <a:r>
              <a:rPr lang="en-US" dirty="0"/>
              <a:t> b)</a:t>
            </a:r>
          </a:p>
          <a:p>
            <a:pPr marL="0" indent="0">
              <a:buNone/>
            </a:pPr>
            <a:r>
              <a:rPr lang="en-US" dirty="0"/>
              <a:t>{</a:t>
            </a:r>
          </a:p>
          <a:p>
            <a:pPr marL="0" indent="0">
              <a:buNone/>
            </a:pPr>
            <a:r>
              <a:rPr lang="en-US" dirty="0"/>
              <a:t>	// các lệnh in cho các thành phần của kiểu b</a:t>
            </a:r>
          </a:p>
          <a:p>
            <a:pPr marL="0" indent="0">
              <a:buNone/>
            </a:pPr>
            <a:r>
              <a:rPr lang="en-US" dirty="0"/>
              <a:t>	</a:t>
            </a:r>
            <a:r>
              <a:rPr lang="en-US" dirty="0">
                <a:solidFill>
                  <a:srgbClr val="0000FF"/>
                </a:solidFill>
              </a:rPr>
              <a:t>return </a:t>
            </a:r>
            <a:r>
              <a:rPr lang="en-US" dirty="0" err="1">
                <a:solidFill>
                  <a:srgbClr val="0000FF"/>
                </a:solidFill>
              </a:rPr>
              <a:t>os</a:t>
            </a:r>
            <a:r>
              <a:rPr lang="en-US" dirty="0">
                <a:solidFill>
                  <a:srgbClr val="0000FF"/>
                </a:solidFill>
              </a:rPr>
              <a:t>;</a:t>
            </a:r>
          </a:p>
          <a:p>
            <a:pPr marL="0" indent="0">
              <a:buNone/>
            </a:pPr>
            <a:r>
              <a:rPr lang="en-US"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29</a:t>
            </a:fld>
            <a:endParaRPr lang="en-US"/>
          </a:p>
        </p:txBody>
      </p:sp>
    </p:spTree>
    <p:extLst>
      <p:ext uri="{BB962C8B-B14F-4D97-AF65-F5344CB8AC3E}">
        <p14:creationId xmlns:p14="http://schemas.microsoft.com/office/powerpoint/2010/main" val="32236900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Template specialization hỗ trợ cho các kiểu dữ liệu khác</a:t>
            </a:r>
            <a:endParaRPr lang="en-US" sz="3600" dirty="0"/>
          </a:p>
        </p:txBody>
      </p:sp>
      <p:sp>
        <p:nvSpPr>
          <p:cNvPr id="3" name="Content Placeholder 2"/>
          <p:cNvSpPr>
            <a:spLocks noGrp="1"/>
          </p:cNvSpPr>
          <p:nvPr>
            <p:ph idx="1"/>
          </p:nvPr>
        </p:nvSpPr>
        <p:spPr>
          <a:xfrm>
            <a:off x="748048" y="1424180"/>
            <a:ext cx="11217211" cy="5030407"/>
          </a:xfrm>
        </p:spPr>
        <p:txBody>
          <a:bodyPr>
            <a:noAutofit/>
          </a:bodyPr>
          <a:lstStyle/>
          <a:p>
            <a:pPr marL="0" indent="0">
              <a:lnSpc>
                <a:spcPct val="100000"/>
              </a:lnSpc>
              <a:spcBef>
                <a:spcPts val="0"/>
              </a:spcBef>
              <a:buNone/>
            </a:pPr>
            <a:r>
              <a:rPr lang="en-US" b="1" dirty="0">
                <a:solidFill>
                  <a:srgbClr val="FF0000"/>
                </a:solidFill>
                <a:sym typeface="Wingdings" panose="05000000000000000000" pitchFamily="2" charset="2"/>
              </a:rPr>
              <a:t>template &lt;class T&gt;</a:t>
            </a:r>
          </a:p>
          <a:p>
            <a:pPr marL="0" indent="0">
              <a:lnSpc>
                <a:spcPct val="100000"/>
              </a:lnSpc>
              <a:spcBef>
                <a:spcPts val="0"/>
              </a:spcBef>
              <a:buNone/>
            </a:pPr>
            <a:r>
              <a:rPr lang="en-US" b="1" dirty="0">
                <a:solidFill>
                  <a:srgbClr val="FF0000"/>
                </a:solidFill>
                <a:sym typeface="Wingdings" panose="05000000000000000000" pitchFamily="2" charset="2"/>
              </a:rPr>
              <a:t>T square (T a) </a:t>
            </a:r>
            <a:r>
              <a:rPr lang="en-US" b="1">
                <a:solidFill>
                  <a:srgbClr val="FF0000"/>
                </a:solidFill>
                <a:sym typeface="Wingdings" panose="05000000000000000000" pitchFamily="2" charset="2"/>
              </a:rPr>
              <a:t>{ return </a:t>
            </a:r>
            <a:r>
              <a:rPr lang="en-US" b="1" dirty="0">
                <a:solidFill>
                  <a:srgbClr val="FF0000"/>
                </a:solidFill>
                <a:sym typeface="Wingdings" panose="05000000000000000000" pitchFamily="2" charset="2"/>
              </a:rPr>
              <a:t>a*a; }</a:t>
            </a:r>
          </a:p>
          <a:p>
            <a:pPr marL="0" indent="0">
              <a:lnSpc>
                <a:spcPct val="100000"/>
              </a:lnSpc>
              <a:spcBef>
                <a:spcPts val="0"/>
              </a:spcBef>
              <a:buNone/>
            </a:pPr>
            <a:r>
              <a:rPr lang="en-US" sz="3600" b="1" dirty="0">
                <a:solidFill>
                  <a:srgbClr val="0000FF"/>
                </a:solidFill>
                <a:sym typeface="Wingdings" panose="05000000000000000000" pitchFamily="2" charset="2"/>
              </a:rPr>
              <a:t>template &lt;&gt;</a:t>
            </a:r>
          </a:p>
          <a:p>
            <a:pPr marL="0" indent="0">
              <a:lnSpc>
                <a:spcPct val="100000"/>
              </a:lnSpc>
              <a:spcBef>
                <a:spcPts val="0"/>
              </a:spcBef>
              <a:buNone/>
            </a:pPr>
            <a:r>
              <a:rPr lang="en-US" sz="3600" b="1" dirty="0">
                <a:solidFill>
                  <a:srgbClr val="0000FF"/>
                </a:solidFill>
                <a:sym typeface="Wingdings" panose="05000000000000000000" pitchFamily="2" charset="2"/>
              </a:rPr>
              <a:t>string square&lt;string&gt;(string a) </a:t>
            </a:r>
            <a:r>
              <a:rPr lang="en-US" sz="3600" b="1">
                <a:solidFill>
                  <a:srgbClr val="0000FF"/>
                </a:solidFill>
                <a:sym typeface="Wingdings" panose="05000000000000000000" pitchFamily="2" charset="2"/>
              </a:rPr>
              <a:t>{ return </a:t>
            </a:r>
            <a:r>
              <a:rPr lang="en-US" sz="3600" b="1" dirty="0">
                <a:solidFill>
                  <a:srgbClr val="0000FF"/>
                </a:solidFill>
                <a:sym typeface="Wingdings" panose="05000000000000000000" pitchFamily="2" charset="2"/>
              </a:rPr>
              <a:t>(</a:t>
            </a:r>
            <a:r>
              <a:rPr lang="en-US" sz="3600" b="1" dirty="0" err="1">
                <a:solidFill>
                  <a:srgbClr val="0000FF"/>
                </a:solidFill>
                <a:sym typeface="Wingdings" panose="05000000000000000000" pitchFamily="2" charset="2"/>
              </a:rPr>
              <a:t>a+a</a:t>
            </a:r>
            <a:r>
              <a:rPr lang="en-US" sz="3600" b="1" dirty="0">
                <a:solidFill>
                  <a:srgbClr val="0000FF"/>
                </a:solidFill>
                <a:sym typeface="Wingdings" panose="05000000000000000000" pitchFamily="2" charset="2"/>
              </a:rPr>
              <a:t>); }</a:t>
            </a:r>
          </a:p>
          <a:p>
            <a:pPr marL="0" indent="0">
              <a:lnSpc>
                <a:spcPct val="100000"/>
              </a:lnSpc>
              <a:spcBef>
                <a:spcPts val="0"/>
              </a:spcBef>
              <a:buNone/>
            </a:pPr>
            <a:r>
              <a:rPr lang="en-US" b="1" dirty="0" err="1">
                <a:sym typeface="Wingdings" panose="05000000000000000000" pitchFamily="2" charset="2"/>
              </a:rPr>
              <a:t>int</a:t>
            </a:r>
            <a:r>
              <a:rPr lang="en-US" b="1" dirty="0">
                <a:sym typeface="Wingdings" panose="05000000000000000000" pitchFamily="2" charset="2"/>
              </a:rPr>
              <a:t> main() </a:t>
            </a:r>
          </a:p>
          <a:p>
            <a:pPr marL="0" indent="0">
              <a:lnSpc>
                <a:spcPct val="100000"/>
              </a:lnSpc>
              <a:spcBef>
                <a:spcPts val="0"/>
              </a:spcBef>
              <a:buNone/>
            </a:pPr>
            <a:r>
              <a:rPr lang="en-US" b="1" dirty="0">
                <a:sym typeface="Wingdings" panose="05000000000000000000" pitchFamily="2" charset="2"/>
              </a:rPr>
              <a:t>{</a:t>
            </a:r>
          </a:p>
          <a:p>
            <a:pPr marL="0" indent="0">
              <a:lnSpc>
                <a:spcPct val="100000"/>
              </a:lnSpc>
              <a:spcBef>
                <a:spcPts val="0"/>
              </a:spcBef>
              <a:buNone/>
            </a:pPr>
            <a:r>
              <a:rPr lang="en-US" b="1" dirty="0">
                <a:sym typeface="Wingdings" panose="05000000000000000000" pitchFamily="2" charset="2"/>
              </a:rPr>
              <a:t>    </a:t>
            </a:r>
            <a:r>
              <a:rPr lang="en-US" b="1" dirty="0" err="1">
                <a:sym typeface="Wingdings" panose="05000000000000000000" pitchFamily="2" charset="2"/>
              </a:rPr>
              <a:t>cout</a:t>
            </a:r>
            <a:r>
              <a:rPr lang="en-US" b="1" dirty="0">
                <a:sym typeface="Wingdings" panose="05000000000000000000" pitchFamily="2" charset="2"/>
              </a:rPr>
              <a:t>&lt;&lt;" \n 9^2 =" &lt;&lt;square(9);</a:t>
            </a:r>
          </a:p>
          <a:p>
            <a:pPr marL="0" indent="0">
              <a:lnSpc>
                <a:spcPct val="100000"/>
              </a:lnSpc>
              <a:spcBef>
                <a:spcPts val="0"/>
              </a:spcBef>
              <a:buNone/>
            </a:pPr>
            <a:r>
              <a:rPr lang="en-US" b="1" dirty="0">
                <a:sym typeface="Wingdings" panose="05000000000000000000" pitchFamily="2" charset="2"/>
              </a:rPr>
              <a:t>    </a:t>
            </a:r>
            <a:r>
              <a:rPr lang="en-US" b="1" dirty="0" err="1">
                <a:sym typeface="Wingdings" panose="05000000000000000000" pitchFamily="2" charset="2"/>
              </a:rPr>
              <a:t>cout</a:t>
            </a:r>
            <a:r>
              <a:rPr lang="en-US" b="1" dirty="0">
                <a:sym typeface="Wingdings" panose="05000000000000000000" pitchFamily="2" charset="2"/>
              </a:rPr>
              <a:t>&lt;&lt;" \n 3.1^2 =" &lt;&lt;square(3.1);</a:t>
            </a:r>
          </a:p>
          <a:p>
            <a:pPr marL="0" indent="0">
              <a:lnSpc>
                <a:spcPct val="100000"/>
              </a:lnSpc>
              <a:spcBef>
                <a:spcPts val="0"/>
              </a:spcBef>
              <a:buNone/>
            </a:pPr>
            <a:r>
              <a:rPr lang="en-US" b="1" dirty="0">
                <a:sym typeface="Wingdings" panose="05000000000000000000" pitchFamily="2" charset="2"/>
              </a:rPr>
              <a:t>    </a:t>
            </a:r>
            <a:r>
              <a:rPr lang="en-US" b="1" dirty="0" err="1">
                <a:sym typeface="Wingdings" panose="05000000000000000000" pitchFamily="2" charset="2"/>
              </a:rPr>
              <a:t>cout</a:t>
            </a:r>
            <a:r>
              <a:rPr lang="en-US" b="1" dirty="0">
                <a:sym typeface="Wingdings" panose="05000000000000000000" pitchFamily="2" charset="2"/>
              </a:rPr>
              <a:t>&lt;&lt;" \</a:t>
            </a:r>
            <a:r>
              <a:rPr lang="en-US" b="1">
                <a:sym typeface="Wingdings" panose="05000000000000000000" pitchFamily="2" charset="2"/>
              </a:rPr>
              <a:t>n halan^2 </a:t>
            </a:r>
            <a:r>
              <a:rPr lang="en-US" b="1" dirty="0">
                <a:sym typeface="Wingdings" panose="05000000000000000000" pitchFamily="2" charset="2"/>
              </a:rPr>
              <a:t>=" &lt;&lt;</a:t>
            </a:r>
            <a:r>
              <a:rPr lang="en-US" b="1">
                <a:sym typeface="Wingdings" panose="05000000000000000000" pitchFamily="2" charset="2"/>
              </a:rPr>
              <a:t>square&lt;string&gt;(“halan");</a:t>
            </a:r>
            <a:endParaRPr lang="en-US" b="1" dirty="0">
              <a:sym typeface="Wingdings" panose="05000000000000000000" pitchFamily="2" charset="2"/>
            </a:endParaRPr>
          </a:p>
          <a:p>
            <a:pPr marL="0" indent="0">
              <a:lnSpc>
                <a:spcPct val="100000"/>
              </a:lnSpc>
              <a:spcBef>
                <a:spcPts val="0"/>
              </a:spcBef>
              <a:buNone/>
            </a:pPr>
            <a:r>
              <a:rPr lang="en-US" b="1" dirty="0">
                <a:sym typeface="Wingdings" panose="05000000000000000000" pitchFamily="2" charset="2"/>
              </a:rPr>
              <a:t>}</a:t>
            </a:r>
            <a:endParaRPr lang="en-US" sz="18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290</a:t>
            </a:fld>
            <a:endParaRPr lang="en-US"/>
          </a:p>
        </p:txBody>
      </p:sp>
    </p:spTree>
    <p:extLst>
      <p:ext uri="{BB962C8B-B14F-4D97-AF65-F5344CB8AC3E}">
        <p14:creationId xmlns:p14="http://schemas.microsoft.com/office/powerpoint/2010/main" val="12079798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Templated nhiều kiểu</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800" b="1" dirty="0">
                <a:latin typeface="Times New Roman" panose="02020603050405020304" pitchFamily="18" charset="0"/>
                <a:cs typeface="Times New Roman" panose="02020603050405020304" pitchFamily="18" charset="0"/>
                <a:sym typeface="Wingdings" panose="05000000000000000000" pitchFamily="2" charset="2"/>
              </a:rPr>
              <a:t>Đối với nhiều kiểu khác nhau thì ta khai các tên khác nhau:</a:t>
            </a:r>
            <a:br>
              <a:rPr lang="en-US" sz="2800" b="1" dirty="0">
                <a:latin typeface="Times New Roman" panose="02020603050405020304" pitchFamily="18" charset="0"/>
                <a:cs typeface="Times New Roman" panose="02020603050405020304" pitchFamily="18" charset="0"/>
                <a:sym typeface="Wingdings" panose="05000000000000000000" pitchFamily="2" charset="2"/>
              </a:rPr>
            </a:br>
            <a:r>
              <a:rPr lang="en-US" sz="2800" b="1" dirty="0">
                <a:latin typeface="Times New Roman" panose="02020603050405020304" pitchFamily="18" charset="0"/>
                <a:cs typeface="Times New Roman" panose="02020603050405020304" pitchFamily="18" charset="0"/>
                <a:sym typeface="Wingdings" panose="05000000000000000000" pitchFamily="2" charset="2"/>
              </a:rPr>
              <a:t>template &lt;</a:t>
            </a:r>
            <a:r>
              <a:rPr lang="en-US" sz="2800" b="1" dirty="0" err="1">
                <a:latin typeface="Times New Roman" panose="02020603050405020304" pitchFamily="18" charset="0"/>
                <a:cs typeface="Times New Roman" panose="02020603050405020304" pitchFamily="18" charset="0"/>
                <a:sym typeface="Wingdings" panose="05000000000000000000" pitchFamily="2" charset="2"/>
              </a:rPr>
              <a:t>typename</a:t>
            </a:r>
            <a:r>
              <a:rPr lang="en-US" sz="2800" b="1" dirty="0">
                <a:latin typeface="Times New Roman" panose="02020603050405020304" pitchFamily="18" charset="0"/>
                <a:cs typeface="Times New Roman" panose="02020603050405020304" pitchFamily="18" charset="0"/>
                <a:sym typeface="Wingdings" panose="05000000000000000000" pitchFamily="2" charset="2"/>
              </a:rPr>
              <a:t> T, </a:t>
            </a:r>
            <a:r>
              <a:rPr lang="en-US" sz="2800" b="1" dirty="0" err="1">
                <a:latin typeface="Times New Roman" panose="02020603050405020304" pitchFamily="18" charset="0"/>
                <a:cs typeface="Times New Roman" panose="02020603050405020304" pitchFamily="18" charset="0"/>
                <a:sym typeface="Wingdings" panose="05000000000000000000" pitchFamily="2" charset="2"/>
              </a:rPr>
              <a:t>typename</a:t>
            </a:r>
            <a:r>
              <a:rPr lang="en-US" sz="2800" b="1" dirty="0">
                <a:latin typeface="Times New Roman" panose="02020603050405020304" pitchFamily="18" charset="0"/>
                <a:cs typeface="Times New Roman" panose="02020603050405020304" pitchFamily="18" charset="0"/>
                <a:sym typeface="Wingdings" panose="05000000000000000000" pitchFamily="2" charset="2"/>
              </a:rPr>
              <a:t> U&gt;</a:t>
            </a:r>
          </a:p>
          <a:p>
            <a:pPr marL="0" indent="0">
              <a:lnSpc>
                <a:spcPct val="100000"/>
              </a:lnSpc>
              <a:spcBef>
                <a:spcPts val="0"/>
              </a:spcBef>
              <a:buNone/>
            </a:pPr>
            <a:endParaRPr lang="en-US" sz="2800" b="1"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z="2800" smtClean="0"/>
              <a:t>291</a:t>
            </a:fld>
            <a:endParaRPr lang="en-US" sz="2800"/>
          </a:p>
        </p:txBody>
      </p:sp>
    </p:spTree>
    <p:extLst>
      <p:ext uri="{BB962C8B-B14F-4D97-AF65-F5344CB8AC3E}">
        <p14:creationId xmlns:p14="http://schemas.microsoft.com/office/powerpoint/2010/main" val="37634768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a:t>Templated nhiều kiểu</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template &lt;</a:t>
            </a:r>
            <a:r>
              <a:rPr lang="en-US" sz="2400" b="1" dirty="0" err="1">
                <a:sym typeface="Wingdings" panose="05000000000000000000" pitchFamily="2" charset="2"/>
              </a:rPr>
              <a:t>typename</a:t>
            </a:r>
            <a:r>
              <a:rPr lang="en-US" sz="2400" b="1" dirty="0">
                <a:sym typeface="Wingdings" panose="05000000000000000000" pitchFamily="2" charset="2"/>
              </a:rPr>
              <a:t> T, </a:t>
            </a:r>
            <a:r>
              <a:rPr lang="en-US" sz="2400" b="1" dirty="0" err="1">
                <a:sym typeface="Wingdings" panose="05000000000000000000" pitchFamily="2" charset="2"/>
              </a:rPr>
              <a:t>typename</a:t>
            </a:r>
            <a:r>
              <a:rPr lang="en-US" sz="2400" b="1" dirty="0">
                <a:sym typeface="Wingdings" panose="05000000000000000000" pitchFamily="2" charset="2"/>
              </a:rPr>
              <a:t> U&gt;</a:t>
            </a:r>
          </a:p>
          <a:p>
            <a:pPr marL="0" indent="0">
              <a:lnSpc>
                <a:spcPct val="100000"/>
              </a:lnSpc>
              <a:spcBef>
                <a:spcPts val="0"/>
              </a:spcBef>
              <a:buNone/>
            </a:pPr>
            <a:r>
              <a:rPr lang="en-US" sz="2400" b="1" dirty="0">
                <a:sym typeface="Wingdings" panose="05000000000000000000" pitchFamily="2" charset="2"/>
              </a:rPr>
              <a:t>void </a:t>
            </a:r>
            <a:r>
              <a:rPr lang="en-US" sz="2400" b="1" dirty="0" err="1">
                <a:sym typeface="Wingdings" panose="05000000000000000000" pitchFamily="2" charset="2"/>
              </a:rPr>
              <a:t>squareAndPrint</a:t>
            </a:r>
            <a:r>
              <a:rPr lang="en-US" sz="2400" b="1" dirty="0">
                <a:sym typeface="Wingdings" panose="05000000000000000000" pitchFamily="2" charset="2"/>
              </a:rPr>
              <a:t>(T x, U y)</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T result;</a:t>
            </a:r>
          </a:p>
          <a:p>
            <a:pPr marL="0" indent="0">
              <a:lnSpc>
                <a:spcPct val="100000"/>
              </a:lnSpc>
              <a:spcBef>
                <a:spcPts val="0"/>
              </a:spcBef>
              <a:buNone/>
            </a:pPr>
            <a:r>
              <a:rPr lang="en-US" sz="2400" b="1" dirty="0">
                <a:sym typeface="Wingdings" panose="05000000000000000000" pitchFamily="2" charset="2"/>
              </a:rPr>
              <a:t>   U </a:t>
            </a:r>
            <a:r>
              <a:rPr lang="en-US" sz="2400" b="1" dirty="0" err="1">
                <a:sym typeface="Wingdings" panose="05000000000000000000" pitchFamily="2" charset="2"/>
              </a:rPr>
              <a:t>otherVar</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"X: " &lt;&lt; x &lt;&lt; " " &lt;&lt;  x * x &lt;&lt;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"Y: " &lt;&lt; y &lt;&lt; " " &lt;&lt;  y * y &lt;&lt;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ii = 2;     float </a:t>
            </a:r>
            <a:r>
              <a:rPr lang="en-US" sz="2400" b="1" dirty="0" err="1">
                <a:sym typeface="Wingdings" panose="05000000000000000000" pitchFamily="2" charset="2"/>
              </a:rPr>
              <a:t>jj</a:t>
            </a:r>
            <a:r>
              <a:rPr lang="en-US" sz="2400" b="1" dirty="0">
                <a:sym typeface="Wingdings" panose="05000000000000000000" pitchFamily="2" charset="2"/>
              </a:rPr>
              <a:t> = 2.1;</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squareAndPrint</a:t>
            </a:r>
            <a:r>
              <a:rPr lang="en-US" sz="2400" b="1" dirty="0">
                <a:sym typeface="Wingdings" panose="05000000000000000000" pitchFamily="2" charset="2"/>
              </a:rPr>
              <a:t>&lt;</a:t>
            </a:r>
            <a:r>
              <a:rPr lang="en-US" sz="3600" b="1" dirty="0" err="1">
                <a:solidFill>
                  <a:srgbClr val="FF0000"/>
                </a:solidFill>
                <a:sym typeface="Wingdings" panose="05000000000000000000" pitchFamily="2" charset="2"/>
              </a:rPr>
              <a:t>int,float</a:t>
            </a:r>
            <a:r>
              <a:rPr lang="en-US" sz="2400" b="1" dirty="0">
                <a:sym typeface="Wingdings" panose="05000000000000000000" pitchFamily="2" charset="2"/>
              </a:rPr>
              <a:t>&gt;(ii, </a:t>
            </a:r>
            <a:r>
              <a:rPr lang="en-US" sz="2400" b="1" dirty="0" err="1">
                <a:sym typeface="Wingdings" panose="05000000000000000000" pitchFamily="2" charset="2"/>
              </a:rPr>
              <a:t>jj</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292</a:t>
            </a:fld>
            <a:endParaRPr lang="en-US"/>
          </a:p>
        </p:txBody>
      </p:sp>
    </p:spTree>
    <p:extLst>
      <p:ext uri="{BB962C8B-B14F-4D97-AF65-F5344CB8AC3E}">
        <p14:creationId xmlns:p14="http://schemas.microsoft.com/office/powerpoint/2010/main" val="24208203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a:t>Template kèm tham số không kiểu (Non-type parameters )</a:t>
            </a:r>
          </a:p>
        </p:txBody>
      </p:sp>
      <p:sp>
        <p:nvSpPr>
          <p:cNvPr id="3" name="Content Placeholder 2"/>
          <p:cNvSpPr>
            <a:spLocks noGrp="1"/>
          </p:cNvSpPr>
          <p:nvPr>
            <p:ph idx="1"/>
          </p:nvPr>
        </p:nvSpPr>
        <p:spPr>
          <a:xfrm>
            <a:off x="748048" y="1214846"/>
            <a:ext cx="11127059" cy="5097054"/>
          </a:xfrm>
        </p:spPr>
        <p:txBody>
          <a:bodyPr>
            <a:noAutofit/>
          </a:bodyPr>
          <a:lstStyle/>
          <a:p>
            <a:pPr marL="0" indent="0">
              <a:lnSpc>
                <a:spcPct val="100000"/>
              </a:lnSpc>
              <a:spcBef>
                <a:spcPts val="0"/>
              </a:spcBef>
              <a:buNone/>
            </a:pPr>
            <a:r>
              <a:rPr lang="en-US" sz="2800" b="1" dirty="0">
                <a:sym typeface="Wingdings" panose="05000000000000000000" pitchFamily="2" charset="2"/>
              </a:rPr>
              <a:t>template &lt;</a:t>
            </a:r>
            <a:r>
              <a:rPr lang="en-US" sz="2800" b="1" dirty="0" err="1">
                <a:sym typeface="Wingdings" panose="05000000000000000000" pitchFamily="2" charset="2"/>
              </a:rPr>
              <a:t>typename</a:t>
            </a:r>
            <a:r>
              <a:rPr lang="en-US" sz="2800" b="1" dirty="0">
                <a:sym typeface="Wingdings" panose="05000000000000000000" pitchFamily="2" charset="2"/>
              </a:rPr>
              <a:t> T, </a:t>
            </a:r>
            <a:r>
              <a:rPr lang="en-US" sz="4000" b="1" dirty="0" err="1">
                <a:solidFill>
                  <a:srgbClr val="FF0000"/>
                </a:solidFill>
                <a:sym typeface="Wingdings" panose="05000000000000000000" pitchFamily="2" charset="2"/>
              </a:rPr>
              <a:t>int</a:t>
            </a:r>
            <a:r>
              <a:rPr lang="en-US" sz="4000" b="1" dirty="0">
                <a:solidFill>
                  <a:srgbClr val="FF0000"/>
                </a:solidFill>
                <a:sym typeface="Wingdings" panose="05000000000000000000" pitchFamily="2" charset="2"/>
              </a:rPr>
              <a:t> count</a:t>
            </a:r>
            <a:r>
              <a:rPr lang="en-US" sz="2800" b="1" dirty="0">
                <a:sym typeface="Wingdings" panose="05000000000000000000" pitchFamily="2" charset="2"/>
              </a:rPr>
              <a:t>&gt;</a:t>
            </a:r>
          </a:p>
          <a:p>
            <a:pPr marL="0" indent="0">
              <a:lnSpc>
                <a:spcPct val="100000"/>
              </a:lnSpc>
              <a:spcBef>
                <a:spcPts val="0"/>
              </a:spcBef>
              <a:buNone/>
            </a:pPr>
            <a:r>
              <a:rPr lang="en-US" sz="2800" b="1" dirty="0">
                <a:solidFill>
                  <a:srgbClr val="0000FF"/>
                </a:solidFill>
                <a:sym typeface="Wingdings" panose="05000000000000000000" pitchFamily="2" charset="2"/>
              </a:rPr>
              <a:t>void Lap(T x) </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T </a:t>
            </a:r>
            <a:r>
              <a:rPr lang="en-US" sz="2800" b="1" dirty="0" err="1">
                <a:sym typeface="Wingdings" panose="05000000000000000000" pitchFamily="2" charset="2"/>
              </a:rPr>
              <a:t>val</a:t>
            </a:r>
            <a:r>
              <a:rPr lang="en-US" sz="2800" b="1" dirty="0">
                <a:sym typeface="Wingdings" panose="05000000000000000000" pitchFamily="2" charset="2"/>
              </a:rPr>
              <a:t>[</a:t>
            </a:r>
            <a:r>
              <a:rPr lang="en-US" sz="2800" b="1" dirty="0">
                <a:solidFill>
                  <a:srgbClr val="FF0000"/>
                </a:solidFill>
                <a:sym typeface="Wingdings" panose="05000000000000000000" pitchFamily="2" charset="2"/>
              </a:rPr>
              <a:t>count</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a:t>
            </a:r>
            <a:r>
              <a:rPr lang="en-US" sz="2800" b="1">
                <a:sym typeface="Wingdings" panose="05000000000000000000" pitchFamily="2" charset="2"/>
              </a:rPr>
              <a:t>for(</a:t>
            </a:r>
            <a:r>
              <a:rPr lang="en-US" sz="2800" b="1" err="1">
                <a:sym typeface="Wingdings" panose="05000000000000000000" pitchFamily="2" charset="2"/>
              </a:rPr>
              <a:t>int</a:t>
            </a:r>
            <a:r>
              <a:rPr lang="en-US" sz="2800" b="1">
                <a:sym typeface="Wingdings" panose="05000000000000000000" pitchFamily="2" charset="2"/>
              </a:rPr>
              <a:t> i=0; i&lt;count; i++) {   val[i] </a:t>
            </a:r>
            <a:r>
              <a:rPr lang="en-US" sz="2800" b="1" dirty="0">
                <a:sym typeface="Wingdings" panose="05000000000000000000" pitchFamily="2" charset="2"/>
              </a:rPr>
              <a:t>= x</a:t>
            </a:r>
            <a:r>
              <a:rPr lang="en-US" sz="2800" b="1">
                <a:sym typeface="Wingdings" panose="05000000000000000000" pitchFamily="2" charset="2"/>
              </a:rPr>
              <a:t>++;  </a:t>
            </a:r>
            <a:r>
              <a:rPr lang="en-US" sz="2800" b="1" dirty="0" err="1">
                <a:sym typeface="Wingdings" panose="05000000000000000000" pitchFamily="2" charset="2"/>
              </a:rPr>
              <a:t>cout</a:t>
            </a:r>
            <a:r>
              <a:rPr lang="en-US" sz="2800" b="1" dirty="0">
                <a:sym typeface="Wingdings" panose="05000000000000000000" pitchFamily="2" charset="2"/>
              </a:rPr>
              <a:t> </a:t>
            </a:r>
            <a:r>
              <a:rPr lang="en-US" sz="2800" b="1">
                <a:sym typeface="Wingdings" panose="05000000000000000000" pitchFamily="2" charset="2"/>
              </a:rPr>
              <a:t>&lt;&lt;  val[i</a:t>
            </a:r>
            <a:r>
              <a:rPr lang="en-US" sz="2800" b="1" dirty="0">
                <a:sym typeface="Wingdings" panose="05000000000000000000" pitchFamily="2" charset="2"/>
              </a:rPr>
              <a:t>] </a:t>
            </a:r>
            <a:r>
              <a:rPr lang="en-US" sz="2800" b="1">
                <a:sym typeface="Wingdings" panose="05000000000000000000" pitchFamily="2" charset="2"/>
              </a:rPr>
              <a:t>&lt;&lt; “ “;   </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a:t>
            </a:r>
          </a:p>
          <a:p>
            <a:pPr marL="0" indent="0">
              <a:lnSpc>
                <a:spcPct val="100000"/>
              </a:lnSpc>
              <a:spcBef>
                <a:spcPts val="0"/>
              </a:spcBef>
              <a:buNone/>
            </a:pPr>
            <a:r>
              <a:rPr lang="en-US" sz="2800" b="1">
                <a:sym typeface="Wingdings" panose="05000000000000000000" pitchFamily="2" charset="2"/>
              </a:rPr>
              <a:t>int main</a:t>
            </a: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a:t>
            </a:r>
          </a:p>
          <a:p>
            <a:pPr marL="0" indent="0">
              <a:lnSpc>
                <a:spcPct val="100000"/>
              </a:lnSpc>
              <a:spcBef>
                <a:spcPts val="0"/>
              </a:spcBef>
              <a:buNone/>
            </a:pPr>
            <a:r>
              <a:rPr lang="en-US" sz="2800" b="1" dirty="0">
                <a:sym typeface="Wingdings" panose="05000000000000000000" pitchFamily="2" charset="2"/>
              </a:rPr>
              <a:t>   float xx = 2.3;</a:t>
            </a:r>
          </a:p>
          <a:p>
            <a:pPr marL="0" indent="0">
              <a:lnSpc>
                <a:spcPct val="100000"/>
              </a:lnSpc>
              <a:spcBef>
                <a:spcPts val="0"/>
              </a:spcBef>
              <a:buNone/>
            </a:pPr>
            <a:r>
              <a:rPr lang="en-US" sz="2800" b="1" dirty="0">
                <a:sym typeface="Wingdings" panose="05000000000000000000" pitchFamily="2" charset="2"/>
              </a:rPr>
              <a:t>   </a:t>
            </a:r>
            <a:r>
              <a:rPr lang="en-US" sz="4000" b="1" dirty="0">
                <a:solidFill>
                  <a:srgbClr val="0000FF"/>
                </a:solidFill>
                <a:sym typeface="Wingdings" panose="05000000000000000000" pitchFamily="2" charset="2"/>
              </a:rPr>
              <a:t>Lap</a:t>
            </a:r>
            <a:r>
              <a:rPr lang="en-US" sz="4000" b="1" dirty="0">
                <a:sym typeface="Wingdings" panose="05000000000000000000" pitchFamily="2" charset="2"/>
              </a:rPr>
              <a:t>&lt;float,</a:t>
            </a:r>
            <a:r>
              <a:rPr lang="en-US" sz="4000" b="1" dirty="0">
                <a:solidFill>
                  <a:srgbClr val="FF0000"/>
                </a:solidFill>
                <a:sym typeface="Wingdings" panose="05000000000000000000" pitchFamily="2" charset="2"/>
              </a:rPr>
              <a:t>7</a:t>
            </a:r>
            <a:r>
              <a:rPr lang="en-US" sz="4000" b="1" dirty="0">
                <a:sym typeface="Wingdings" panose="05000000000000000000" pitchFamily="2" charset="2"/>
              </a:rPr>
              <a:t>&gt;(xx);</a:t>
            </a:r>
          </a:p>
          <a:p>
            <a:pPr marL="0" indent="0">
              <a:lnSpc>
                <a:spcPct val="100000"/>
              </a:lnSpc>
              <a:spcBef>
                <a:spcPts val="0"/>
              </a:spcBef>
              <a:buNone/>
            </a:pPr>
            <a:r>
              <a:rPr lang="en-US" sz="28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293</a:t>
            </a:fld>
            <a:endParaRPr lang="en-US"/>
          </a:p>
        </p:txBody>
      </p:sp>
    </p:spTree>
    <p:extLst>
      <p:ext uri="{BB962C8B-B14F-4D97-AF65-F5344CB8AC3E}">
        <p14:creationId xmlns:p14="http://schemas.microsoft.com/office/powerpoint/2010/main" val="31863915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Template kèm tham số không kiểu (Non-type parameters )</a:t>
            </a:r>
          </a:p>
        </p:txBody>
      </p:sp>
      <p:sp>
        <p:nvSpPr>
          <p:cNvPr id="3" name="Content Placeholder 2"/>
          <p:cNvSpPr>
            <a:spLocks noGrp="1"/>
          </p:cNvSpPr>
          <p:nvPr>
            <p:ph idx="1"/>
          </p:nvPr>
        </p:nvSpPr>
        <p:spPr>
          <a:xfrm>
            <a:off x="838200" y="1254364"/>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Bài tập</a:t>
            </a:r>
          </a:p>
          <a:p>
            <a:pPr marL="0" indent="0">
              <a:lnSpc>
                <a:spcPct val="100000"/>
              </a:lnSpc>
              <a:spcBef>
                <a:spcPts val="0"/>
              </a:spcBef>
              <a:buNone/>
            </a:pPr>
            <a:r>
              <a:rPr lang="en-US" sz="2400" b="1" dirty="0">
                <a:sym typeface="Wingdings" panose="05000000000000000000" pitchFamily="2" charset="2"/>
              </a:rPr>
              <a:t>Nhập mảng gồm n phần tử có kiểu số hoặc chuỗi. Sau đó in ra màn hình.</a:t>
            </a:r>
          </a:p>
          <a:p>
            <a:pPr marL="0" indent="0">
              <a:lnSpc>
                <a:spcPct val="100000"/>
              </a:lnSpc>
              <a:spcBef>
                <a:spcPts val="0"/>
              </a:spcBef>
              <a:buNone/>
            </a:pPr>
            <a:r>
              <a:rPr lang="en-US" sz="2400" b="1" dirty="0">
                <a:sym typeface="Wingdings" panose="05000000000000000000" pitchFamily="2" charset="2"/>
              </a:rPr>
              <a:t>Đối với chuỗi thì chấp nhận cả dấu cách.</a:t>
            </a:r>
          </a:p>
          <a:p>
            <a:pPr marL="0" indent="0">
              <a:lnSpc>
                <a:spcPct val="100000"/>
              </a:lnSpc>
              <a:spcBef>
                <a:spcPts val="0"/>
              </a:spcBef>
              <a:buNone/>
            </a:pPr>
            <a:r>
              <a:rPr lang="en-US" sz="2400" b="1" dirty="0">
                <a:sym typeface="Wingdings" panose="05000000000000000000" pitchFamily="2" charset="2"/>
              </a:rPr>
              <a:t>Ví dụ nhập </a:t>
            </a:r>
          </a:p>
          <a:p>
            <a:pPr marL="0" indent="0">
              <a:lnSpc>
                <a:spcPct val="100000"/>
              </a:lnSpc>
              <a:spcBef>
                <a:spcPts val="0"/>
              </a:spcBef>
              <a:buNone/>
            </a:pPr>
            <a:r>
              <a:rPr lang="en-US" sz="2400" b="1" dirty="0">
                <a:sym typeface="Wingdings" panose="05000000000000000000" pitchFamily="2" charset="2"/>
              </a:rPr>
              <a:t>Nguyễn Văn An</a:t>
            </a:r>
          </a:p>
          <a:p>
            <a:pPr marL="0" indent="0">
              <a:lnSpc>
                <a:spcPct val="100000"/>
              </a:lnSpc>
              <a:spcBef>
                <a:spcPts val="0"/>
              </a:spcBef>
              <a:buNone/>
            </a:pPr>
            <a:r>
              <a:rPr lang="en-US" sz="2400" b="1" dirty="0">
                <a:sym typeface="Wingdings" panose="05000000000000000000" pitchFamily="2" charset="2"/>
              </a:rPr>
              <a:t>Ha</a:t>
            </a:r>
          </a:p>
          <a:p>
            <a:pPr marL="0" indent="0">
              <a:lnSpc>
                <a:spcPct val="100000"/>
              </a:lnSpc>
              <a:spcBef>
                <a:spcPts val="0"/>
              </a:spcBef>
              <a:buNone/>
            </a:pPr>
            <a:r>
              <a:rPr lang="en-US" sz="2400" b="1" dirty="0">
                <a:sym typeface="Wingdings" panose="05000000000000000000" pitchFamily="2" charset="2"/>
              </a:rPr>
              <a:t>Sai Gon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Hàm main yêu cầu chọn kiểu dữ liệu để nhập và in [số (1) hoặc chuỗi(&lt;&gt;1)]</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294</a:t>
            </a:fld>
            <a:endParaRPr lang="en-US"/>
          </a:p>
        </p:txBody>
      </p:sp>
    </p:spTree>
    <p:extLst>
      <p:ext uri="{BB962C8B-B14F-4D97-AF65-F5344CB8AC3E}">
        <p14:creationId xmlns:p14="http://schemas.microsoft.com/office/powerpoint/2010/main" val="12465680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Template kèm tham số không kiểu (Non-type parameters )</a:t>
            </a:r>
          </a:p>
        </p:txBody>
      </p:sp>
      <p:sp>
        <p:nvSpPr>
          <p:cNvPr id="3" name="Content Placeholder 2"/>
          <p:cNvSpPr>
            <a:spLocks noGrp="1"/>
          </p:cNvSpPr>
          <p:nvPr>
            <p:ph idx="1"/>
          </p:nvPr>
        </p:nvSpPr>
        <p:spPr>
          <a:xfrm>
            <a:off x="838200" y="1254364"/>
            <a:ext cx="11127059" cy="4351338"/>
          </a:xfrm>
        </p:spPr>
        <p:txBody>
          <a:bodyPr>
            <a:noAutofit/>
          </a:bodyPr>
          <a:lstStyle/>
          <a:p>
            <a:pPr marL="0" indent="0">
              <a:buNone/>
            </a:pPr>
            <a:r>
              <a:rPr lang="vi-VN" sz="2400" dirty="0"/>
              <a:t>using namespace std;</a:t>
            </a:r>
          </a:p>
          <a:p>
            <a:pPr marL="0" indent="0">
              <a:buNone/>
            </a:pPr>
            <a:r>
              <a:rPr lang="vi-VN" sz="3600" dirty="0">
                <a:solidFill>
                  <a:srgbClr val="FF0000"/>
                </a:solidFill>
              </a:rPr>
              <a:t>template &lt;class T</a:t>
            </a:r>
            <a:r>
              <a:rPr lang="vi-VN" sz="3600">
                <a:solidFill>
                  <a:srgbClr val="FF0000"/>
                </a:solidFill>
              </a:rPr>
              <a:t>&gt;</a:t>
            </a:r>
            <a:r>
              <a:rPr lang="vi-VN" sz="2400"/>
              <a:t> </a:t>
            </a:r>
            <a:endParaRPr lang="en-US" sz="2400"/>
          </a:p>
          <a:p>
            <a:pPr marL="0" indent="0">
              <a:buNone/>
            </a:pPr>
            <a:r>
              <a:rPr lang="vi-VN" sz="2400"/>
              <a:t>T</a:t>
            </a:r>
            <a:r>
              <a:rPr lang="vi-VN" sz="2400" dirty="0"/>
              <a:t>* nhap(){</a:t>
            </a:r>
          </a:p>
          <a:p>
            <a:pPr marL="457200" lvl="1" indent="0">
              <a:buNone/>
            </a:pPr>
            <a:r>
              <a:rPr lang="vi-VN" sz="2800" dirty="0"/>
              <a:t>T arr[100];</a:t>
            </a:r>
          </a:p>
          <a:p>
            <a:pPr marL="457200" lvl="1" indent="0">
              <a:buNone/>
            </a:pPr>
            <a:r>
              <a:rPr lang="vi-VN" sz="2800" dirty="0"/>
              <a:t>int size;</a:t>
            </a:r>
          </a:p>
          <a:p>
            <a:pPr marL="457200" lvl="1" indent="0">
              <a:buNone/>
            </a:pPr>
            <a:r>
              <a:rPr lang="vi-VN" sz="2800" dirty="0"/>
              <a:t>cout&lt;&lt;"Nhap kich thuoc cua day so</a:t>
            </a:r>
            <a:r>
              <a:rPr lang="vi-VN" sz="2800"/>
              <a:t>: ";cin</a:t>
            </a:r>
            <a:r>
              <a:rPr lang="vi-VN" sz="2800" dirty="0"/>
              <a:t>&gt;&gt;size;</a:t>
            </a:r>
          </a:p>
          <a:p>
            <a:pPr marL="457200" lvl="1" indent="0">
              <a:buNone/>
            </a:pPr>
            <a:r>
              <a:rPr lang="vi-VN" sz="2800" dirty="0"/>
              <a:t>for (int i = 0;i&lt;size;i++) cin&gt;&gt;arr[i];</a:t>
            </a:r>
          </a:p>
          <a:p>
            <a:pPr marL="457200" lvl="2" indent="0">
              <a:spcBef>
                <a:spcPts val="1000"/>
              </a:spcBef>
              <a:buNone/>
            </a:pPr>
            <a:r>
              <a:rPr lang="vi-VN" sz="2800" dirty="0"/>
              <a:t>for (int i = 0;i&lt;size;i++) cout&lt;&lt;arr[i]&lt;&lt;" ";</a:t>
            </a:r>
          </a:p>
          <a:p>
            <a:pPr marL="457200" lvl="1" indent="0">
              <a:buNone/>
            </a:pPr>
            <a:r>
              <a:rPr lang="vi-VN" sz="2800" dirty="0"/>
              <a:t>return arr;</a:t>
            </a:r>
          </a:p>
          <a:p>
            <a:pPr marL="0" indent="0">
              <a:buNone/>
            </a:pPr>
            <a:r>
              <a:rPr lang="vi-VN" sz="2400" dirty="0"/>
              <a:t>}</a:t>
            </a:r>
          </a:p>
        </p:txBody>
      </p:sp>
      <p:sp>
        <p:nvSpPr>
          <p:cNvPr id="4" name="Slide Number Placeholder 3"/>
          <p:cNvSpPr>
            <a:spLocks noGrp="1"/>
          </p:cNvSpPr>
          <p:nvPr>
            <p:ph type="sldNum" sz="quarter" idx="12"/>
          </p:nvPr>
        </p:nvSpPr>
        <p:spPr/>
        <p:txBody>
          <a:bodyPr/>
          <a:lstStyle/>
          <a:p>
            <a:fld id="{06F855F6-99C9-4B18-88EC-1D73743D07FD}" type="slidenum">
              <a:rPr lang="en-US" smtClean="0"/>
              <a:t>295</a:t>
            </a:fld>
            <a:endParaRPr lang="en-US"/>
          </a:p>
        </p:txBody>
      </p:sp>
    </p:spTree>
    <p:extLst>
      <p:ext uri="{BB962C8B-B14F-4D97-AF65-F5344CB8AC3E}">
        <p14:creationId xmlns:p14="http://schemas.microsoft.com/office/powerpoint/2010/main" val="40244788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Template kèm tham số không kiểu (Non-type parameters )</a:t>
            </a:r>
          </a:p>
        </p:txBody>
      </p:sp>
      <p:sp>
        <p:nvSpPr>
          <p:cNvPr id="3" name="Content Placeholder 2"/>
          <p:cNvSpPr>
            <a:spLocks noGrp="1"/>
          </p:cNvSpPr>
          <p:nvPr>
            <p:ph idx="1"/>
          </p:nvPr>
        </p:nvSpPr>
        <p:spPr>
          <a:xfrm>
            <a:off x="838200" y="1254364"/>
            <a:ext cx="11127059" cy="4351338"/>
          </a:xfrm>
        </p:spPr>
        <p:txBody>
          <a:bodyPr>
            <a:noAutofit/>
          </a:bodyPr>
          <a:lstStyle/>
          <a:p>
            <a:pPr marL="0" indent="0">
              <a:buNone/>
            </a:pPr>
            <a:r>
              <a:rPr lang="vi-VN" dirty="0"/>
              <a:t>template &lt;&gt; string* nhap&lt;string&gt;(){</a:t>
            </a:r>
          </a:p>
          <a:p>
            <a:pPr marL="457200" lvl="1" indent="0">
              <a:buNone/>
            </a:pPr>
            <a:r>
              <a:rPr lang="vi-VN" dirty="0"/>
              <a:t>string arr[100];</a:t>
            </a:r>
          </a:p>
          <a:p>
            <a:pPr marL="457200" lvl="1" indent="0">
              <a:buNone/>
            </a:pPr>
            <a:r>
              <a:rPr lang="vi-VN" dirty="0"/>
              <a:t>int size;</a:t>
            </a:r>
          </a:p>
          <a:p>
            <a:pPr marL="457200" lvl="1" indent="0">
              <a:buNone/>
            </a:pPr>
            <a:r>
              <a:rPr lang="vi-VN" dirty="0"/>
              <a:t>cout&lt;&lt;"Nhap kich thuoc cua chuoi: "; cin&gt;&gt;size;</a:t>
            </a:r>
          </a:p>
          <a:p>
            <a:pPr marL="457200" lvl="1" indent="0">
              <a:buNone/>
            </a:pPr>
            <a:r>
              <a:rPr lang="vi-VN" dirty="0"/>
              <a:t>cin.ignore(); </a:t>
            </a:r>
          </a:p>
          <a:p>
            <a:pPr marL="457200" lvl="1" indent="0">
              <a:buNone/>
            </a:pPr>
            <a:r>
              <a:rPr lang="vi-VN" dirty="0"/>
              <a:t>for (int i = 0;i&lt;size;i++){getline(cin,arr[i]); }</a:t>
            </a:r>
          </a:p>
          <a:p>
            <a:pPr marL="457200" lvl="1" indent="0">
              <a:buNone/>
            </a:pPr>
            <a:r>
              <a:rPr lang="vi-VN" dirty="0"/>
              <a:t>for (int i = 0;i&lt;size;i++) cout&lt;&lt;arr[i]&lt;&lt;endl;</a:t>
            </a:r>
          </a:p>
          <a:p>
            <a:pPr marL="457200" lvl="1" indent="0">
              <a:buNone/>
            </a:pPr>
            <a:r>
              <a:rPr lang="vi-VN" dirty="0"/>
              <a:t>return arr;</a:t>
            </a:r>
          </a:p>
          <a:p>
            <a:pPr marL="0" indent="0">
              <a:buNone/>
            </a:pPr>
            <a:r>
              <a:rPr lang="vi-VN" dirty="0"/>
              <a:t>}</a:t>
            </a: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296</a:t>
            </a:fld>
            <a:endParaRPr lang="en-US"/>
          </a:p>
        </p:txBody>
      </p:sp>
    </p:spTree>
    <p:extLst>
      <p:ext uri="{BB962C8B-B14F-4D97-AF65-F5344CB8AC3E}">
        <p14:creationId xmlns:p14="http://schemas.microsoft.com/office/powerpoint/2010/main" val="206308816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Template kèm tham số không kiểu (Non-type parameters )</a:t>
            </a:r>
          </a:p>
        </p:txBody>
      </p:sp>
      <p:sp>
        <p:nvSpPr>
          <p:cNvPr id="3" name="Content Placeholder 2"/>
          <p:cNvSpPr>
            <a:spLocks noGrp="1"/>
          </p:cNvSpPr>
          <p:nvPr>
            <p:ph idx="1"/>
          </p:nvPr>
        </p:nvSpPr>
        <p:spPr>
          <a:xfrm>
            <a:off x="838200" y="1254364"/>
            <a:ext cx="11127059" cy="4351338"/>
          </a:xfrm>
        </p:spPr>
        <p:txBody>
          <a:bodyPr>
            <a:noAutofit/>
          </a:bodyPr>
          <a:lstStyle/>
          <a:p>
            <a:pPr marL="0" indent="0">
              <a:buNone/>
            </a:pPr>
            <a:r>
              <a:rPr lang="vi-VN" sz="3200" dirty="0"/>
              <a:t>int main(){</a:t>
            </a:r>
          </a:p>
          <a:p>
            <a:pPr marL="457200" lvl="1" indent="0">
              <a:buNone/>
            </a:pPr>
            <a:r>
              <a:rPr lang="vi-VN" sz="2800" dirty="0"/>
              <a:t>cout&lt;&lt;"Nhap so (1) hay chuoi (&lt;&gt;1): ";</a:t>
            </a:r>
          </a:p>
          <a:p>
            <a:pPr marL="457200" lvl="1" indent="0">
              <a:buNone/>
            </a:pPr>
            <a:r>
              <a:rPr lang="vi-VN" sz="2800" dirty="0"/>
              <a:t>int k;</a:t>
            </a:r>
          </a:p>
          <a:p>
            <a:pPr marL="457200" lvl="1" indent="0">
              <a:buNone/>
            </a:pPr>
            <a:r>
              <a:rPr lang="vi-VN" sz="2800" dirty="0"/>
              <a:t>cin&gt;&gt;k;</a:t>
            </a:r>
          </a:p>
          <a:p>
            <a:pPr marL="457200" lvl="1" indent="0">
              <a:buNone/>
            </a:pPr>
            <a:r>
              <a:rPr lang="vi-VN" sz="2800" dirty="0"/>
              <a:t>if (k == 1)  nhap&lt;int&gt;();</a:t>
            </a:r>
          </a:p>
          <a:p>
            <a:pPr marL="457200" lvl="1" indent="0">
              <a:buNone/>
            </a:pPr>
            <a:r>
              <a:rPr lang="vi-VN" sz="2800" dirty="0"/>
              <a:t>else nhap&lt;string&gt;();</a:t>
            </a:r>
          </a:p>
          <a:p>
            <a:pPr marL="0" indent="0">
              <a:buNone/>
            </a:pPr>
            <a:r>
              <a:rPr lang="vi-VN" sz="3200" dirty="0"/>
              <a:t>}</a:t>
            </a: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297</a:t>
            </a:fld>
            <a:endParaRPr lang="en-US"/>
          </a:p>
        </p:txBody>
      </p:sp>
    </p:spTree>
    <p:extLst>
      <p:ext uri="{BB962C8B-B14F-4D97-AF65-F5344CB8AC3E}">
        <p14:creationId xmlns:p14="http://schemas.microsoft.com/office/powerpoint/2010/main" val="15211679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Template có kiểu mặc định</a:t>
            </a:r>
          </a:p>
        </p:txBody>
      </p:sp>
      <p:sp>
        <p:nvSpPr>
          <p:cNvPr id="3" name="Content Placeholder 2"/>
          <p:cNvSpPr>
            <a:spLocks noGrp="1"/>
          </p:cNvSpPr>
          <p:nvPr>
            <p:ph idx="1"/>
          </p:nvPr>
        </p:nvSpPr>
        <p:spPr>
          <a:xfrm>
            <a:off x="700039" y="1130289"/>
            <a:ext cx="11127059" cy="4875019"/>
          </a:xfrm>
        </p:spPr>
        <p:txBody>
          <a:bodyPr>
            <a:noAutofit/>
          </a:bodyPr>
          <a:lstStyle/>
          <a:p>
            <a:pPr marL="0" indent="0">
              <a:lnSpc>
                <a:spcPct val="100000"/>
              </a:lnSpc>
              <a:spcBef>
                <a:spcPts val="0"/>
              </a:spcBef>
              <a:buNone/>
            </a:pPr>
            <a:r>
              <a:rPr lang="en-US" sz="2400" b="1" dirty="0">
                <a:sym typeface="Wingdings" panose="05000000000000000000" pitchFamily="2" charset="2"/>
              </a:rPr>
              <a:t>using namespace </a:t>
            </a:r>
            <a:r>
              <a:rPr lang="en-US" sz="2400" b="1" dirty="0" err="1">
                <a:sym typeface="Wingdings" panose="05000000000000000000" pitchFamily="2" charset="2"/>
              </a:rPr>
              <a:t>std</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template &lt;</a:t>
            </a:r>
            <a:r>
              <a:rPr lang="en-US" sz="2400" dirty="0" err="1">
                <a:solidFill>
                  <a:srgbClr val="FF0000"/>
                </a:solidFill>
                <a:sym typeface="Wingdings" panose="05000000000000000000" pitchFamily="2" charset="2"/>
              </a:rPr>
              <a:t>typename</a:t>
            </a:r>
            <a:r>
              <a:rPr lang="en-US" sz="2400" dirty="0">
                <a:solidFill>
                  <a:srgbClr val="FF0000"/>
                </a:solidFill>
                <a:sym typeface="Wingdings" panose="05000000000000000000" pitchFamily="2" charset="2"/>
              </a:rPr>
              <a:t> T=float, </a:t>
            </a:r>
            <a:r>
              <a:rPr lang="en-US" sz="2400" dirty="0" err="1">
                <a:solidFill>
                  <a:srgbClr val="FF0000"/>
                </a:solidFill>
                <a:sym typeface="Wingdings" panose="05000000000000000000" pitchFamily="2" charset="2"/>
              </a:rPr>
              <a:t>int</a:t>
            </a:r>
            <a:r>
              <a:rPr lang="en-US" sz="2400" dirty="0">
                <a:solidFill>
                  <a:srgbClr val="FF0000"/>
                </a:solidFill>
                <a:sym typeface="Wingdings" panose="05000000000000000000" pitchFamily="2" charset="2"/>
              </a:rPr>
              <a:t> count=15</a:t>
            </a:r>
            <a:r>
              <a:rPr lang="en-US" sz="2400" b="1" dirty="0">
                <a:sym typeface="Wingdings" panose="05000000000000000000" pitchFamily="2" charset="2"/>
              </a:rPr>
              <a:t>&gt;</a:t>
            </a:r>
          </a:p>
          <a:p>
            <a:pPr marL="0" indent="0">
              <a:lnSpc>
                <a:spcPct val="100000"/>
              </a:lnSpc>
              <a:spcBef>
                <a:spcPts val="0"/>
              </a:spcBef>
              <a:buNone/>
            </a:pPr>
            <a:r>
              <a:rPr lang="en-US" sz="2400" b="1" dirty="0">
                <a:sym typeface="Wingdings" panose="05000000000000000000" pitchFamily="2" charset="2"/>
              </a:rPr>
              <a:t>T </a:t>
            </a:r>
            <a:r>
              <a:rPr lang="en-US" sz="2400" b="1" dirty="0" err="1">
                <a:sym typeface="Wingdings" panose="05000000000000000000" pitchFamily="2" charset="2"/>
              </a:rPr>
              <a:t>multIt</a:t>
            </a:r>
            <a:r>
              <a:rPr lang="en-US" sz="2400" b="1" dirty="0">
                <a:sym typeface="Wingdings" panose="05000000000000000000" pitchFamily="2" charset="2"/>
              </a:rPr>
              <a:t>(T x)</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ii=0; ii&lt;count; ii++)</a:t>
            </a:r>
          </a:p>
          <a:p>
            <a:pPr marL="0" indent="0">
              <a:lnSpc>
                <a:spcPct val="100000"/>
              </a:lnSpc>
              <a:spcBef>
                <a:spcPts val="0"/>
              </a:spcBef>
              <a:buNone/>
            </a:pPr>
            <a:r>
              <a:rPr lang="en-US" sz="2400" b="1" dirty="0">
                <a:sym typeface="Wingdings" panose="05000000000000000000" pitchFamily="2" charset="2"/>
              </a:rPr>
              <a:t>        x = x * x;</a:t>
            </a:r>
          </a:p>
          <a:p>
            <a:pPr marL="0" indent="0">
              <a:lnSpc>
                <a:spcPct val="100000"/>
              </a:lnSpc>
              <a:spcBef>
                <a:spcPts val="0"/>
              </a:spcBef>
              <a:buNone/>
            </a:pPr>
            <a:r>
              <a:rPr lang="en-US" sz="2400" b="1" dirty="0">
                <a:sym typeface="Wingdings" panose="05000000000000000000" pitchFamily="2" charset="2"/>
              </a:rPr>
              <a:t>   return x;</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float xx = 2.1; long </a:t>
            </a:r>
            <a:r>
              <a:rPr lang="en-US" sz="2400" b="1" dirty="0" err="1">
                <a:sym typeface="Wingdings" panose="05000000000000000000" pitchFamily="2" charset="2"/>
              </a:rPr>
              <a:t>long</a:t>
            </a:r>
            <a:r>
              <a:rPr lang="en-US" sz="2400" b="1" dirty="0">
                <a:sym typeface="Wingdings" panose="05000000000000000000" pitchFamily="2" charset="2"/>
              </a:rPr>
              <a:t> y=2;</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xx &lt;&lt; ": " &lt;&lt; </a:t>
            </a:r>
            <a:r>
              <a:rPr lang="en-US" sz="2400" b="1" dirty="0" err="1">
                <a:sym typeface="Wingdings" panose="05000000000000000000" pitchFamily="2" charset="2"/>
              </a:rPr>
              <a:t>multIt</a:t>
            </a:r>
            <a:r>
              <a:rPr lang="en-US" sz="2400" b="1" dirty="0">
                <a:solidFill>
                  <a:srgbClr val="FF0000"/>
                </a:solidFill>
                <a:sym typeface="Wingdings" panose="05000000000000000000" pitchFamily="2" charset="2"/>
              </a:rPr>
              <a:t>&lt;&gt;</a:t>
            </a:r>
            <a:r>
              <a:rPr lang="en-US" sz="2400" b="1" dirty="0">
                <a:sym typeface="Wingdings" panose="05000000000000000000" pitchFamily="2" charset="2"/>
              </a:rPr>
              <a:t>(xx) &lt;&lt;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a:t>
            </a:r>
            <a:r>
              <a:rPr lang="en-US" sz="2400" b="1">
                <a:sym typeface="Wingdings" panose="05000000000000000000" pitchFamily="2" charset="2"/>
              </a:rPr>
              <a:t>&lt;&lt; yy </a:t>
            </a:r>
            <a:r>
              <a:rPr lang="en-US" sz="2400" b="1" dirty="0">
                <a:sym typeface="Wingdings" panose="05000000000000000000" pitchFamily="2" charset="2"/>
              </a:rPr>
              <a:t>&lt;&lt; ": " &lt;&lt; </a:t>
            </a:r>
            <a:r>
              <a:rPr lang="en-US" sz="2400" b="1" dirty="0" err="1">
                <a:sym typeface="Wingdings" panose="05000000000000000000" pitchFamily="2" charset="2"/>
              </a:rPr>
              <a:t>multIt</a:t>
            </a:r>
            <a:r>
              <a:rPr lang="en-US" sz="2400" b="1" dirty="0">
                <a:solidFill>
                  <a:srgbClr val="FF0000"/>
                </a:solidFill>
                <a:sym typeface="Wingdings" panose="05000000000000000000" pitchFamily="2" charset="2"/>
              </a:rPr>
              <a:t>&lt;long </a:t>
            </a:r>
            <a:r>
              <a:rPr lang="en-US" sz="2400" b="1" dirty="0" err="1">
                <a:solidFill>
                  <a:srgbClr val="FF0000"/>
                </a:solidFill>
                <a:sym typeface="Wingdings" panose="05000000000000000000" pitchFamily="2" charset="2"/>
              </a:rPr>
              <a:t>long</a:t>
            </a:r>
            <a:r>
              <a:rPr lang="en-US" sz="2400" b="1" dirty="0">
                <a:solidFill>
                  <a:srgbClr val="FF0000"/>
                </a:solidFill>
                <a:sym typeface="Wingdings" panose="05000000000000000000" pitchFamily="2" charset="2"/>
              </a:rPr>
              <a:t>, 5&gt;</a:t>
            </a:r>
            <a:r>
              <a:rPr lang="en-US" sz="2400" b="1" dirty="0">
                <a:sym typeface="Wingdings" panose="05000000000000000000" pitchFamily="2" charset="2"/>
              </a:rPr>
              <a:t>(y) &lt;&lt;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a:t>
            </a:r>
            <a:endParaRPr lang="en-US" sz="2400" b="1"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5767387" y="2572428"/>
            <a:ext cx="5686425" cy="1600200"/>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298</a:t>
            </a:fld>
            <a:endParaRPr lang="en-US"/>
          </a:p>
        </p:txBody>
      </p:sp>
    </p:spTree>
    <p:extLst>
      <p:ext uri="{BB962C8B-B14F-4D97-AF65-F5344CB8AC3E}">
        <p14:creationId xmlns:p14="http://schemas.microsoft.com/office/powerpoint/2010/main" val="15611266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Template có kiểu mặc định</a:t>
            </a:r>
          </a:p>
        </p:txBody>
      </p:sp>
      <p:sp>
        <p:nvSpPr>
          <p:cNvPr id="3" name="Content Placeholder 2"/>
          <p:cNvSpPr>
            <a:spLocks noGrp="1"/>
          </p:cNvSpPr>
          <p:nvPr>
            <p:ph idx="1"/>
          </p:nvPr>
        </p:nvSpPr>
        <p:spPr>
          <a:xfrm>
            <a:off x="838200" y="1424180"/>
            <a:ext cx="11127059" cy="4875019"/>
          </a:xfrm>
        </p:spPr>
        <p:txBody>
          <a:bodyPr>
            <a:noAutofit/>
          </a:bodyPr>
          <a:lstStyle/>
          <a:p>
            <a:pPr marL="0" indent="0">
              <a:lnSpc>
                <a:spcPct val="100000"/>
              </a:lnSpc>
              <a:spcBef>
                <a:spcPts val="0"/>
              </a:spcBef>
              <a:buNone/>
            </a:pPr>
            <a:r>
              <a:rPr lang="en-US" sz="2400" b="1" dirty="0">
                <a:sym typeface="Wingdings" panose="05000000000000000000" pitchFamily="2" charset="2"/>
              </a:rPr>
              <a:t>using namespace </a:t>
            </a:r>
            <a:r>
              <a:rPr lang="en-US" sz="2400" b="1" dirty="0" err="1">
                <a:sym typeface="Wingdings" panose="05000000000000000000" pitchFamily="2" charset="2"/>
              </a:rPr>
              <a:t>std</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template &lt;</a:t>
            </a:r>
            <a:r>
              <a:rPr lang="en-US" sz="2400" dirty="0" err="1">
                <a:solidFill>
                  <a:srgbClr val="FF0000"/>
                </a:solidFill>
                <a:sym typeface="Wingdings" panose="05000000000000000000" pitchFamily="2" charset="2"/>
              </a:rPr>
              <a:t>typename</a:t>
            </a:r>
            <a:r>
              <a:rPr lang="en-US" sz="2400" dirty="0">
                <a:solidFill>
                  <a:srgbClr val="FF0000"/>
                </a:solidFill>
                <a:sym typeface="Wingdings" panose="05000000000000000000" pitchFamily="2" charset="2"/>
              </a:rPr>
              <a:t> T=float, </a:t>
            </a:r>
            <a:r>
              <a:rPr lang="en-US" sz="2400" dirty="0" err="1">
                <a:solidFill>
                  <a:srgbClr val="FF0000"/>
                </a:solidFill>
                <a:sym typeface="Wingdings" panose="05000000000000000000" pitchFamily="2" charset="2"/>
              </a:rPr>
              <a:t>int</a:t>
            </a:r>
            <a:r>
              <a:rPr lang="en-US" sz="2400" dirty="0">
                <a:solidFill>
                  <a:srgbClr val="FF0000"/>
                </a:solidFill>
                <a:sym typeface="Wingdings" panose="05000000000000000000" pitchFamily="2" charset="2"/>
              </a:rPr>
              <a:t> count=5</a:t>
            </a:r>
            <a:r>
              <a:rPr lang="en-US" sz="2400" b="1" dirty="0">
                <a:sym typeface="Wingdings" panose="05000000000000000000" pitchFamily="2" charset="2"/>
              </a:rPr>
              <a:t>&gt;</a:t>
            </a:r>
          </a:p>
          <a:p>
            <a:pPr marL="0" indent="0">
              <a:lnSpc>
                <a:spcPct val="100000"/>
              </a:lnSpc>
              <a:spcBef>
                <a:spcPts val="0"/>
              </a:spcBef>
              <a:buNone/>
            </a:pPr>
            <a:r>
              <a:rPr lang="en-US" sz="2400" b="1" dirty="0">
                <a:sym typeface="Wingdings" panose="05000000000000000000" pitchFamily="2" charset="2"/>
              </a:rPr>
              <a:t>T </a:t>
            </a:r>
            <a:r>
              <a:rPr lang="en-US" sz="2400" b="1" dirty="0" err="1">
                <a:sym typeface="Wingdings" panose="05000000000000000000" pitchFamily="2" charset="2"/>
              </a:rPr>
              <a:t>multIt</a:t>
            </a:r>
            <a:r>
              <a:rPr lang="en-US" sz="2400" b="1" dirty="0">
                <a:sym typeface="Wingdings" panose="05000000000000000000" pitchFamily="2" charset="2"/>
              </a:rPr>
              <a:t>(T x)</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for(</a:t>
            </a:r>
            <a:r>
              <a:rPr lang="en-US" sz="2400" b="1" dirty="0" err="1">
                <a:sym typeface="Wingdings" panose="05000000000000000000" pitchFamily="2" charset="2"/>
              </a:rPr>
              <a:t>int</a:t>
            </a:r>
            <a:r>
              <a:rPr lang="en-US" sz="2400" b="1" dirty="0">
                <a:sym typeface="Wingdings" panose="05000000000000000000" pitchFamily="2" charset="2"/>
              </a:rPr>
              <a:t> ii=0; ii&lt;count; ii++)</a:t>
            </a:r>
          </a:p>
          <a:p>
            <a:pPr marL="0" indent="0">
              <a:lnSpc>
                <a:spcPct val="100000"/>
              </a:lnSpc>
              <a:spcBef>
                <a:spcPts val="0"/>
              </a:spcBef>
              <a:buNone/>
            </a:pPr>
            <a:r>
              <a:rPr lang="en-US" sz="2400" b="1" dirty="0">
                <a:sym typeface="Wingdings" panose="05000000000000000000" pitchFamily="2" charset="2"/>
              </a:rPr>
              <a:t>        x = x * x;</a:t>
            </a:r>
          </a:p>
          <a:p>
            <a:pPr marL="0" indent="0">
              <a:lnSpc>
                <a:spcPct val="100000"/>
              </a:lnSpc>
              <a:spcBef>
                <a:spcPts val="0"/>
              </a:spcBef>
              <a:buNone/>
            </a:pPr>
            <a:r>
              <a:rPr lang="en-US" sz="2400" b="1" dirty="0">
                <a:sym typeface="Wingdings" panose="05000000000000000000" pitchFamily="2" charset="2"/>
              </a:rPr>
              <a:t>   return x;</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float xx = 2.1; long </a:t>
            </a:r>
            <a:r>
              <a:rPr lang="en-US" sz="2400" b="1" dirty="0" err="1">
                <a:sym typeface="Wingdings" panose="05000000000000000000" pitchFamily="2" charset="2"/>
              </a:rPr>
              <a:t>long</a:t>
            </a:r>
            <a:r>
              <a:rPr lang="en-US" sz="2400" b="1" dirty="0">
                <a:sym typeface="Wingdings" panose="05000000000000000000" pitchFamily="2" charset="2"/>
              </a:rPr>
              <a:t> y=2;</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xx &lt;&lt; ": " &lt;&lt; </a:t>
            </a:r>
            <a:r>
              <a:rPr lang="en-US" sz="2400" b="1" dirty="0" err="1">
                <a:sym typeface="Wingdings" panose="05000000000000000000" pitchFamily="2" charset="2"/>
              </a:rPr>
              <a:t>multIt</a:t>
            </a:r>
            <a:r>
              <a:rPr lang="en-US" sz="2400" b="1" dirty="0">
                <a:solidFill>
                  <a:srgbClr val="FF0000"/>
                </a:solidFill>
                <a:sym typeface="Wingdings" panose="05000000000000000000" pitchFamily="2" charset="2"/>
              </a:rPr>
              <a:t>&lt;&gt;</a:t>
            </a:r>
            <a:r>
              <a:rPr lang="en-US" sz="2400" b="1" dirty="0">
                <a:sym typeface="Wingdings" panose="05000000000000000000" pitchFamily="2" charset="2"/>
              </a:rPr>
              <a:t>(xx) &lt;&lt;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a:t>
            </a:r>
            <a:r>
              <a:rPr lang="en-US" sz="2400" b="1">
                <a:sym typeface="Wingdings" panose="05000000000000000000" pitchFamily="2" charset="2"/>
              </a:rPr>
              <a:t>&lt;&lt; yy </a:t>
            </a:r>
            <a:r>
              <a:rPr lang="en-US" sz="2400" b="1" dirty="0">
                <a:sym typeface="Wingdings" panose="05000000000000000000" pitchFamily="2" charset="2"/>
              </a:rPr>
              <a:t>&lt;&lt; ": " &lt;&lt; </a:t>
            </a:r>
            <a:r>
              <a:rPr lang="en-US" sz="2400" b="1" dirty="0" err="1">
                <a:sym typeface="Wingdings" panose="05000000000000000000" pitchFamily="2" charset="2"/>
              </a:rPr>
              <a:t>multIt</a:t>
            </a:r>
            <a:r>
              <a:rPr lang="en-US" sz="2400" b="1" dirty="0">
                <a:solidFill>
                  <a:srgbClr val="FF0000"/>
                </a:solidFill>
                <a:sym typeface="Wingdings" panose="05000000000000000000" pitchFamily="2" charset="2"/>
              </a:rPr>
              <a:t>&lt;long </a:t>
            </a:r>
            <a:r>
              <a:rPr lang="en-US" sz="2400" b="1" dirty="0" err="1">
                <a:solidFill>
                  <a:srgbClr val="FF0000"/>
                </a:solidFill>
                <a:sym typeface="Wingdings" panose="05000000000000000000" pitchFamily="2" charset="2"/>
              </a:rPr>
              <a:t>long</a:t>
            </a:r>
            <a:r>
              <a:rPr lang="en-US" sz="2400" b="1" dirty="0">
                <a:solidFill>
                  <a:srgbClr val="FF0000"/>
                </a:solidFill>
                <a:sym typeface="Wingdings" panose="05000000000000000000" pitchFamily="2" charset="2"/>
              </a:rPr>
              <a:t>, 5&gt;</a:t>
            </a:r>
            <a:r>
              <a:rPr lang="en-US" sz="2400" b="1" dirty="0">
                <a:sym typeface="Wingdings" panose="05000000000000000000" pitchFamily="2" charset="2"/>
              </a:rPr>
              <a:t>(y) &lt;&lt;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p:txBody>
      </p:sp>
      <p:sp>
        <p:nvSpPr>
          <p:cNvPr id="4" name="TextBox 3"/>
          <p:cNvSpPr txBox="1"/>
          <p:nvPr/>
        </p:nvSpPr>
        <p:spPr>
          <a:xfrm>
            <a:off x="6096000" y="2838544"/>
            <a:ext cx="5687122" cy="1569660"/>
          </a:xfrm>
          <a:prstGeom prst="rect">
            <a:avLst/>
          </a:prstGeom>
          <a:noFill/>
          <a:ln>
            <a:solidFill>
              <a:schemeClr val="accent1"/>
            </a:solidFill>
          </a:ln>
        </p:spPr>
        <p:txBody>
          <a:bodyPr wrap="square" rtlCol="0">
            <a:spAutoFit/>
          </a:bodyPr>
          <a:lstStyle/>
          <a:p>
            <a:pPr lvl="0"/>
            <a:r>
              <a:rPr lang="en-US" sz="2400" i="1" dirty="0">
                <a:solidFill>
                  <a:srgbClr val="FF0000"/>
                </a:solidFill>
                <a:latin typeface="helvetica" panose="020B0604020202020204" pitchFamily="34" charset="0"/>
              </a:rPr>
              <a:t>Cần phải thiết lập </a:t>
            </a:r>
            <a:r>
              <a:rPr lang="en-US" sz="2400" i="1" dirty="0">
                <a:solidFill>
                  <a:srgbClr val="000000"/>
                </a:solidFill>
                <a:latin typeface="helvetica" panose="020B0604020202020204" pitchFamily="34" charset="0"/>
              </a:rPr>
              <a:t>the compiler argument </a:t>
            </a:r>
            <a:r>
              <a:rPr lang="en-US" sz="2400" i="1" dirty="0">
                <a:solidFill>
                  <a:srgbClr val="000000"/>
                </a:solidFill>
                <a:latin typeface="Arial Unicode MS" panose="020B0604020202020204" pitchFamily="34" charset="-128"/>
              </a:rPr>
              <a:t>-</a:t>
            </a:r>
            <a:r>
              <a:rPr lang="en-US" sz="2400" i="1" dirty="0" err="1">
                <a:solidFill>
                  <a:srgbClr val="000000"/>
                </a:solidFill>
                <a:latin typeface="Arial Unicode MS" panose="020B0604020202020204" pitchFamily="34" charset="-128"/>
              </a:rPr>
              <a:t>std</a:t>
            </a:r>
            <a:r>
              <a:rPr lang="en-US" sz="2400" i="1" dirty="0">
                <a:solidFill>
                  <a:srgbClr val="000000"/>
                </a:solidFill>
                <a:latin typeface="Arial Unicode MS" panose="020B0604020202020204" pitchFamily="34" charset="-128"/>
              </a:rPr>
              <a:t>=</a:t>
            </a:r>
            <a:r>
              <a:rPr lang="en-US" sz="2400" i="1" dirty="0" err="1">
                <a:solidFill>
                  <a:srgbClr val="000000"/>
                </a:solidFill>
                <a:latin typeface="Arial Unicode MS" panose="020B0604020202020204" pitchFamily="34" charset="-128"/>
              </a:rPr>
              <a:t>c++</a:t>
            </a:r>
            <a:r>
              <a:rPr lang="en-US" sz="2400" i="1" dirty="0">
                <a:solidFill>
                  <a:srgbClr val="000000"/>
                </a:solidFill>
                <a:latin typeface="Arial Unicode MS" panose="020B0604020202020204" pitchFamily="34" charset="-128"/>
              </a:rPr>
              <a:t>11</a:t>
            </a:r>
            <a:r>
              <a:rPr lang="en-US" sz="2400" i="1" dirty="0">
                <a:solidFill>
                  <a:srgbClr val="000000"/>
                </a:solidFill>
                <a:latin typeface="helvetica" panose="020B0604020202020204" pitchFamily="34" charset="0"/>
              </a:rPr>
              <a:t> để tránh lỗi.</a:t>
            </a:r>
          </a:p>
          <a:p>
            <a:pPr lvl="0"/>
            <a:r>
              <a:rPr lang="en-US" sz="2400" i="1" dirty="0">
                <a:solidFill>
                  <a:srgbClr val="0070C0"/>
                </a:solidFill>
                <a:latin typeface="helvetica" panose="020B0604020202020204" pitchFamily="34" charset="0"/>
              </a:rPr>
              <a:t>Nếu đã thiết lập </a:t>
            </a:r>
            <a:r>
              <a:rPr lang="en-US" sz="2400" i="1" dirty="0" err="1">
                <a:solidFill>
                  <a:srgbClr val="0070C0"/>
                </a:solidFill>
                <a:latin typeface="Arial Unicode MS" panose="020B0604020202020204" pitchFamily="34" charset="-128"/>
              </a:rPr>
              <a:t>std</a:t>
            </a:r>
            <a:r>
              <a:rPr lang="en-US" sz="2400" i="1" dirty="0">
                <a:solidFill>
                  <a:srgbClr val="0070C0"/>
                </a:solidFill>
                <a:latin typeface="Arial Unicode MS" panose="020B0604020202020204" pitchFamily="34" charset="-128"/>
              </a:rPr>
              <a:t>=</a:t>
            </a:r>
            <a:r>
              <a:rPr lang="en-US" sz="2400" i="1" dirty="0" err="1">
                <a:solidFill>
                  <a:srgbClr val="0070C0"/>
                </a:solidFill>
                <a:latin typeface="Arial Unicode MS" panose="020B0604020202020204" pitchFamily="34" charset="-128"/>
              </a:rPr>
              <a:t>c++</a:t>
            </a:r>
            <a:r>
              <a:rPr lang="en-US" sz="2400" i="1" dirty="0">
                <a:solidFill>
                  <a:srgbClr val="0070C0"/>
                </a:solidFill>
                <a:latin typeface="Arial Unicode MS" panose="020B0604020202020204" pitchFamily="34" charset="-128"/>
              </a:rPr>
              <a:t>11 thì không bị lỗi</a:t>
            </a:r>
            <a:endParaRPr lang="en-US" sz="2400" i="1" dirty="0">
              <a:solidFill>
                <a:srgbClr val="0070C0"/>
              </a:solidFill>
            </a:endParaRPr>
          </a:p>
        </p:txBody>
      </p:sp>
      <p:pic>
        <p:nvPicPr>
          <p:cNvPr id="5" name="Picture 4"/>
          <p:cNvPicPr>
            <a:picLocks noChangeAspect="1"/>
          </p:cNvPicPr>
          <p:nvPr/>
        </p:nvPicPr>
        <p:blipFill>
          <a:blip r:embed="rId2"/>
          <a:stretch>
            <a:fillRect/>
          </a:stretch>
        </p:blipFill>
        <p:spPr>
          <a:xfrm>
            <a:off x="6096000" y="90488"/>
            <a:ext cx="5686425" cy="1600200"/>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299</a:t>
            </a:fld>
            <a:endParaRPr lang="en-US"/>
          </a:p>
        </p:txBody>
      </p:sp>
    </p:spTree>
    <p:extLst>
      <p:ext uri="{BB962C8B-B14F-4D97-AF65-F5344CB8AC3E}">
        <p14:creationId xmlns:p14="http://schemas.microsoft.com/office/powerpoint/2010/main" val="334351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Object </a:t>
            </a:r>
            <a:r>
              <a:rPr lang="en-US" b="1" dirty="0"/>
              <a:t>Oriented Programming and C++ </a:t>
            </a:r>
          </a:p>
        </p:txBody>
      </p:sp>
      <p:sp>
        <p:nvSpPr>
          <p:cNvPr id="3" name="Content Placeholder 2"/>
          <p:cNvSpPr>
            <a:spLocks noGrp="1"/>
          </p:cNvSpPr>
          <p:nvPr>
            <p:ph idx="1"/>
          </p:nvPr>
        </p:nvSpPr>
        <p:spPr/>
        <p:txBody>
          <a:bodyPr/>
          <a:lstStyle/>
          <a:p>
            <a:r>
              <a:rPr lang="en-US" b="1"/>
              <a:t>Nội dung môn học</a:t>
            </a:r>
          </a:p>
          <a:p>
            <a:pPr marL="457200" indent="-457200">
              <a:buFontTx/>
              <a:buChar char="-"/>
            </a:pPr>
            <a:r>
              <a:rPr lang="en-US"/>
              <a:t>Những </a:t>
            </a:r>
            <a:r>
              <a:rPr lang="en-US" dirty="0"/>
              <a:t>khác nhau giữa C và C++, C++ </a:t>
            </a:r>
            <a:r>
              <a:rPr lang="en-US"/>
              <a:t>và Java</a:t>
            </a:r>
          </a:p>
          <a:p>
            <a:pPr marL="457200" indent="-457200">
              <a:buFontTx/>
              <a:buChar char="-"/>
            </a:pPr>
            <a:r>
              <a:rPr lang="en-US"/>
              <a:t>Các </a:t>
            </a:r>
            <a:r>
              <a:rPr lang="en-US" dirty="0"/>
              <a:t>khái niệm liên quan đến lập trình hướng </a:t>
            </a:r>
            <a:r>
              <a:rPr lang="en-US"/>
              <a:t>đối tượng </a:t>
            </a:r>
          </a:p>
          <a:p>
            <a:pPr marL="457200" indent="-457200">
              <a:buFontTx/>
              <a:buChar char="-"/>
            </a:pPr>
            <a:r>
              <a:rPr lang="en-US"/>
              <a:t>Template</a:t>
            </a:r>
          </a:p>
          <a:p>
            <a:pPr marL="457200" indent="-457200">
              <a:buFontTx/>
              <a:buChar char="-"/>
            </a:pPr>
            <a:r>
              <a:rPr lang="en-US"/>
              <a:t>Lập </a:t>
            </a:r>
            <a:r>
              <a:rPr lang="en-US" dirty="0"/>
              <a:t>trình giao diện trên </a:t>
            </a:r>
            <a:r>
              <a:rPr lang="en-US"/>
              <a:t>C++</a:t>
            </a:r>
          </a:p>
          <a:p>
            <a:pPr marL="457200" indent="-457200">
              <a:buFontTx/>
              <a:buChar char="-"/>
            </a:pPr>
            <a:r>
              <a:rPr lang="en-US"/>
              <a:t>Kết nối Java </a:t>
            </a:r>
            <a:r>
              <a:rPr lang="en-US" dirty="0"/>
              <a:t>và </a:t>
            </a:r>
            <a:r>
              <a:rPr lang="en-US"/>
              <a:t>C++</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3</a:t>
            </a:fld>
            <a:endParaRPr lang="en-US"/>
          </a:p>
        </p:txBody>
      </p:sp>
    </p:spTree>
    <p:extLst>
      <p:ext uri="{BB962C8B-B14F-4D97-AF65-F5344CB8AC3E}">
        <p14:creationId xmlns:p14="http://schemas.microsoft.com/office/powerpoint/2010/main" val="506281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49215"/>
            <a:ext cx="10906125" cy="806853"/>
          </a:xfrm>
        </p:spPr>
        <p:txBody>
          <a:bodyPr>
            <a:normAutofit/>
          </a:bodyPr>
          <a:lstStyle/>
          <a:p>
            <a:r>
              <a:rPr lang="en-US"/>
              <a:t>Định nghĩa chồng toán tử vào ra kiểu PS</a:t>
            </a:r>
          </a:p>
        </p:txBody>
      </p:sp>
      <p:sp>
        <p:nvSpPr>
          <p:cNvPr id="3" name="Content Placeholder 2"/>
          <p:cNvSpPr>
            <a:spLocks noGrp="1"/>
          </p:cNvSpPr>
          <p:nvPr>
            <p:ph idx="1"/>
          </p:nvPr>
        </p:nvSpPr>
        <p:spPr/>
        <p:txBody>
          <a:bodyPr>
            <a:normAutofit fontScale="85000" lnSpcReduction="20000"/>
          </a:bodyPr>
          <a:lstStyle/>
          <a:p>
            <a:pPr marL="0" indent="0">
              <a:buNone/>
            </a:pPr>
            <a:r>
              <a:rPr lang="en-US" b="1" err="1">
                <a:solidFill>
                  <a:srgbClr val="FF0000"/>
                </a:solidFill>
              </a:rPr>
              <a:t>istream</a:t>
            </a:r>
            <a:r>
              <a:rPr lang="en-US" b="1"/>
              <a:t>  &amp;</a:t>
            </a:r>
            <a:r>
              <a:rPr lang="en-US" b="1">
                <a:solidFill>
                  <a:srgbClr val="0000FF"/>
                </a:solidFill>
              </a:rPr>
              <a:t>operator&gt;&gt;</a:t>
            </a:r>
            <a:r>
              <a:rPr lang="en-US" b="1"/>
              <a:t>(</a:t>
            </a:r>
            <a:r>
              <a:rPr lang="en-US" b="1" dirty="0" err="1">
                <a:solidFill>
                  <a:srgbClr val="FF0000"/>
                </a:solidFill>
              </a:rPr>
              <a:t>istream</a:t>
            </a:r>
            <a:r>
              <a:rPr lang="en-US" b="1" dirty="0"/>
              <a:t> &amp;is, </a:t>
            </a:r>
            <a:r>
              <a:rPr lang="en-US" b="1" dirty="0" err="1"/>
              <a:t>ps</a:t>
            </a:r>
            <a:r>
              <a:rPr lang="en-US" b="1" dirty="0"/>
              <a:t> &amp;a)</a:t>
            </a:r>
          </a:p>
          <a:p>
            <a:pPr marL="0" indent="0">
              <a:buNone/>
            </a:pPr>
            <a:r>
              <a:rPr lang="en-US" b="1"/>
              <a:t>{</a:t>
            </a:r>
            <a:endParaRPr lang="en-US" b="1" dirty="0"/>
          </a:p>
          <a:p>
            <a:pPr marL="0" indent="0">
              <a:buNone/>
            </a:pPr>
            <a:r>
              <a:rPr lang="en-US" b="1" dirty="0"/>
              <a:t>	</a:t>
            </a:r>
            <a:r>
              <a:rPr lang="en-US" b="1" dirty="0" err="1"/>
              <a:t>cout</a:t>
            </a:r>
            <a:r>
              <a:rPr lang="en-US" b="1" dirty="0"/>
              <a:t>&lt;&lt;"\n Tu so:"; is&gt;&gt;a.t;</a:t>
            </a:r>
          </a:p>
          <a:p>
            <a:pPr marL="0" indent="0">
              <a:buNone/>
            </a:pPr>
            <a:r>
              <a:rPr lang="en-US" b="1" dirty="0"/>
              <a:t>	do{ </a:t>
            </a:r>
            <a:r>
              <a:rPr lang="en-US" b="1" dirty="0" err="1"/>
              <a:t>cout</a:t>
            </a:r>
            <a:r>
              <a:rPr lang="en-US" b="1" dirty="0"/>
              <a:t>&lt;&lt;"</a:t>
            </a:r>
            <a:r>
              <a:rPr lang="en-US" b="1" dirty="0" err="1"/>
              <a:t>nhap</a:t>
            </a:r>
            <a:r>
              <a:rPr lang="en-US" b="1" dirty="0"/>
              <a:t> mau so:"; is&gt;&gt;</a:t>
            </a:r>
            <a:r>
              <a:rPr lang="en-US" b="1" dirty="0" err="1"/>
              <a:t>a.m</a:t>
            </a:r>
            <a:r>
              <a:rPr lang="en-US" b="1" dirty="0"/>
              <a:t>; } while (</a:t>
            </a:r>
            <a:r>
              <a:rPr lang="en-US" b="1" dirty="0" err="1"/>
              <a:t>a.m</a:t>
            </a:r>
            <a:r>
              <a:rPr lang="en-US" b="1" dirty="0"/>
              <a:t>==0);</a:t>
            </a:r>
          </a:p>
          <a:p>
            <a:pPr marL="0" indent="0">
              <a:buNone/>
            </a:pPr>
            <a:r>
              <a:rPr lang="en-US" b="1" dirty="0"/>
              <a:t>	return </a:t>
            </a:r>
            <a:r>
              <a:rPr lang="en-US" b="1" dirty="0">
                <a:solidFill>
                  <a:srgbClr val="FF0000"/>
                </a:solidFill>
              </a:rPr>
              <a:t>is</a:t>
            </a:r>
            <a:r>
              <a:rPr lang="en-US" b="1" dirty="0"/>
              <a:t>;</a:t>
            </a:r>
          </a:p>
          <a:p>
            <a:pPr marL="0" indent="0">
              <a:buNone/>
            </a:pPr>
            <a:r>
              <a:rPr lang="en-US" b="1" dirty="0"/>
              <a:t>}</a:t>
            </a:r>
          </a:p>
          <a:p>
            <a:pPr marL="0" indent="0">
              <a:buNone/>
            </a:pPr>
            <a:endParaRPr lang="en-US" b="1" dirty="0"/>
          </a:p>
          <a:p>
            <a:pPr marL="0" indent="0">
              <a:buNone/>
            </a:pPr>
            <a:r>
              <a:rPr lang="en-US" b="1" dirty="0" err="1">
                <a:solidFill>
                  <a:srgbClr val="00B050"/>
                </a:solidFill>
              </a:rPr>
              <a:t>ostream</a:t>
            </a:r>
            <a:r>
              <a:rPr lang="en-US" b="1" dirty="0"/>
              <a:t>  &amp;</a:t>
            </a:r>
            <a:r>
              <a:rPr lang="en-US" b="1" dirty="0">
                <a:solidFill>
                  <a:srgbClr val="FF3399"/>
                </a:solidFill>
              </a:rPr>
              <a:t>operator&lt;&lt;</a:t>
            </a:r>
            <a:r>
              <a:rPr lang="en-US" b="1" dirty="0"/>
              <a:t>(</a:t>
            </a:r>
            <a:r>
              <a:rPr lang="en-US" b="1" dirty="0" err="1">
                <a:solidFill>
                  <a:srgbClr val="00B050"/>
                </a:solidFill>
              </a:rPr>
              <a:t>ostream</a:t>
            </a:r>
            <a:r>
              <a:rPr lang="en-US" b="1" dirty="0"/>
              <a:t> &amp;</a:t>
            </a:r>
            <a:r>
              <a:rPr lang="en-US" b="1" dirty="0" err="1"/>
              <a:t>os</a:t>
            </a:r>
            <a:r>
              <a:rPr lang="en-US" b="1" dirty="0"/>
              <a:t>, </a:t>
            </a:r>
            <a:r>
              <a:rPr lang="en-US" b="1" dirty="0" err="1"/>
              <a:t>ps</a:t>
            </a:r>
            <a:r>
              <a:rPr lang="en-US" b="1" dirty="0"/>
              <a:t> a)</a:t>
            </a:r>
          </a:p>
          <a:p>
            <a:pPr marL="0" indent="0">
              <a:buNone/>
            </a:pPr>
            <a:r>
              <a:rPr lang="en-US" b="1" dirty="0"/>
              <a:t>{</a:t>
            </a:r>
          </a:p>
          <a:p>
            <a:pPr marL="0" indent="0">
              <a:buNone/>
            </a:pPr>
            <a:r>
              <a:rPr lang="en-US" b="1" dirty="0"/>
              <a:t>	</a:t>
            </a:r>
            <a:r>
              <a:rPr lang="en-US" b="1" dirty="0" err="1"/>
              <a:t>os</a:t>
            </a:r>
            <a:r>
              <a:rPr lang="en-US" b="1" dirty="0"/>
              <a:t>&lt;&lt;a.t&lt;&lt;"/"&lt;&lt;</a:t>
            </a:r>
            <a:r>
              <a:rPr lang="en-US" b="1" dirty="0" err="1"/>
              <a:t>a.m</a:t>
            </a:r>
            <a:r>
              <a:rPr lang="en-US" b="1" dirty="0"/>
              <a:t>;</a:t>
            </a:r>
          </a:p>
          <a:p>
            <a:pPr marL="0" indent="0">
              <a:buNone/>
            </a:pPr>
            <a:r>
              <a:rPr lang="en-US" b="1" dirty="0"/>
              <a:t>	return </a:t>
            </a:r>
            <a:r>
              <a:rPr lang="en-US" b="1" dirty="0" err="1">
                <a:solidFill>
                  <a:srgbClr val="00B050"/>
                </a:solidFill>
              </a:rPr>
              <a:t>os</a:t>
            </a:r>
            <a:r>
              <a:rPr lang="en-US" b="1" dirty="0"/>
              <a:t>;</a:t>
            </a:r>
          </a:p>
          <a:p>
            <a:pPr marL="0" indent="0">
              <a:buNone/>
            </a:pPr>
            <a:r>
              <a:rPr lang="en-US" b="1" dirty="0"/>
              <a:t>}</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30</a:t>
            </a:fld>
            <a:endParaRPr lang="en-US"/>
          </a:p>
        </p:txBody>
      </p:sp>
    </p:spTree>
    <p:extLst>
      <p:ext uri="{BB962C8B-B14F-4D97-AF65-F5344CB8AC3E}">
        <p14:creationId xmlns:p14="http://schemas.microsoft.com/office/powerpoint/2010/main" val="75914453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Template có kiểu mặc định</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endParaRPr lang="en-US" sz="2400" b="1" dirty="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5491628" y="142100"/>
            <a:ext cx="5862172" cy="6429479"/>
          </a:xfrm>
          <a:prstGeom prst="rect">
            <a:avLst/>
          </a:prstGeom>
        </p:spPr>
      </p:pic>
      <p:sp>
        <p:nvSpPr>
          <p:cNvPr id="6" name="TextBox 5"/>
          <p:cNvSpPr txBox="1"/>
          <p:nvPr/>
        </p:nvSpPr>
        <p:spPr>
          <a:xfrm>
            <a:off x="838200" y="2073393"/>
            <a:ext cx="4973483" cy="2677656"/>
          </a:xfrm>
          <a:prstGeom prst="rect">
            <a:avLst/>
          </a:prstGeom>
          <a:noFill/>
          <a:ln>
            <a:solidFill>
              <a:schemeClr val="accent1"/>
            </a:solidFill>
          </a:ln>
        </p:spPr>
        <p:txBody>
          <a:bodyPr wrap="square" rtlCol="0">
            <a:spAutoFit/>
          </a:bodyPr>
          <a:lstStyle/>
          <a:p>
            <a:r>
              <a:rPr lang="en-US" sz="2400" i="1" dirty="0">
                <a:solidFill>
                  <a:srgbClr val="000000"/>
                </a:solidFill>
                <a:latin typeface="helvetica" panose="020B0604020202020204" pitchFamily="34" charset="0"/>
              </a:rPr>
              <a:t>Hàm </a:t>
            </a:r>
            <a:r>
              <a:rPr lang="en-US" sz="2400" i="1" dirty="0" err="1">
                <a:solidFill>
                  <a:srgbClr val="000000"/>
                </a:solidFill>
                <a:latin typeface="Arial Unicode MS" panose="020B0604020202020204" pitchFamily="34" charset="-128"/>
              </a:rPr>
              <a:t>multIt</a:t>
            </a:r>
            <a:r>
              <a:rPr lang="en-US" sz="2400" i="1" dirty="0">
                <a:solidFill>
                  <a:srgbClr val="000000"/>
                </a:solidFill>
                <a:latin typeface="Arial Unicode MS" panose="020B0604020202020204" pitchFamily="34" charset="-128"/>
              </a:rPr>
              <a:t>&lt;&gt;</a:t>
            </a:r>
            <a:r>
              <a:rPr lang="en-US" sz="2400" i="1" dirty="0">
                <a:solidFill>
                  <a:srgbClr val="000000"/>
                </a:solidFill>
                <a:latin typeface="helvetica" panose="020B0604020202020204" pitchFamily="34" charset="0"/>
              </a:rPr>
              <a:t> không nêu rõ kiểu không được liên kết trực tiếp (hoãn: ) với kiểu mặc định float.</a:t>
            </a:r>
            <a:endParaRPr lang="en-US" sz="2400" i="1" dirty="0"/>
          </a:p>
          <a:p>
            <a:pPr lvl="0"/>
            <a:r>
              <a:rPr lang="en-US" sz="2400" i="1" dirty="0">
                <a:solidFill>
                  <a:srgbClr val="FF0000"/>
                </a:solidFill>
                <a:latin typeface="helvetica" panose="020B0604020202020204" pitchFamily="34" charset="0"/>
              </a:rPr>
              <a:t>Cần phải thiết lập c</a:t>
            </a:r>
            <a:r>
              <a:rPr lang="en-US" sz="2400" i="1" dirty="0">
                <a:solidFill>
                  <a:srgbClr val="000000"/>
                </a:solidFill>
                <a:latin typeface="helvetica" panose="020B0604020202020204" pitchFamily="34" charset="0"/>
              </a:rPr>
              <a:t>ompiler argument: </a:t>
            </a:r>
          </a:p>
          <a:p>
            <a:pPr lvl="0"/>
            <a:r>
              <a:rPr lang="en-US" sz="2400" i="1" dirty="0">
                <a:solidFill>
                  <a:srgbClr val="000000"/>
                </a:solidFill>
                <a:latin typeface="Arial Unicode MS" panose="020B0604020202020204" pitchFamily="34" charset="-128"/>
              </a:rPr>
              <a:t>-</a:t>
            </a:r>
            <a:r>
              <a:rPr lang="en-US" sz="2400" b="1" i="1" dirty="0" err="1">
                <a:solidFill>
                  <a:srgbClr val="000000"/>
                </a:solidFill>
                <a:latin typeface="Arial Unicode MS" panose="020B0604020202020204" pitchFamily="34" charset="-128"/>
              </a:rPr>
              <a:t>std</a:t>
            </a:r>
            <a:r>
              <a:rPr lang="en-US" sz="2400" b="1" i="1" dirty="0">
                <a:solidFill>
                  <a:srgbClr val="000000"/>
                </a:solidFill>
                <a:latin typeface="Arial Unicode MS" panose="020B0604020202020204" pitchFamily="34" charset="-128"/>
              </a:rPr>
              <a:t>=</a:t>
            </a:r>
            <a:r>
              <a:rPr lang="en-US" sz="2400" b="1" i="1" dirty="0" err="1">
                <a:solidFill>
                  <a:srgbClr val="000000"/>
                </a:solidFill>
                <a:latin typeface="Arial Unicode MS" panose="020B0604020202020204" pitchFamily="34" charset="-128"/>
              </a:rPr>
              <a:t>c++</a:t>
            </a:r>
            <a:r>
              <a:rPr lang="en-US" sz="2400" b="1" i="1" dirty="0">
                <a:solidFill>
                  <a:srgbClr val="000000"/>
                </a:solidFill>
                <a:latin typeface="Arial Unicode MS" panose="020B0604020202020204" pitchFamily="34" charset="-128"/>
              </a:rPr>
              <a:t>14</a:t>
            </a:r>
            <a:r>
              <a:rPr lang="en-US" sz="2400" b="1" i="1" dirty="0">
                <a:solidFill>
                  <a:srgbClr val="000000"/>
                </a:solidFill>
                <a:latin typeface="helvetica" panose="020B0604020202020204" pitchFamily="34" charset="0"/>
              </a:rPr>
              <a:t> </a:t>
            </a:r>
            <a:r>
              <a:rPr lang="en-US" sz="2400" i="1" dirty="0">
                <a:solidFill>
                  <a:srgbClr val="000000"/>
                </a:solidFill>
                <a:latin typeface="helvetica" panose="020B0604020202020204" pitchFamily="34" charset="0"/>
              </a:rPr>
              <a:t>để tránh lỗi.</a:t>
            </a:r>
            <a:br>
              <a:rPr lang="en-US" sz="2400" i="1" dirty="0">
                <a:solidFill>
                  <a:srgbClr val="000000"/>
                </a:solidFill>
                <a:latin typeface="helvetica" panose="020B0604020202020204" pitchFamily="34" charset="0"/>
              </a:rPr>
            </a:br>
            <a:endParaRPr lang="en-US" sz="2400" i="1" dirty="0"/>
          </a:p>
        </p:txBody>
      </p:sp>
      <p:pic>
        <p:nvPicPr>
          <p:cNvPr id="8" name="Picture 7"/>
          <p:cNvPicPr>
            <a:picLocks noChangeAspect="1"/>
          </p:cNvPicPr>
          <p:nvPr/>
        </p:nvPicPr>
        <p:blipFill>
          <a:blip r:embed="rId3"/>
          <a:stretch>
            <a:fillRect/>
          </a:stretch>
        </p:blipFill>
        <p:spPr>
          <a:xfrm>
            <a:off x="838200" y="4862395"/>
            <a:ext cx="7395120" cy="1527253"/>
          </a:xfrm>
          <a:prstGeom prst="rect">
            <a:avLst/>
          </a:prstGeom>
        </p:spPr>
      </p:pic>
      <p:pic>
        <p:nvPicPr>
          <p:cNvPr id="4" name="Picture 3"/>
          <p:cNvPicPr>
            <a:picLocks noChangeAspect="1"/>
          </p:cNvPicPr>
          <p:nvPr/>
        </p:nvPicPr>
        <p:blipFill>
          <a:blip r:embed="rId4"/>
          <a:stretch>
            <a:fillRect/>
          </a:stretch>
        </p:blipFill>
        <p:spPr>
          <a:xfrm>
            <a:off x="5491628" y="142100"/>
            <a:ext cx="5862172" cy="6460114"/>
          </a:xfrm>
          <a:prstGeom prst="rect">
            <a:avLst/>
          </a:prstGeom>
        </p:spPr>
      </p:pic>
      <p:sp>
        <p:nvSpPr>
          <p:cNvPr id="7" name="Slide Number Placeholder 6"/>
          <p:cNvSpPr>
            <a:spLocks noGrp="1"/>
          </p:cNvSpPr>
          <p:nvPr>
            <p:ph type="sldNum" sz="quarter" idx="12"/>
          </p:nvPr>
        </p:nvSpPr>
        <p:spPr/>
        <p:txBody>
          <a:bodyPr/>
          <a:lstStyle/>
          <a:p>
            <a:fld id="{06F855F6-99C9-4B18-88EC-1D73743D07FD}" type="slidenum">
              <a:rPr lang="en-US" smtClean="0"/>
              <a:t>300</a:t>
            </a:fld>
            <a:endParaRPr lang="en-US"/>
          </a:p>
        </p:txBody>
      </p:sp>
    </p:spTree>
    <p:extLst>
      <p:ext uri="{BB962C8B-B14F-4D97-AF65-F5344CB8AC3E}">
        <p14:creationId xmlns:p14="http://schemas.microsoft.com/office/powerpoint/2010/main" val="304713635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Template cho lớp</a:t>
            </a:r>
          </a:p>
        </p:txBody>
      </p:sp>
      <p:sp>
        <p:nvSpPr>
          <p:cNvPr id="3" name="Content Placeholder 2"/>
          <p:cNvSpPr>
            <a:spLocks noGrp="1"/>
          </p:cNvSpPr>
          <p:nvPr>
            <p:ph idx="1"/>
          </p:nvPr>
        </p:nvSpPr>
        <p:spPr>
          <a:xfrm>
            <a:off x="838200" y="1087658"/>
            <a:ext cx="11127059" cy="5378455"/>
          </a:xfrm>
        </p:spPr>
        <p:txBody>
          <a:bodyPr>
            <a:noAutofit/>
          </a:bodyPr>
          <a:lstStyle/>
          <a:p>
            <a:pPr marL="0" indent="0">
              <a:lnSpc>
                <a:spcPct val="100000"/>
              </a:lnSpc>
              <a:spcBef>
                <a:spcPts val="0"/>
              </a:spcBef>
              <a:buNone/>
            </a:pPr>
            <a:r>
              <a:rPr lang="en-US" sz="2400" b="1" dirty="0">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mypair</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T a, b;</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mypair</a:t>
            </a:r>
            <a:r>
              <a:rPr lang="en-US" sz="2400" b="1" dirty="0">
                <a:sym typeface="Wingdings" panose="05000000000000000000" pitchFamily="2" charset="2"/>
              </a:rPr>
              <a:t> (T first, T second)       {a=first; b=second;}</a:t>
            </a:r>
          </a:p>
          <a:p>
            <a:pPr marL="0" indent="0">
              <a:lnSpc>
                <a:spcPct val="100000"/>
              </a:lnSpc>
              <a:spcBef>
                <a:spcPts val="0"/>
              </a:spcBef>
              <a:buNone/>
            </a:pPr>
            <a:r>
              <a:rPr lang="en-US" sz="2400" b="1" dirty="0">
                <a:sym typeface="Wingdings" panose="05000000000000000000" pitchFamily="2" charset="2"/>
              </a:rPr>
              <a:t>    T </a:t>
            </a:r>
            <a:r>
              <a:rPr lang="en-US" sz="2400" b="1" dirty="0" err="1">
                <a:sym typeface="Wingdings" panose="05000000000000000000" pitchFamily="2" charset="2"/>
              </a:rPr>
              <a:t>getmax</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olidFill>
                  <a:srgbClr val="FF0000"/>
                </a:solidFill>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T </a:t>
            </a:r>
            <a:r>
              <a:rPr lang="en-US" sz="2400" b="1" dirty="0" err="1">
                <a:sym typeface="Wingdings" panose="05000000000000000000" pitchFamily="2" charset="2"/>
              </a:rPr>
              <a:t>mypair</a:t>
            </a:r>
            <a:r>
              <a:rPr lang="en-US" sz="2400" b="1" dirty="0">
                <a:sym typeface="Wingdings" panose="05000000000000000000" pitchFamily="2" charset="2"/>
              </a:rPr>
              <a:t>&lt;T&gt;::</a:t>
            </a:r>
            <a:r>
              <a:rPr lang="en-US" sz="2400" b="1" dirty="0" err="1">
                <a:sym typeface="Wingdings" panose="05000000000000000000" pitchFamily="2" charset="2"/>
              </a:rPr>
              <a:t>getmax</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T </a:t>
            </a:r>
            <a:r>
              <a:rPr lang="en-US" sz="2400" b="1" dirty="0" err="1">
                <a:sym typeface="Wingdings" panose="05000000000000000000" pitchFamily="2" charset="2"/>
              </a:rPr>
              <a:t>retval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retval</a:t>
            </a:r>
            <a:r>
              <a:rPr lang="en-US" sz="2400" b="1" dirty="0">
                <a:sym typeface="Wingdings" panose="05000000000000000000" pitchFamily="2" charset="2"/>
              </a:rPr>
              <a:t> = a&gt;b? a : b;</a:t>
            </a:r>
          </a:p>
          <a:p>
            <a:pPr marL="0" indent="0">
              <a:lnSpc>
                <a:spcPct val="100000"/>
              </a:lnSpc>
              <a:spcBef>
                <a:spcPts val="0"/>
              </a:spcBef>
              <a:buNone/>
            </a:pPr>
            <a:r>
              <a:rPr lang="en-US" sz="2400" b="1" dirty="0">
                <a:sym typeface="Wingdings" panose="05000000000000000000" pitchFamily="2" charset="2"/>
              </a:rPr>
              <a:t>  return </a:t>
            </a:r>
            <a:r>
              <a:rPr lang="en-US" sz="2400" b="1" dirty="0" err="1">
                <a:sym typeface="Wingdings" panose="05000000000000000000" pitchFamily="2" charset="2"/>
              </a:rPr>
              <a:t>retval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p:txBody>
      </p:sp>
      <p:sp>
        <p:nvSpPr>
          <p:cNvPr id="4" name="Slide Number Placeholder 3"/>
          <p:cNvSpPr>
            <a:spLocks noGrp="1"/>
          </p:cNvSpPr>
          <p:nvPr>
            <p:ph type="sldNum" sz="quarter" idx="12"/>
          </p:nvPr>
        </p:nvSpPr>
        <p:spPr/>
        <p:txBody>
          <a:bodyPr/>
          <a:lstStyle/>
          <a:p>
            <a:fld id="{06F855F6-99C9-4B18-88EC-1D73743D07FD}" type="slidenum">
              <a:rPr lang="en-US" smtClean="0"/>
              <a:t>301</a:t>
            </a:fld>
            <a:endParaRPr lang="en-US"/>
          </a:p>
        </p:txBody>
      </p:sp>
    </p:spTree>
    <p:extLst>
      <p:ext uri="{BB962C8B-B14F-4D97-AF65-F5344CB8AC3E}">
        <p14:creationId xmlns:p14="http://schemas.microsoft.com/office/powerpoint/2010/main" val="328186907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Template cho lớp</a:t>
            </a:r>
          </a:p>
        </p:txBody>
      </p:sp>
      <p:sp>
        <p:nvSpPr>
          <p:cNvPr id="3" name="Content Placeholder 2"/>
          <p:cNvSpPr>
            <a:spLocks noGrp="1"/>
          </p:cNvSpPr>
          <p:nvPr>
            <p:ph idx="1"/>
          </p:nvPr>
        </p:nvSpPr>
        <p:spPr>
          <a:xfrm>
            <a:off x="838200" y="1424181"/>
            <a:ext cx="11127059" cy="4351338"/>
          </a:xfrm>
        </p:spPr>
        <p:txBody>
          <a:bodyPr>
            <a:noAutofit/>
          </a:bodyPr>
          <a:lstStyle/>
          <a:p>
            <a:pPr marL="0" indent="0">
              <a:lnSpc>
                <a:spcPct val="100000"/>
              </a:lnSpc>
              <a:spcBef>
                <a:spcPts val="0"/>
              </a:spcBef>
              <a:buNone/>
            </a:pPr>
            <a:r>
              <a:rPr lang="en-US" sz="2400" b="1" dirty="0">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mypair</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T a, b;</a:t>
            </a:r>
          </a:p>
          <a:p>
            <a:pPr marL="0" indent="0">
              <a:lnSpc>
                <a:spcPct val="100000"/>
              </a:lnSpc>
              <a:spcBef>
                <a:spcPts val="0"/>
              </a:spcBef>
              <a:buNone/>
            </a:pPr>
            <a:r>
              <a:rPr lang="en-US" sz="2400" b="1" dirty="0">
                <a:sym typeface="Wingdings" panose="05000000000000000000" pitchFamily="2" charset="2"/>
              </a:rPr>
              <a:t>  public:</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mypair</a:t>
            </a:r>
            <a:r>
              <a:rPr lang="en-US" sz="2400" b="1" dirty="0">
                <a:sym typeface="Wingdings" panose="05000000000000000000" pitchFamily="2" charset="2"/>
              </a:rPr>
              <a:t> (T first, T second)       {a=first; b=second;}</a:t>
            </a:r>
          </a:p>
          <a:p>
            <a:pPr marL="0" indent="0">
              <a:lnSpc>
                <a:spcPct val="100000"/>
              </a:lnSpc>
              <a:spcBef>
                <a:spcPts val="0"/>
              </a:spcBef>
              <a:buNone/>
            </a:pPr>
            <a:r>
              <a:rPr lang="en-US" sz="2400" b="1" dirty="0">
                <a:sym typeface="Wingdings" panose="05000000000000000000" pitchFamily="2" charset="2"/>
              </a:rPr>
              <a:t>    T </a:t>
            </a:r>
            <a:r>
              <a:rPr lang="en-US" sz="2400" b="1" dirty="0" err="1">
                <a:sym typeface="Wingdings" panose="05000000000000000000" pitchFamily="2" charset="2"/>
              </a:rPr>
              <a:t>getmax</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T </a:t>
            </a:r>
            <a:r>
              <a:rPr lang="en-US" sz="2400" b="1" dirty="0" err="1">
                <a:sym typeface="Wingdings" panose="05000000000000000000" pitchFamily="2" charset="2"/>
              </a:rPr>
              <a:t>mypair</a:t>
            </a:r>
            <a:r>
              <a:rPr lang="en-US" sz="2400" b="1" dirty="0">
                <a:sym typeface="Wingdings" panose="05000000000000000000" pitchFamily="2" charset="2"/>
              </a:rPr>
              <a:t>&lt;T&gt;::</a:t>
            </a:r>
            <a:r>
              <a:rPr lang="en-US" sz="2400" b="1" dirty="0" err="1">
                <a:sym typeface="Wingdings" panose="05000000000000000000" pitchFamily="2" charset="2"/>
              </a:rPr>
              <a:t>getmax</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T </a:t>
            </a:r>
            <a:r>
              <a:rPr lang="en-US" sz="2400" b="1" dirty="0" err="1">
                <a:sym typeface="Wingdings" panose="05000000000000000000" pitchFamily="2" charset="2"/>
              </a:rPr>
              <a:t>retval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retval</a:t>
            </a:r>
            <a:r>
              <a:rPr lang="en-US" sz="2400" b="1" dirty="0">
                <a:sym typeface="Wingdings" panose="05000000000000000000" pitchFamily="2" charset="2"/>
              </a:rPr>
              <a:t> = a&gt;b? a : b;</a:t>
            </a:r>
          </a:p>
          <a:p>
            <a:pPr marL="0" indent="0">
              <a:lnSpc>
                <a:spcPct val="100000"/>
              </a:lnSpc>
              <a:spcBef>
                <a:spcPts val="0"/>
              </a:spcBef>
              <a:buNone/>
            </a:pPr>
            <a:r>
              <a:rPr lang="en-US" sz="2400" b="1" dirty="0">
                <a:sym typeface="Wingdings" panose="05000000000000000000" pitchFamily="2" charset="2"/>
              </a:rPr>
              <a:t>  return </a:t>
            </a:r>
            <a:r>
              <a:rPr lang="en-US" sz="2400" b="1" dirty="0" err="1">
                <a:sym typeface="Wingdings" panose="05000000000000000000" pitchFamily="2" charset="2"/>
              </a:rPr>
              <a:t>retval</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p:txBody>
      </p:sp>
      <p:sp>
        <p:nvSpPr>
          <p:cNvPr id="4" name="TextBox 3"/>
          <p:cNvSpPr txBox="1"/>
          <p:nvPr/>
        </p:nvSpPr>
        <p:spPr>
          <a:xfrm>
            <a:off x="5263244" y="3599850"/>
            <a:ext cx="5592502" cy="2677656"/>
          </a:xfrm>
          <a:prstGeom prst="rect">
            <a:avLst/>
          </a:prstGeom>
          <a:noFill/>
          <a:ln>
            <a:solidFill>
              <a:schemeClr val="tx1"/>
            </a:solidFill>
          </a:ln>
        </p:spPr>
        <p:txBody>
          <a:bodyPr wrap="square" rtlCol="0">
            <a:spAutoFit/>
          </a:bodyPr>
          <a:lstStyle/>
          <a:p>
            <a:r>
              <a:rPr lang="en-US" sz="2400" dirty="0" err="1"/>
              <a:t>int</a:t>
            </a:r>
            <a:r>
              <a:rPr lang="en-US" sz="2400" dirty="0"/>
              <a:t> main () {</a:t>
            </a:r>
          </a:p>
          <a:p>
            <a:r>
              <a:rPr lang="en-US" sz="2400" dirty="0"/>
              <a:t>  </a:t>
            </a:r>
            <a:r>
              <a:rPr lang="en-US" sz="2400" dirty="0" err="1"/>
              <a:t>mypair</a:t>
            </a:r>
            <a:r>
              <a:rPr lang="en-US" sz="2400" dirty="0"/>
              <a:t> &lt;</a:t>
            </a:r>
            <a:r>
              <a:rPr lang="en-US" sz="2400" dirty="0" err="1"/>
              <a:t>int</a:t>
            </a:r>
            <a:r>
              <a:rPr lang="en-US" sz="2400" dirty="0"/>
              <a:t>&gt; </a:t>
            </a:r>
            <a:r>
              <a:rPr lang="en-US" sz="2400" dirty="0" err="1"/>
              <a:t>myobject</a:t>
            </a:r>
            <a:r>
              <a:rPr lang="en-US" sz="2400" dirty="0"/>
              <a:t> (100, 75);</a:t>
            </a:r>
          </a:p>
          <a:p>
            <a:r>
              <a:rPr lang="en-US" sz="2400" dirty="0"/>
              <a:t>  </a:t>
            </a:r>
            <a:r>
              <a:rPr lang="en-US" sz="2400" dirty="0" err="1"/>
              <a:t>cout</a:t>
            </a:r>
            <a:r>
              <a:rPr lang="en-US" sz="2400" dirty="0"/>
              <a:t> &lt;&lt; </a:t>
            </a:r>
            <a:r>
              <a:rPr lang="en-US" sz="2400" dirty="0" err="1"/>
              <a:t>myobject.getmax</a:t>
            </a:r>
            <a:r>
              <a:rPr lang="en-US" sz="2400" dirty="0"/>
              <a:t>();</a:t>
            </a:r>
          </a:p>
          <a:p>
            <a:r>
              <a:rPr lang="en-US" sz="2400" dirty="0"/>
              <a:t> </a:t>
            </a:r>
            <a:r>
              <a:rPr lang="en-US" sz="2400" dirty="0" err="1"/>
              <a:t>mypair</a:t>
            </a:r>
            <a:r>
              <a:rPr lang="en-US" sz="2400" dirty="0"/>
              <a:t> &lt;double&gt;myobject1 (1.4, 7.5);</a:t>
            </a:r>
          </a:p>
          <a:p>
            <a:r>
              <a:rPr lang="en-US" sz="2400" dirty="0"/>
              <a:t> </a:t>
            </a:r>
            <a:r>
              <a:rPr lang="en-US" sz="2400" dirty="0" err="1"/>
              <a:t>cout</a:t>
            </a:r>
            <a:r>
              <a:rPr lang="en-US" sz="2400" dirty="0"/>
              <a:t> &lt;&lt; myobject1.getmax();</a:t>
            </a:r>
          </a:p>
          <a:p>
            <a:r>
              <a:rPr lang="en-US" sz="2400" dirty="0"/>
              <a:t>  return 0;</a:t>
            </a:r>
          </a:p>
          <a:p>
            <a:r>
              <a:rPr lang="en-US" sz="2400" dirty="0"/>
              <a:t>}</a:t>
            </a:r>
          </a:p>
        </p:txBody>
      </p:sp>
      <p:sp>
        <p:nvSpPr>
          <p:cNvPr id="5" name="Slide Number Placeholder 4"/>
          <p:cNvSpPr>
            <a:spLocks noGrp="1"/>
          </p:cNvSpPr>
          <p:nvPr>
            <p:ph type="sldNum" sz="quarter" idx="12"/>
          </p:nvPr>
        </p:nvSpPr>
        <p:spPr/>
        <p:txBody>
          <a:bodyPr/>
          <a:lstStyle/>
          <a:p>
            <a:fld id="{06F855F6-99C9-4B18-88EC-1D73743D07FD}" type="slidenum">
              <a:rPr lang="en-US" smtClean="0"/>
              <a:t>302</a:t>
            </a:fld>
            <a:endParaRPr lang="en-US"/>
          </a:p>
        </p:txBody>
      </p:sp>
    </p:spTree>
    <p:extLst>
      <p:ext uri="{BB962C8B-B14F-4D97-AF65-F5344CB8AC3E}">
        <p14:creationId xmlns:p14="http://schemas.microsoft.com/office/powerpoint/2010/main" val="20138176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Biến tĩnh cho lớp dùng Template</a:t>
            </a:r>
          </a:p>
        </p:txBody>
      </p:sp>
      <p:sp>
        <p:nvSpPr>
          <p:cNvPr id="3" name="Content Placeholder 2"/>
          <p:cNvSpPr>
            <a:spLocks noGrp="1"/>
          </p:cNvSpPr>
          <p:nvPr>
            <p:ph idx="1"/>
          </p:nvPr>
        </p:nvSpPr>
        <p:spPr>
          <a:xfrm>
            <a:off x="496390" y="1424180"/>
            <a:ext cx="11468870" cy="5212593"/>
          </a:xfrm>
        </p:spPr>
        <p:txBody>
          <a:bodyPr numCol="2">
            <a:noAutofit/>
          </a:bodyPr>
          <a:lstStyle/>
          <a:p>
            <a:pPr marL="0" indent="0">
              <a:lnSpc>
                <a:spcPct val="100000"/>
              </a:lnSpc>
              <a:spcBef>
                <a:spcPts val="0"/>
              </a:spcBef>
              <a:buNone/>
            </a:pPr>
            <a:r>
              <a:rPr lang="en-US" sz="2400" b="1" dirty="0">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class XYZ</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public:</a:t>
            </a:r>
          </a:p>
          <a:p>
            <a:pPr marL="0" indent="0">
              <a:lnSpc>
                <a:spcPct val="100000"/>
              </a:lnSpc>
              <a:spcBef>
                <a:spcPts val="0"/>
              </a:spcBef>
              <a:buNone/>
            </a:pPr>
            <a:r>
              <a:rPr lang="en-US" sz="2400" b="1" dirty="0">
                <a:sym typeface="Wingdings" panose="05000000000000000000" pitchFamily="2" charset="2"/>
              </a:rPr>
              <a:t>    void </a:t>
            </a:r>
            <a:r>
              <a:rPr lang="en-US" sz="2400" b="1" dirty="0" err="1">
                <a:sym typeface="Wingdings" panose="05000000000000000000" pitchFamily="2" charset="2"/>
              </a:rPr>
              <a:t>putPri</a:t>
            </a:r>
            <a:r>
              <a:rPr lang="en-US" sz="2400" b="1" dirty="0">
                <a:sym typeface="Wingdings" panose="05000000000000000000" pitchFamily="2" charset="2"/>
              </a:rPr>
              <a:t>();</a:t>
            </a:r>
          </a:p>
          <a:p>
            <a:pPr marL="0" indent="0">
              <a:lnSpc>
                <a:spcPct val="100000"/>
              </a:lnSpc>
              <a:spcBef>
                <a:spcPts val="0"/>
              </a:spcBef>
              <a:buNone/>
            </a:pPr>
            <a:r>
              <a:rPr lang="en-US" sz="2400" b="1" dirty="0">
                <a:solidFill>
                  <a:srgbClr val="FF0000"/>
                </a:solidFill>
                <a:sym typeface="Wingdings" panose="05000000000000000000" pitchFamily="2" charset="2"/>
              </a:rPr>
              <a:t>    static T </a:t>
            </a:r>
            <a:r>
              <a:rPr lang="en-US" sz="2400" b="1" dirty="0" err="1">
                <a:solidFill>
                  <a:srgbClr val="FF0000"/>
                </a:solidFill>
                <a:sym typeface="Wingdings" panose="05000000000000000000" pitchFamily="2" charset="2"/>
              </a:rPr>
              <a:t>ipub</a:t>
            </a:r>
            <a:r>
              <a:rPr lang="en-US" sz="2400" b="1" dirty="0">
                <a:solidFill>
                  <a:srgbClr val="FF0000"/>
                </a:solidFill>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private:</a:t>
            </a:r>
          </a:p>
          <a:p>
            <a:pPr marL="0" indent="0">
              <a:lnSpc>
                <a:spcPct val="100000"/>
              </a:lnSpc>
              <a:spcBef>
                <a:spcPts val="0"/>
              </a:spcBef>
              <a:buNone/>
            </a:pPr>
            <a:r>
              <a:rPr lang="en-US" sz="2400" b="1" dirty="0">
                <a:sym typeface="Wingdings" panose="05000000000000000000" pitchFamily="2" charset="2"/>
              </a:rPr>
              <a:t>    </a:t>
            </a:r>
            <a:r>
              <a:rPr lang="en-US" sz="2400" b="1" dirty="0">
                <a:solidFill>
                  <a:srgbClr val="0000FF"/>
                </a:solidFill>
                <a:sym typeface="Wingdings" panose="05000000000000000000" pitchFamily="2" charset="2"/>
              </a:rPr>
              <a:t>static T </a:t>
            </a:r>
            <a:r>
              <a:rPr lang="en-US" sz="2400" b="1" dirty="0" err="1">
                <a:solidFill>
                  <a:srgbClr val="0000FF"/>
                </a:solidFill>
                <a:sym typeface="Wingdings" panose="05000000000000000000" pitchFamily="2" charset="2"/>
              </a:rPr>
              <a:t>ipri</a:t>
            </a:r>
            <a:r>
              <a:rPr lang="en-US" sz="2400" b="1" dirty="0">
                <a:solidFill>
                  <a:srgbClr val="0000FF"/>
                </a:solidFill>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void XYZ&lt;T&gt;::</a:t>
            </a:r>
            <a:r>
              <a:rPr lang="en-US" sz="2400" b="1" dirty="0" err="1">
                <a:sym typeface="Wingdings" panose="05000000000000000000" pitchFamily="2" charset="2"/>
              </a:rPr>
              <a:t>putPri</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cout</a:t>
            </a:r>
            <a:r>
              <a:rPr lang="en-US" sz="2400" b="1" dirty="0">
                <a:sym typeface="Wingdings" panose="05000000000000000000" pitchFamily="2" charset="2"/>
              </a:rPr>
              <a:t> &lt;&lt; </a:t>
            </a:r>
            <a:r>
              <a:rPr lang="en-US" sz="2400" b="1" dirty="0" err="1">
                <a:sym typeface="Wingdings" panose="05000000000000000000" pitchFamily="2" charset="2"/>
              </a:rPr>
              <a:t>ipri</a:t>
            </a:r>
            <a:r>
              <a:rPr lang="en-US" sz="2400" b="1" dirty="0">
                <a:sym typeface="Wingdings" panose="05000000000000000000" pitchFamily="2" charset="2"/>
              </a:rPr>
              <a:t>++ &lt;&lt; </a:t>
            </a:r>
            <a:r>
              <a:rPr lang="en-US" sz="2400" b="1" err="1">
                <a:sym typeface="Wingdings" panose="05000000000000000000" pitchFamily="2" charset="2"/>
              </a:rPr>
              <a:t>endl</a:t>
            </a:r>
            <a:r>
              <a:rPr lang="en-US" sz="2400" b="1">
                <a:sym typeface="Wingdings" panose="05000000000000000000" pitchFamily="2" charset="2"/>
              </a:rPr>
              <a:t>; </a:t>
            </a:r>
          </a:p>
          <a:p>
            <a:pPr>
              <a:lnSpc>
                <a:spcPct val="100000"/>
              </a:lnSpc>
              <a:spcBef>
                <a:spcPts val="0"/>
              </a:spcBef>
            </a:pPr>
            <a:r>
              <a:rPr lang="en-US" sz="2400" b="1">
                <a:sym typeface="Wingdings" panose="05000000000000000000" pitchFamily="2" charset="2"/>
              </a:rPr>
              <a:t>    </a:t>
            </a:r>
            <a:r>
              <a:rPr lang="en-US" sz="2400" b="1">
                <a:solidFill>
                  <a:srgbClr val="FF0000"/>
                </a:solidFill>
                <a:sym typeface="Wingdings" panose="05000000000000000000" pitchFamily="2" charset="2"/>
              </a:rPr>
              <a:t>ipub++;</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Static variable initialization:</a:t>
            </a:r>
          </a:p>
          <a:p>
            <a:pPr marL="0" indent="0">
              <a:lnSpc>
                <a:spcPct val="100000"/>
              </a:lnSpc>
              <a:spcBef>
                <a:spcPts val="0"/>
              </a:spcBef>
              <a:buNone/>
            </a:pPr>
            <a:r>
              <a:rPr lang="en-US" sz="2400" b="1" dirty="0">
                <a:solidFill>
                  <a:srgbClr val="FF0000"/>
                </a:solidFill>
                <a:sym typeface="Wingdings" panose="05000000000000000000" pitchFamily="2" charset="2"/>
              </a:rPr>
              <a:t>template &lt;class T&gt; T XYZ&lt;T&gt;::</a:t>
            </a:r>
            <a:r>
              <a:rPr lang="en-US" sz="2400" b="1" dirty="0" err="1">
                <a:solidFill>
                  <a:srgbClr val="FF0000"/>
                </a:solidFill>
                <a:sym typeface="Wingdings" panose="05000000000000000000" pitchFamily="2" charset="2"/>
              </a:rPr>
              <a:t>ipub</a:t>
            </a:r>
            <a:r>
              <a:rPr lang="en-US" sz="2400" b="1" dirty="0">
                <a:solidFill>
                  <a:srgbClr val="FF0000"/>
                </a:solidFill>
                <a:sym typeface="Wingdings" panose="05000000000000000000" pitchFamily="2" charset="2"/>
              </a:rPr>
              <a:t> = 1;</a:t>
            </a:r>
          </a:p>
          <a:p>
            <a:pPr marL="0" indent="0">
              <a:lnSpc>
                <a:spcPct val="100000"/>
              </a:lnSpc>
              <a:spcBef>
                <a:spcPts val="0"/>
              </a:spcBef>
              <a:buNone/>
            </a:pPr>
            <a:r>
              <a:rPr lang="en-US" sz="2400" b="1" dirty="0">
                <a:solidFill>
                  <a:srgbClr val="FF0000"/>
                </a:solidFill>
                <a:sym typeface="Wingdings" panose="05000000000000000000" pitchFamily="2" charset="2"/>
              </a:rPr>
              <a:t>template &lt;class T&gt; T XYZ&lt;T&gt;::</a:t>
            </a:r>
            <a:r>
              <a:rPr lang="en-US" sz="2400" b="1" dirty="0" err="1">
                <a:solidFill>
                  <a:srgbClr val="FF0000"/>
                </a:solidFill>
                <a:sym typeface="Wingdings" panose="05000000000000000000" pitchFamily="2" charset="2"/>
              </a:rPr>
              <a:t>ipri</a:t>
            </a:r>
            <a:r>
              <a:rPr lang="en-US" sz="2400" b="1" dirty="0">
                <a:solidFill>
                  <a:srgbClr val="FF0000"/>
                </a:solidFill>
                <a:sym typeface="Wingdings" panose="05000000000000000000" pitchFamily="2" charset="2"/>
              </a:rPr>
              <a:t> = 1.2;</a:t>
            </a:r>
          </a:p>
          <a:p>
            <a:pPr marL="0" indent="0">
              <a:lnSpc>
                <a:spcPct val="100000"/>
              </a:lnSpc>
              <a:spcBef>
                <a:spcPts val="0"/>
              </a:spcBef>
              <a:buNone/>
            </a:pPr>
            <a:r>
              <a:rPr lang="en-US" sz="2400" b="1" dirty="0">
                <a:sym typeface="Wingdings" panose="05000000000000000000" pitchFamily="2" charset="2"/>
              </a:rPr>
              <a:t>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XYZ&lt;</a:t>
            </a:r>
            <a:r>
              <a:rPr lang="en-US" sz="2400" b="1" dirty="0" err="1">
                <a:sym typeface="Wingdings" panose="05000000000000000000" pitchFamily="2" charset="2"/>
              </a:rPr>
              <a:t>int</a:t>
            </a:r>
            <a:r>
              <a:rPr lang="en-US" sz="2400" b="1">
                <a:sym typeface="Wingdings" panose="05000000000000000000" pitchFamily="2" charset="2"/>
              </a:rPr>
              <a:t>&gt; a,a1;</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    XYZ&lt;float</a:t>
            </a:r>
            <a:r>
              <a:rPr lang="en-US" sz="2400" b="1">
                <a:sym typeface="Wingdings" panose="05000000000000000000" pitchFamily="2" charset="2"/>
              </a:rPr>
              <a:t>&gt; b, b1;</a:t>
            </a:r>
            <a:endParaRPr lang="en-US" sz="2400" b="1" dirty="0">
              <a:sym typeface="Wingdings" panose="05000000000000000000" pitchFamily="2" charset="2"/>
            </a:endParaRPr>
          </a:p>
          <a:p>
            <a:pPr marL="0" indent="0">
              <a:lnSpc>
                <a:spcPct val="100000"/>
              </a:lnSpc>
              <a:spcBef>
                <a:spcPts val="0"/>
              </a:spcBef>
              <a:buNone/>
            </a:pPr>
            <a:r>
              <a:rPr lang="en-US" sz="2400" b="1">
                <a:sym typeface="Wingdings" panose="05000000000000000000" pitchFamily="2" charset="2"/>
              </a:rPr>
              <a:t>    a.putPri(); cout &lt;&lt; a.ipub </a:t>
            </a:r>
            <a:r>
              <a:rPr lang="en-US" sz="2400" b="1" dirty="0">
                <a:sym typeface="Wingdings" panose="05000000000000000000" pitchFamily="2" charset="2"/>
              </a:rPr>
              <a:t>&lt;&lt; </a:t>
            </a:r>
            <a:r>
              <a:rPr lang="en-US" sz="2400" b="1" dirty="0" err="1">
                <a:sym typeface="Wingdings" panose="05000000000000000000" pitchFamily="2" charset="2"/>
              </a:rPr>
              <a:t>endl</a:t>
            </a:r>
            <a:r>
              <a:rPr lang="en-US" sz="2400" b="1" dirty="0">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    b.putPri(); cout &lt;&lt; b.ipub &lt;&lt; endl;</a:t>
            </a:r>
          </a:p>
          <a:p>
            <a:pPr>
              <a:lnSpc>
                <a:spcPct val="100000"/>
              </a:lnSpc>
              <a:spcBef>
                <a:spcPts val="0"/>
              </a:spcBef>
            </a:pPr>
            <a:r>
              <a:rPr lang="en-US" sz="2400" b="1">
                <a:sym typeface="Wingdings" panose="05000000000000000000" pitchFamily="2" charset="2"/>
              </a:rPr>
              <a:t>    a1.putPri(); cout &lt;&lt; a1.ipub &lt;&lt; endl;</a:t>
            </a:r>
          </a:p>
          <a:p>
            <a:pPr>
              <a:lnSpc>
                <a:spcPct val="100000"/>
              </a:lnSpc>
              <a:spcBef>
                <a:spcPts val="0"/>
              </a:spcBef>
            </a:pPr>
            <a:r>
              <a:rPr lang="en-US" sz="2400" b="1">
                <a:sym typeface="Wingdings" panose="05000000000000000000" pitchFamily="2" charset="2"/>
              </a:rPr>
              <a:t>    b1.putPri(); cout &lt;&lt; b1.ipub &lt;&lt; endl;</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endParaRPr lang="en-US" sz="2400" b="1" dirty="0">
              <a:sym typeface="Wingdings" panose="05000000000000000000" pitchFamily="2" charset="2"/>
            </a:endParaRPr>
          </a:p>
          <a:p>
            <a:pPr marL="0" indent="0">
              <a:lnSpc>
                <a:spcPct val="100000"/>
              </a:lnSpc>
              <a:spcBef>
                <a:spcPts val="0"/>
              </a:spcBef>
              <a:buNone/>
            </a:pPr>
            <a:endParaRPr lang="en-US" sz="24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303</a:t>
            </a:fld>
            <a:endParaRPr lang="en-US"/>
          </a:p>
        </p:txBody>
      </p:sp>
    </p:spTree>
    <p:extLst>
      <p:ext uri="{BB962C8B-B14F-4D97-AF65-F5344CB8AC3E}">
        <p14:creationId xmlns:p14="http://schemas.microsoft.com/office/powerpoint/2010/main" val="901350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Template có đối số không kiểu</a:t>
            </a:r>
          </a:p>
        </p:txBody>
      </p:sp>
      <p:sp>
        <p:nvSpPr>
          <p:cNvPr id="3" name="Content Placeholder 2"/>
          <p:cNvSpPr>
            <a:spLocks noGrp="1"/>
          </p:cNvSpPr>
          <p:nvPr>
            <p:ph idx="1"/>
          </p:nvPr>
        </p:nvSpPr>
        <p:spPr>
          <a:xfrm>
            <a:off x="700039" y="1087659"/>
            <a:ext cx="11127059" cy="4351338"/>
          </a:xfrm>
        </p:spPr>
        <p:txBody>
          <a:bodyPr numCol="1">
            <a:noAutofit/>
          </a:bodyPr>
          <a:lstStyle/>
          <a:p>
            <a:pPr marL="0" indent="0">
              <a:lnSpc>
                <a:spcPct val="100000"/>
              </a:lnSpc>
              <a:spcBef>
                <a:spcPts val="0"/>
              </a:spcBef>
              <a:buNone/>
            </a:pPr>
            <a:r>
              <a:rPr lang="en-US" sz="2400" b="1" dirty="0">
                <a:sym typeface="Wingdings" panose="05000000000000000000" pitchFamily="2" charset="2"/>
              </a:rPr>
              <a:t>template &lt;class T&gt;</a:t>
            </a:r>
          </a:p>
          <a:p>
            <a:pPr marL="0" indent="0">
              <a:lnSpc>
                <a:spcPct val="100000"/>
              </a:lnSpc>
              <a:spcBef>
                <a:spcPts val="0"/>
              </a:spcBef>
              <a:buNone/>
            </a:pPr>
            <a:r>
              <a:rPr lang="en-US" sz="2400" b="1" dirty="0">
                <a:sym typeface="Wingdings" panose="05000000000000000000" pitchFamily="2" charset="2"/>
              </a:rPr>
              <a:t>class </a:t>
            </a:r>
            <a:r>
              <a:rPr lang="en-US" sz="2400" b="1" dirty="0" err="1">
                <a:sym typeface="Wingdings" panose="05000000000000000000" pitchFamily="2" charset="2"/>
              </a:rPr>
              <a:t>MaTran</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T a[100][100]; 		</a:t>
            </a:r>
          </a:p>
          <a:p>
            <a:pPr marL="0" indent="0">
              <a:lnSpc>
                <a:spcPct val="100000"/>
              </a:lnSpc>
              <a:spcBef>
                <a:spcPts val="0"/>
              </a:spcBef>
              <a:buNone/>
            </a:pPr>
            <a:r>
              <a:rPr lang="en-US" sz="2400" b="1" dirty="0">
                <a:sym typeface="Wingdings" panose="05000000000000000000" pitchFamily="2" charset="2"/>
              </a:rPr>
              <a:t>	</a:t>
            </a:r>
            <a:r>
              <a:rPr lang="en-US" sz="2400" b="1" dirty="0" err="1">
                <a:sym typeface="Wingdings" panose="05000000000000000000" pitchFamily="2" charset="2"/>
              </a:rPr>
              <a:t>int</a:t>
            </a:r>
            <a:r>
              <a:rPr lang="en-US" sz="2400" b="1" dirty="0">
                <a:sym typeface="Wingdings" panose="05000000000000000000" pitchFamily="2" charset="2"/>
              </a:rPr>
              <a:t> n;</a:t>
            </a:r>
          </a:p>
          <a:p>
            <a:pPr marL="0" indent="0">
              <a:lnSpc>
                <a:spcPct val="100000"/>
              </a:lnSpc>
              <a:spcBef>
                <a:spcPts val="0"/>
              </a:spcBef>
              <a:buNone/>
            </a:pPr>
            <a:r>
              <a:rPr lang="en-US" sz="2400" b="1">
                <a:sym typeface="Wingdings" panose="05000000000000000000" pitchFamily="2" charset="2"/>
              </a:rPr>
              <a:t>    public</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	void </a:t>
            </a:r>
            <a:r>
              <a:rPr lang="en-US" sz="2400" b="1" dirty="0" err="1">
                <a:sym typeface="Wingdings" panose="05000000000000000000" pitchFamily="2" charset="2"/>
              </a:rPr>
              <a:t>nhap</a:t>
            </a:r>
            <a:r>
              <a:rPr lang="en-US" sz="2400" b="1" dirty="0">
                <a:sym typeface="Wingdings" panose="05000000000000000000" pitchFamily="2" charset="2"/>
              </a:rPr>
              <a:t>() ;</a:t>
            </a:r>
          </a:p>
          <a:p>
            <a:pPr marL="0" indent="0">
              <a:lnSpc>
                <a:spcPct val="100000"/>
              </a:lnSpc>
              <a:spcBef>
                <a:spcPts val="0"/>
              </a:spcBef>
              <a:buNone/>
            </a:pPr>
            <a:r>
              <a:rPr lang="en-US" sz="2400" b="1" dirty="0">
                <a:sym typeface="Wingdings" panose="05000000000000000000" pitchFamily="2" charset="2"/>
              </a:rPr>
              <a:t>	void in();  void </a:t>
            </a:r>
            <a:r>
              <a:rPr lang="en-US" sz="2400" b="1" dirty="0" err="1">
                <a:sym typeface="Wingdings" panose="05000000000000000000" pitchFamily="2" charset="2"/>
              </a:rPr>
              <a:t>lat</a:t>
            </a:r>
            <a:r>
              <a:rPr lang="en-US" sz="2400" b="1" dirty="0">
                <a:sym typeface="Wingdings" panose="05000000000000000000" pitchFamily="2" charset="2"/>
              </a:rPr>
              <a:t>();</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i="1" dirty="0">
                <a:sym typeface="Wingdings" panose="05000000000000000000" pitchFamily="2" charset="2"/>
              </a:rPr>
              <a:t>// định nghĩa các phương thức ngoài này</a:t>
            </a:r>
          </a:p>
          <a:p>
            <a:pPr marL="0" indent="0">
              <a:lnSpc>
                <a:spcPct val="100000"/>
              </a:lnSpc>
              <a:spcBef>
                <a:spcPts val="0"/>
              </a:spcBef>
              <a:buNone/>
            </a:pPr>
            <a:r>
              <a:rPr lang="en-US" sz="2400" b="1" dirty="0" err="1">
                <a:sym typeface="Wingdings" panose="05000000000000000000" pitchFamily="2" charset="2"/>
              </a:rPr>
              <a:t>int</a:t>
            </a:r>
            <a:r>
              <a:rPr lang="en-US" sz="2400" b="1" dirty="0">
                <a:sym typeface="Wingdings" panose="05000000000000000000" pitchFamily="2" charset="2"/>
              </a:rPr>
              <a:t> main()</a:t>
            </a:r>
          </a:p>
          <a:p>
            <a:pPr marL="0" indent="0">
              <a:lnSpc>
                <a:spcPct val="100000"/>
              </a:lnSpc>
              <a:spcBef>
                <a:spcPts val="0"/>
              </a:spcBef>
              <a:buNone/>
            </a:pPr>
            <a:r>
              <a:rPr lang="en-US" sz="2400" b="1" dirty="0">
                <a:sym typeface="Wingdings" panose="05000000000000000000" pitchFamily="2" charset="2"/>
              </a:rPr>
              <a:t>{</a:t>
            </a:r>
          </a:p>
          <a:p>
            <a:pPr marL="0" indent="0">
              <a:lnSpc>
                <a:spcPct val="100000"/>
              </a:lnSpc>
              <a:spcBef>
                <a:spcPts val="0"/>
              </a:spcBef>
              <a:buNone/>
            </a:pPr>
            <a:r>
              <a:rPr lang="en-US" sz="2400" b="1">
                <a:sym typeface="Wingdings" panose="05000000000000000000" pitchFamily="2" charset="2"/>
              </a:rPr>
              <a:t>       MaTran </a:t>
            </a:r>
            <a:r>
              <a:rPr lang="en-US" sz="2400" b="1" dirty="0">
                <a:sym typeface="Wingdings" panose="05000000000000000000" pitchFamily="2" charset="2"/>
              </a:rPr>
              <a:t>&lt;</a:t>
            </a:r>
            <a:r>
              <a:rPr lang="en-US" sz="2400" b="1" dirty="0" err="1">
                <a:sym typeface="Wingdings" panose="05000000000000000000" pitchFamily="2" charset="2"/>
              </a:rPr>
              <a:t>int</a:t>
            </a:r>
            <a:r>
              <a:rPr lang="en-US" sz="2400" b="1" dirty="0">
                <a:sym typeface="Wingdings" panose="05000000000000000000" pitchFamily="2" charset="2"/>
              </a:rPr>
              <a:t>&gt; a;</a:t>
            </a:r>
          </a:p>
          <a:p>
            <a:pPr marL="0" indent="0">
              <a:lnSpc>
                <a:spcPct val="100000"/>
              </a:lnSpc>
              <a:spcBef>
                <a:spcPts val="0"/>
              </a:spcBef>
              <a:buNone/>
            </a:pPr>
            <a:r>
              <a:rPr lang="en-US" sz="2400" b="1">
                <a:sym typeface="Wingdings" panose="05000000000000000000" pitchFamily="2" charset="2"/>
              </a:rPr>
              <a:t>       a.nhap(); a.in(); a.lat(); a.in();</a:t>
            </a:r>
            <a:endParaRPr lang="en-US" sz="2400" b="1" dirty="0">
              <a:sym typeface="Wingdings" panose="05000000000000000000" pitchFamily="2" charset="2"/>
            </a:endParaRPr>
          </a:p>
          <a:p>
            <a:pPr marL="0" indent="0">
              <a:lnSpc>
                <a:spcPct val="100000"/>
              </a:lnSpc>
              <a:spcBef>
                <a:spcPts val="0"/>
              </a:spcBef>
              <a:buNone/>
            </a:pPr>
            <a:r>
              <a:rPr lang="en-US" sz="2400" b="1" dirty="0">
                <a:sym typeface="Wingdings" panose="05000000000000000000" pitchFamily="2" charset="2"/>
              </a:rPr>
              <a:t>}</a:t>
            </a:r>
          </a:p>
        </p:txBody>
      </p:sp>
      <p:sp>
        <p:nvSpPr>
          <p:cNvPr id="4" name="TextBox 3"/>
          <p:cNvSpPr txBox="1"/>
          <p:nvPr/>
        </p:nvSpPr>
        <p:spPr>
          <a:xfrm>
            <a:off x="6217920" y="1194300"/>
            <a:ext cx="5609178" cy="4832092"/>
          </a:xfrm>
          <a:prstGeom prst="rect">
            <a:avLst/>
          </a:prstGeom>
          <a:solidFill>
            <a:srgbClr val="92D050">
              <a:alpha val="40000"/>
            </a:srgbClr>
          </a:solidFill>
          <a:ln>
            <a:solidFill>
              <a:schemeClr val="tx1"/>
            </a:solidFill>
          </a:ln>
        </p:spPr>
        <p:txBody>
          <a:bodyPr wrap="square" rtlCol="0">
            <a:spAutoFit/>
          </a:bodyPr>
          <a:lstStyle/>
          <a:p>
            <a:r>
              <a:rPr lang="en-US" sz="2800" dirty="0"/>
              <a:t>Dùng được cho kiểu nguyên, thực, string (từ).</a:t>
            </a:r>
          </a:p>
          <a:p>
            <a:r>
              <a:rPr lang="en-US" sz="2800" dirty="0"/>
              <a:t>Ví dụ phép lật</a:t>
            </a:r>
          </a:p>
          <a:p>
            <a:r>
              <a:rPr lang="en-US" sz="2800" dirty="0"/>
              <a:t>1 2 3</a:t>
            </a:r>
          </a:p>
          <a:p>
            <a:r>
              <a:rPr lang="en-US" sz="2800" dirty="0"/>
              <a:t>4 5 6</a:t>
            </a:r>
          </a:p>
          <a:p>
            <a:r>
              <a:rPr lang="en-US" sz="2800" dirty="0"/>
              <a:t>7 8 9</a:t>
            </a:r>
          </a:p>
          <a:p>
            <a:r>
              <a:rPr lang="en-US" sz="2800" dirty="0"/>
              <a:t>Khi lật sẽ thành</a:t>
            </a:r>
          </a:p>
          <a:p>
            <a:r>
              <a:rPr lang="en-US" sz="2800" dirty="0"/>
              <a:t>7 8 9 </a:t>
            </a:r>
          </a:p>
          <a:p>
            <a:r>
              <a:rPr lang="en-US" sz="2800" dirty="0"/>
              <a:t>4 5 6</a:t>
            </a:r>
          </a:p>
          <a:p>
            <a:r>
              <a:rPr lang="en-US" sz="2800" dirty="0"/>
              <a:t>1 2 3</a:t>
            </a:r>
          </a:p>
          <a:p>
            <a:endParaRPr lang="en-US" sz="2800" dirty="0"/>
          </a:p>
        </p:txBody>
      </p:sp>
      <p:sp>
        <p:nvSpPr>
          <p:cNvPr id="5" name="Slide Number Placeholder 4"/>
          <p:cNvSpPr>
            <a:spLocks noGrp="1"/>
          </p:cNvSpPr>
          <p:nvPr>
            <p:ph type="sldNum" sz="quarter" idx="12"/>
          </p:nvPr>
        </p:nvSpPr>
        <p:spPr/>
        <p:txBody>
          <a:bodyPr/>
          <a:lstStyle/>
          <a:p>
            <a:fld id="{06F855F6-99C9-4B18-88EC-1D73743D07FD}" type="slidenum">
              <a:rPr lang="en-US" smtClean="0"/>
              <a:t>304</a:t>
            </a:fld>
            <a:endParaRPr lang="en-US"/>
          </a:p>
        </p:txBody>
      </p:sp>
      <p:pic>
        <p:nvPicPr>
          <p:cNvPr id="6" name="Picture 5"/>
          <p:cNvPicPr>
            <a:picLocks noChangeAspect="1"/>
          </p:cNvPicPr>
          <p:nvPr/>
        </p:nvPicPr>
        <p:blipFill>
          <a:blip r:embed="rId2"/>
          <a:stretch>
            <a:fillRect/>
          </a:stretch>
        </p:blipFill>
        <p:spPr>
          <a:xfrm>
            <a:off x="7435623" y="4510189"/>
            <a:ext cx="4505325" cy="2143125"/>
          </a:xfrm>
          <a:prstGeom prst="rect">
            <a:avLst/>
          </a:prstGeom>
        </p:spPr>
      </p:pic>
    </p:spTree>
    <p:extLst>
      <p:ext uri="{BB962C8B-B14F-4D97-AF65-F5344CB8AC3E}">
        <p14:creationId xmlns:p14="http://schemas.microsoft.com/office/powerpoint/2010/main" val="21546433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HÀM lambda</a:t>
            </a:r>
          </a:p>
        </p:txBody>
      </p:sp>
      <p:sp>
        <p:nvSpPr>
          <p:cNvPr id="3" name="Content Placeholder 2"/>
          <p:cNvSpPr>
            <a:spLocks noGrp="1"/>
          </p:cNvSpPr>
          <p:nvPr>
            <p:ph idx="1"/>
          </p:nvPr>
        </p:nvSpPr>
        <p:spPr>
          <a:xfrm>
            <a:off x="838200" y="1424181"/>
            <a:ext cx="11127059" cy="4351338"/>
          </a:xfrm>
        </p:spPr>
        <p:txBody>
          <a:bodyPr numCol="1">
            <a:noAutofit/>
          </a:bodyPr>
          <a:lstStyle/>
          <a:p>
            <a:pPr marL="0" indent="0">
              <a:buNone/>
            </a:pPr>
            <a:r>
              <a:rPr lang="vi-VN" dirty="0">
                <a:latin typeface="+mj-lt"/>
              </a:rPr>
              <a:t>Khái niệm Lambda</a:t>
            </a:r>
          </a:p>
          <a:p>
            <a:r>
              <a:rPr lang="vi-VN" dirty="0">
                <a:latin typeface="+mj-lt"/>
              </a:rPr>
              <a:t>Lambda hay còn gọi là hàm nặc danh, nó có thể dùng để truyền vào một hàm khác và sử dụng một lần</a:t>
            </a:r>
            <a:r>
              <a:rPr lang="vi-VN">
                <a:latin typeface="+mj-lt"/>
              </a:rPr>
              <a:t>. </a:t>
            </a:r>
            <a:endParaRPr lang="en-US">
              <a:latin typeface="+mj-lt"/>
            </a:endParaRPr>
          </a:p>
          <a:p>
            <a:r>
              <a:rPr lang="vi-VN">
                <a:latin typeface="+mj-lt"/>
              </a:rPr>
              <a:t>Khác </a:t>
            </a:r>
            <a:r>
              <a:rPr lang="vi-VN" dirty="0">
                <a:latin typeface="+mj-lt"/>
              </a:rPr>
              <a:t>với các cách thông thường, ta định nghĩa hàm sau đó dùng tên hàm truyền vào một hàm khác.</a:t>
            </a:r>
          </a:p>
          <a:p>
            <a:endParaRPr lang="vi-VN" dirty="0">
              <a:latin typeface="+mj-lt"/>
            </a:endParaRPr>
          </a:p>
          <a:p>
            <a:pPr marL="0" indent="0">
              <a:lnSpc>
                <a:spcPct val="100000"/>
              </a:lnSpc>
              <a:spcBef>
                <a:spcPts val="0"/>
              </a:spcBef>
              <a:buNone/>
            </a:pPr>
            <a:endParaRPr lang="en-US" sz="20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305</a:t>
            </a:fld>
            <a:endParaRPr lang="en-US"/>
          </a:p>
        </p:txBody>
      </p:sp>
    </p:spTree>
    <p:extLst>
      <p:ext uri="{BB962C8B-B14F-4D97-AF65-F5344CB8AC3E}">
        <p14:creationId xmlns:p14="http://schemas.microsoft.com/office/powerpoint/2010/main" val="98258801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HÀM lambda</a:t>
            </a:r>
          </a:p>
        </p:txBody>
      </p:sp>
      <p:sp>
        <p:nvSpPr>
          <p:cNvPr id="3" name="Content Placeholder 2"/>
          <p:cNvSpPr>
            <a:spLocks noGrp="1"/>
          </p:cNvSpPr>
          <p:nvPr>
            <p:ph idx="1"/>
          </p:nvPr>
        </p:nvSpPr>
        <p:spPr>
          <a:xfrm>
            <a:off x="838200" y="1424181"/>
            <a:ext cx="11127059" cy="4351338"/>
          </a:xfrm>
        </p:spPr>
        <p:txBody>
          <a:bodyPr numCol="1">
            <a:noAutofit/>
          </a:bodyPr>
          <a:lstStyle/>
          <a:p>
            <a:pPr algn="just"/>
            <a:r>
              <a:rPr lang="vi-VN">
                <a:latin typeface="+mj-lt"/>
              </a:rPr>
              <a:t>Lambda </a:t>
            </a:r>
            <a:r>
              <a:rPr lang="vi-VN" dirty="0">
                <a:latin typeface="+mj-lt"/>
              </a:rPr>
              <a:t>đã được giới thiệu ở nhiều ngôn ngữ như Java, C#, JavaScript, và ở phiên bản C++11 trở về sau đã có tính năng này.</a:t>
            </a:r>
          </a:p>
          <a:p>
            <a:pPr algn="just"/>
            <a:r>
              <a:rPr lang="vi-VN" dirty="0">
                <a:latin typeface="+mj-lt"/>
              </a:rPr>
              <a:t>Lợi ích của lambda là không nhất thiết phải khai báo tên hàm ở một nơi khác, mà có thể tạo ngay một hàm (dùng 1 lần hay hiểu chính xác hơn là chỉ có 1 chỗ gọi 1 số tác vụ nhỏ). Như vậy, ta sẽ giảm được thời gian khai báo 1 hàm.</a:t>
            </a:r>
          </a:p>
          <a:p>
            <a:pPr marL="0" indent="0">
              <a:lnSpc>
                <a:spcPct val="100000"/>
              </a:lnSpc>
              <a:spcBef>
                <a:spcPts val="0"/>
              </a:spcBef>
              <a:buNone/>
            </a:pPr>
            <a:endParaRPr lang="en-US" sz="20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306</a:t>
            </a:fld>
            <a:endParaRPr lang="en-US"/>
          </a:p>
        </p:txBody>
      </p:sp>
    </p:spTree>
    <p:extLst>
      <p:ext uri="{BB962C8B-B14F-4D97-AF65-F5344CB8AC3E}">
        <p14:creationId xmlns:p14="http://schemas.microsoft.com/office/powerpoint/2010/main" val="36041182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HÀM lambda</a:t>
            </a:r>
          </a:p>
        </p:txBody>
      </p:sp>
      <p:sp>
        <p:nvSpPr>
          <p:cNvPr id="3" name="Content Placeholder 2"/>
          <p:cNvSpPr>
            <a:spLocks noGrp="1"/>
          </p:cNvSpPr>
          <p:nvPr>
            <p:ph idx="1"/>
          </p:nvPr>
        </p:nvSpPr>
        <p:spPr>
          <a:xfrm>
            <a:off x="838200" y="1424181"/>
            <a:ext cx="11127059" cy="4351338"/>
          </a:xfrm>
        </p:spPr>
        <p:txBody>
          <a:bodyPr numCol="1">
            <a:noAutofit/>
          </a:bodyPr>
          <a:lstStyle/>
          <a:p>
            <a:pPr marL="0" indent="0">
              <a:buNone/>
            </a:pPr>
            <a:r>
              <a:rPr lang="vi-VN" sz="2400" dirty="0"/>
              <a:t>void AA(int n) </a:t>
            </a:r>
            <a:r>
              <a:rPr lang="vi-VN" sz="2400"/>
              <a:t>{ n</a:t>
            </a:r>
            <a:r>
              <a:rPr lang="en-US" sz="2400"/>
              <a:t>&lt;&lt;=3</a:t>
            </a:r>
            <a:r>
              <a:rPr lang="vi-VN" sz="2400"/>
              <a:t> </a:t>
            </a:r>
            <a:r>
              <a:rPr lang="vi-VN" sz="2400" dirty="0"/>
              <a:t>; cout </a:t>
            </a:r>
            <a:r>
              <a:rPr lang="vi-VN" sz="2400"/>
              <a:t>&lt;&lt; n</a:t>
            </a:r>
            <a:r>
              <a:rPr lang="en-US" sz="2400"/>
              <a:t>&lt;&lt;“  “</a:t>
            </a:r>
            <a:r>
              <a:rPr lang="vi-VN" sz="2400"/>
              <a:t>; </a:t>
            </a:r>
            <a:r>
              <a:rPr lang="vi-VN" sz="2400" dirty="0"/>
              <a:t>}</a:t>
            </a:r>
          </a:p>
          <a:p>
            <a:pPr marL="0" indent="0">
              <a:buNone/>
            </a:pPr>
            <a:r>
              <a:rPr lang="vi-VN" sz="2400" dirty="0"/>
              <a:t>void xuly (vector&lt;int&gt; v1, </a:t>
            </a:r>
            <a:r>
              <a:rPr lang="vi-VN" sz="2400" b="1" dirty="0">
                <a:solidFill>
                  <a:srgbClr val="FF0000"/>
                </a:solidFill>
              </a:rPr>
              <a:t>void (*func)(int a)</a:t>
            </a:r>
            <a:r>
              <a:rPr lang="vi-VN" sz="2400" dirty="0"/>
              <a:t>)    // con trỏ hàm</a:t>
            </a:r>
          </a:p>
          <a:p>
            <a:pPr marL="0" indent="0">
              <a:buNone/>
            </a:pPr>
            <a:r>
              <a:rPr lang="vi-VN" sz="2400" dirty="0"/>
              <a:t>{</a:t>
            </a:r>
          </a:p>
          <a:p>
            <a:pPr marL="0" indent="0">
              <a:buNone/>
            </a:pPr>
            <a:r>
              <a:rPr lang="vi-VN" sz="2400" dirty="0"/>
              <a:t>	for (auto i = v1.begin(); i != v1.end(); i++) func(*i);</a:t>
            </a:r>
          </a:p>
          <a:p>
            <a:pPr marL="0" indent="0">
              <a:buNone/>
            </a:pPr>
            <a:r>
              <a:rPr lang="vi-VN" sz="2400" dirty="0"/>
              <a:t>}</a:t>
            </a:r>
          </a:p>
          <a:p>
            <a:pPr marL="0" indent="0">
              <a:buNone/>
            </a:pPr>
            <a:r>
              <a:rPr lang="vi-VN" sz="2400" dirty="0"/>
              <a:t>int main() {</a:t>
            </a:r>
          </a:p>
          <a:p>
            <a:pPr marL="0" indent="0">
              <a:buNone/>
            </a:pPr>
            <a:r>
              <a:rPr lang="vi-VN" sz="2400" dirty="0"/>
              <a:t>	vector&lt;int&gt; v; </a:t>
            </a:r>
          </a:p>
          <a:p>
            <a:pPr marL="0" indent="0">
              <a:buNone/>
            </a:pPr>
            <a:r>
              <a:rPr lang="vi-VN" sz="2400" dirty="0"/>
              <a:t>	v.push_back(0); v.push_back(1); v.push_back(2); v.push_back(3);</a:t>
            </a:r>
          </a:p>
          <a:p>
            <a:pPr marL="0" indent="0">
              <a:buNone/>
            </a:pPr>
            <a:r>
              <a:rPr lang="vi-VN" sz="2400" dirty="0"/>
              <a:t>	xuly(v, AA);</a:t>
            </a:r>
          </a:p>
          <a:p>
            <a:pPr marL="0" indent="0">
              <a:buNone/>
            </a:pPr>
            <a:r>
              <a:rPr lang="vi-VN" sz="2400" dirty="0"/>
              <a:t>}</a:t>
            </a:r>
          </a:p>
          <a:p>
            <a:pPr marL="0" indent="0">
              <a:lnSpc>
                <a:spcPct val="100000"/>
              </a:lnSpc>
              <a:spcBef>
                <a:spcPts val="0"/>
              </a:spcBef>
              <a:buNone/>
            </a:pPr>
            <a:endParaRPr lang="en-US" sz="20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307</a:t>
            </a:fld>
            <a:endParaRPr lang="en-US"/>
          </a:p>
        </p:txBody>
      </p:sp>
    </p:spTree>
    <p:extLst>
      <p:ext uri="{BB962C8B-B14F-4D97-AF65-F5344CB8AC3E}">
        <p14:creationId xmlns:p14="http://schemas.microsoft.com/office/powerpoint/2010/main" val="80033901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HÀM lambda</a:t>
            </a:r>
          </a:p>
        </p:txBody>
      </p:sp>
      <p:sp>
        <p:nvSpPr>
          <p:cNvPr id="3" name="Content Placeholder 2"/>
          <p:cNvSpPr>
            <a:spLocks noGrp="1"/>
          </p:cNvSpPr>
          <p:nvPr>
            <p:ph idx="1"/>
          </p:nvPr>
        </p:nvSpPr>
        <p:spPr>
          <a:xfrm>
            <a:off x="838200" y="1424181"/>
            <a:ext cx="11127059" cy="4351338"/>
          </a:xfrm>
        </p:spPr>
        <p:txBody>
          <a:bodyPr numCol="1">
            <a:noAutofit/>
            <a:scene3d>
              <a:camera prst="orthographicFront"/>
              <a:lightRig rig="threePt" dir="t"/>
            </a:scene3d>
            <a:sp3d extrusionH="57150">
              <a:bevelT w="82550" h="38100" prst="angle"/>
            </a:sp3d>
          </a:bodyPr>
          <a:lstStyle/>
          <a:p>
            <a:pPr marL="0" indent="0">
              <a:buNone/>
            </a:pPr>
            <a:r>
              <a:rPr lang="vi-VN" sz="3200" dirty="0"/>
              <a:t>void xuly (vector&lt;int&gt; v1, void (*func)(int a)) {</a:t>
            </a:r>
          </a:p>
          <a:p>
            <a:pPr marL="0" indent="0">
              <a:buNone/>
            </a:pPr>
            <a:r>
              <a:rPr lang="vi-VN" sz="3200" dirty="0"/>
              <a:t>     for (auto i = v1.begin(); i != v1.end(); i++) func(*i);</a:t>
            </a:r>
          </a:p>
          <a:p>
            <a:pPr marL="0" indent="0">
              <a:buNone/>
            </a:pPr>
            <a:r>
              <a:rPr lang="vi-VN" sz="3200" dirty="0"/>
              <a:t>}</a:t>
            </a:r>
          </a:p>
          <a:p>
            <a:pPr marL="0" indent="0">
              <a:buNone/>
            </a:pPr>
            <a:r>
              <a:rPr lang="vi-VN" sz="3200" dirty="0"/>
              <a:t>int main() {</a:t>
            </a:r>
          </a:p>
          <a:p>
            <a:pPr marL="0" indent="0">
              <a:buNone/>
            </a:pPr>
            <a:r>
              <a:rPr lang="vi-VN" sz="3200" dirty="0"/>
              <a:t>	vector&lt;int&gt; v; v.push_back(0); v.push_back(1); </a:t>
            </a:r>
          </a:p>
          <a:p>
            <a:pPr marL="0" indent="0">
              <a:buNone/>
            </a:pPr>
            <a:r>
              <a:rPr lang="vi-VN" sz="3200" dirty="0"/>
              <a:t>         v.push_back(2); v.push_back(3);</a:t>
            </a:r>
          </a:p>
          <a:p>
            <a:pPr marL="0" indent="0">
              <a:buNone/>
            </a:pPr>
            <a:r>
              <a:rPr lang="vi-VN" sz="3200" dirty="0"/>
              <a:t>	xuly(v, </a:t>
            </a:r>
            <a:r>
              <a:rPr lang="vi-VN" sz="3200" b="1" u="sng" dirty="0">
                <a:solidFill>
                  <a:srgbClr val="FF0000"/>
                </a:solidFill>
              </a:rPr>
              <a:t>[](int n) </a:t>
            </a:r>
            <a:r>
              <a:rPr lang="vi-VN" sz="3200" b="1" u="sng">
                <a:solidFill>
                  <a:srgbClr val="FF0000"/>
                </a:solidFill>
              </a:rPr>
              <a:t>{ n</a:t>
            </a:r>
            <a:r>
              <a:rPr lang="en-US" b="1" u="sng">
                <a:solidFill>
                  <a:srgbClr val="FF0000"/>
                </a:solidFill>
              </a:rPr>
              <a:t>&lt;&lt;</a:t>
            </a:r>
            <a:r>
              <a:rPr lang="vi-VN" sz="3200" b="1" u="sng">
                <a:solidFill>
                  <a:srgbClr val="FF0000"/>
                </a:solidFill>
              </a:rPr>
              <a:t>=</a:t>
            </a:r>
            <a:r>
              <a:rPr lang="en-US" sz="3200" b="1" u="sng" dirty="0">
                <a:solidFill>
                  <a:srgbClr val="FF0000"/>
                </a:solidFill>
              </a:rPr>
              <a:t>1</a:t>
            </a:r>
            <a:r>
              <a:rPr lang="vi-VN" sz="3200" b="1" u="sng" dirty="0">
                <a:solidFill>
                  <a:srgbClr val="FF0000"/>
                </a:solidFill>
              </a:rPr>
              <a:t> ; cout &lt;&lt; n; }</a:t>
            </a:r>
            <a:r>
              <a:rPr lang="vi-VN" sz="3200" dirty="0"/>
              <a:t>); </a:t>
            </a:r>
          </a:p>
          <a:p>
            <a:pPr marL="0" indent="0">
              <a:buNone/>
            </a:pPr>
            <a:r>
              <a:rPr lang="vi-VN" sz="3200" dirty="0"/>
              <a:t>}</a:t>
            </a:r>
          </a:p>
          <a:p>
            <a:pPr marL="0" indent="0">
              <a:lnSpc>
                <a:spcPct val="100000"/>
              </a:lnSpc>
              <a:spcBef>
                <a:spcPts val="0"/>
              </a:spcBef>
              <a:buNone/>
            </a:pPr>
            <a:endParaRPr lang="en-US" sz="2000" b="1"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308</a:t>
            </a:fld>
            <a:endParaRPr lang="en-US"/>
          </a:p>
        </p:txBody>
      </p:sp>
    </p:spTree>
    <p:extLst>
      <p:ext uri="{BB962C8B-B14F-4D97-AF65-F5344CB8AC3E}">
        <p14:creationId xmlns:p14="http://schemas.microsoft.com/office/powerpoint/2010/main" val="13360870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a:sym typeface="Wingdings" panose="05000000000000000000" pitchFamily="2" charset="2"/>
              </a:rPr>
              <a:t>Cú pháp khai báo </a:t>
            </a:r>
            <a:r>
              <a:rPr lang="en-US" sz="3200" b="1" dirty="0"/>
              <a:t>HÀM lambda</a:t>
            </a:r>
          </a:p>
        </p:txBody>
      </p:sp>
      <p:sp>
        <p:nvSpPr>
          <p:cNvPr id="3" name="Content Placeholder 2"/>
          <p:cNvSpPr>
            <a:spLocks noGrp="1"/>
          </p:cNvSpPr>
          <p:nvPr>
            <p:ph idx="1"/>
          </p:nvPr>
        </p:nvSpPr>
        <p:spPr>
          <a:xfrm>
            <a:off x="838200" y="1424181"/>
            <a:ext cx="11127059" cy="4351338"/>
          </a:xfrm>
        </p:spPr>
        <p:txBody>
          <a:bodyPr numCol="1">
            <a:noAutofit/>
          </a:bodyPr>
          <a:lstStyle/>
          <a:p>
            <a:pPr marL="0" indent="0">
              <a:buNone/>
            </a:pPr>
            <a:r>
              <a:rPr lang="vi-VN" dirty="0">
                <a:solidFill>
                  <a:srgbClr val="00B0F0"/>
                </a:solidFill>
              </a:rPr>
              <a:t>[capture](parameters){ block_statements }</a:t>
            </a:r>
          </a:p>
          <a:p>
            <a:pPr marL="0" indent="0">
              <a:lnSpc>
                <a:spcPct val="100000"/>
              </a:lnSpc>
              <a:spcBef>
                <a:spcPts val="0"/>
              </a:spcBef>
              <a:buNone/>
            </a:pPr>
            <a:r>
              <a:rPr lang="vi-VN" sz="3200" b="1" dirty="0">
                <a:solidFill>
                  <a:srgbClr val="FF0000"/>
                </a:solidFill>
                <a:sym typeface="Wingdings" panose="05000000000000000000" pitchFamily="2" charset="2"/>
              </a:rPr>
              <a:t>Hay: </a:t>
            </a:r>
            <a:r>
              <a:rPr lang="vi-VN" sz="3200" dirty="0">
                <a:solidFill>
                  <a:srgbClr val="FF0000"/>
                </a:solidFill>
              </a:rPr>
              <a:t>[](){ // Code của bạn ở đây }</a:t>
            </a:r>
          </a:p>
          <a:p>
            <a:pPr marL="0" indent="0">
              <a:lnSpc>
                <a:spcPct val="100000"/>
              </a:lnSpc>
              <a:spcBef>
                <a:spcPts val="0"/>
              </a:spcBef>
              <a:buNone/>
            </a:pPr>
            <a:r>
              <a:rPr lang="vi-VN" sz="3200" b="1" dirty="0">
                <a:solidFill>
                  <a:srgbClr val="FF0000"/>
                </a:solidFill>
                <a:sym typeface="Wingdings" panose="05000000000000000000" pitchFamily="2" charset="2"/>
              </a:rPr>
              <a:t>Ví dụ:</a:t>
            </a:r>
          </a:p>
          <a:p>
            <a:pPr marL="0" indent="0">
              <a:buNone/>
            </a:pPr>
            <a:r>
              <a:rPr lang="vi-VN" sz="3200" dirty="0"/>
              <a:t>int </a:t>
            </a:r>
            <a:r>
              <a:rPr lang="fr-FR" sz="3200" dirty="0"/>
              <a:t> main()</a:t>
            </a:r>
          </a:p>
          <a:p>
            <a:pPr marL="0" indent="0">
              <a:buNone/>
            </a:pPr>
            <a:r>
              <a:rPr lang="fr-FR" sz="3200" dirty="0"/>
              <a:t>{</a:t>
            </a:r>
          </a:p>
          <a:p>
            <a:pPr marL="0" indent="0">
              <a:buNone/>
            </a:pPr>
            <a:r>
              <a:rPr lang="vi-VN" sz="3200" dirty="0"/>
              <a:t>   </a:t>
            </a:r>
            <a:r>
              <a:rPr lang="fr-FR" sz="3200" dirty="0" err="1"/>
              <a:t>void</a:t>
            </a:r>
            <a:r>
              <a:rPr lang="fr-FR" sz="3200" dirty="0"/>
              <a:t> (*f)() = []() {cout &lt;&lt; "lambda</a:t>
            </a:r>
            <a:r>
              <a:rPr lang="vi-VN" sz="3200" dirty="0"/>
              <a:t>  --- adbmal</a:t>
            </a:r>
            <a:r>
              <a:rPr lang="fr-FR" sz="3200" dirty="0"/>
              <a:t>";};</a:t>
            </a:r>
          </a:p>
          <a:p>
            <a:pPr marL="0" indent="0">
              <a:buNone/>
            </a:pPr>
            <a:r>
              <a:rPr lang="fr-FR" sz="3200" dirty="0"/>
              <a:t> </a:t>
            </a:r>
            <a:r>
              <a:rPr lang="vi-VN" sz="3200" dirty="0"/>
              <a:t>  </a:t>
            </a:r>
            <a:r>
              <a:rPr lang="fr-FR" sz="3200" dirty="0"/>
              <a:t>f();</a:t>
            </a:r>
          </a:p>
          <a:p>
            <a:pPr marL="0" indent="0">
              <a:buNone/>
            </a:pPr>
            <a:r>
              <a:rPr lang="fr-FR" sz="3200" dirty="0"/>
              <a:t>}</a:t>
            </a:r>
          </a:p>
          <a:p>
            <a:pPr marL="0" indent="0">
              <a:lnSpc>
                <a:spcPct val="100000"/>
              </a:lnSpc>
              <a:spcBef>
                <a:spcPts val="0"/>
              </a:spcBef>
              <a:buNone/>
            </a:pPr>
            <a:endParaRPr lang="en-US" sz="3200" b="1" dirty="0">
              <a:solidFill>
                <a:srgbClr val="FF000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309</a:t>
            </a:fld>
            <a:endParaRPr lang="en-US"/>
          </a:p>
        </p:txBody>
      </p:sp>
    </p:spTree>
    <p:extLst>
      <p:ext uri="{BB962C8B-B14F-4D97-AF65-F5344CB8AC3E}">
        <p14:creationId xmlns:p14="http://schemas.microsoft.com/office/powerpoint/2010/main" val="1901710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Mở rộng của C++</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istream</a:t>
            </a:r>
            <a:r>
              <a:rPr lang="en-US" b="1" dirty="0"/>
              <a:t>  &amp;operator&gt;&gt;(</a:t>
            </a:r>
            <a:r>
              <a:rPr lang="en-US" b="1" dirty="0" err="1"/>
              <a:t>istream</a:t>
            </a:r>
            <a:r>
              <a:rPr lang="en-US" b="1" dirty="0"/>
              <a:t> &amp;is, </a:t>
            </a:r>
            <a:r>
              <a:rPr lang="en-US" b="1" dirty="0" err="1"/>
              <a:t>ps</a:t>
            </a:r>
            <a:r>
              <a:rPr lang="en-US" b="1" dirty="0"/>
              <a:t> &amp;a)</a:t>
            </a:r>
          </a:p>
          <a:p>
            <a:pPr marL="0" indent="0">
              <a:buNone/>
            </a:pPr>
            <a:r>
              <a:rPr lang="en-US" b="1" dirty="0"/>
              <a:t>{</a:t>
            </a:r>
          </a:p>
          <a:p>
            <a:pPr marL="0" indent="0">
              <a:buNone/>
            </a:pPr>
            <a:r>
              <a:rPr lang="en-US" b="1" dirty="0"/>
              <a:t>	</a:t>
            </a:r>
            <a:r>
              <a:rPr lang="en-US" b="1" dirty="0" err="1"/>
              <a:t>cout</a:t>
            </a:r>
            <a:r>
              <a:rPr lang="en-US" b="1" dirty="0"/>
              <a:t>&lt;&lt;"\n Tu so:"; is&gt;&gt;a.t;</a:t>
            </a:r>
          </a:p>
          <a:p>
            <a:pPr marL="0" indent="0">
              <a:buNone/>
            </a:pPr>
            <a:r>
              <a:rPr lang="en-US" b="1" dirty="0"/>
              <a:t>	do{ </a:t>
            </a:r>
            <a:r>
              <a:rPr lang="en-US" b="1" dirty="0" err="1"/>
              <a:t>cout</a:t>
            </a:r>
            <a:r>
              <a:rPr lang="en-US" b="1" dirty="0"/>
              <a:t>&lt;&lt;"</a:t>
            </a:r>
            <a:r>
              <a:rPr lang="en-US" b="1" dirty="0" err="1"/>
              <a:t>nhap</a:t>
            </a:r>
            <a:r>
              <a:rPr lang="en-US" b="1" dirty="0"/>
              <a:t> mau so:"; is&gt;&gt;</a:t>
            </a:r>
            <a:r>
              <a:rPr lang="en-US" b="1" dirty="0" err="1"/>
              <a:t>a.m</a:t>
            </a:r>
            <a:r>
              <a:rPr lang="en-US" b="1" dirty="0"/>
              <a:t>; } while (</a:t>
            </a:r>
            <a:r>
              <a:rPr lang="en-US" b="1" dirty="0" err="1"/>
              <a:t>a.m</a:t>
            </a:r>
            <a:r>
              <a:rPr lang="en-US" b="1" dirty="0"/>
              <a:t>==0);</a:t>
            </a:r>
          </a:p>
          <a:p>
            <a:pPr marL="0" indent="0">
              <a:buNone/>
            </a:pPr>
            <a:r>
              <a:rPr lang="en-US" b="1" dirty="0"/>
              <a:t>	return is;</a:t>
            </a:r>
          </a:p>
          <a:p>
            <a:pPr marL="0" indent="0">
              <a:buNone/>
            </a:pPr>
            <a:r>
              <a:rPr lang="en-US" b="1" dirty="0"/>
              <a:t>}</a:t>
            </a:r>
          </a:p>
          <a:p>
            <a:pPr marL="0" indent="0">
              <a:buNone/>
            </a:pPr>
            <a:endParaRPr lang="en-US" b="1" dirty="0"/>
          </a:p>
          <a:p>
            <a:pPr marL="0" indent="0">
              <a:buNone/>
            </a:pPr>
            <a:r>
              <a:rPr lang="en-US" b="1" dirty="0" err="1"/>
              <a:t>ostream</a:t>
            </a:r>
            <a:r>
              <a:rPr lang="en-US" b="1" dirty="0"/>
              <a:t>  &amp;operator&lt;&lt;(</a:t>
            </a:r>
            <a:r>
              <a:rPr lang="en-US" b="1" dirty="0" err="1"/>
              <a:t>ostream</a:t>
            </a:r>
            <a:r>
              <a:rPr lang="en-US" b="1" dirty="0"/>
              <a:t> &amp;</a:t>
            </a:r>
            <a:r>
              <a:rPr lang="en-US" b="1" dirty="0" err="1"/>
              <a:t>os</a:t>
            </a:r>
            <a:r>
              <a:rPr lang="en-US" b="1" dirty="0"/>
              <a:t>, </a:t>
            </a:r>
            <a:r>
              <a:rPr lang="en-US" b="1" dirty="0" err="1"/>
              <a:t>ps</a:t>
            </a:r>
            <a:r>
              <a:rPr lang="en-US" b="1" dirty="0"/>
              <a:t> a)</a:t>
            </a:r>
          </a:p>
          <a:p>
            <a:pPr marL="0" indent="0">
              <a:buNone/>
            </a:pPr>
            <a:r>
              <a:rPr lang="en-US" b="1" dirty="0"/>
              <a:t>{</a:t>
            </a:r>
          </a:p>
          <a:p>
            <a:pPr marL="0" indent="0">
              <a:buNone/>
            </a:pPr>
            <a:r>
              <a:rPr lang="en-US" b="1" dirty="0"/>
              <a:t>	</a:t>
            </a:r>
            <a:r>
              <a:rPr lang="en-US" b="1" dirty="0" err="1"/>
              <a:t>os</a:t>
            </a:r>
            <a:r>
              <a:rPr lang="en-US" b="1" dirty="0"/>
              <a:t>&lt;&lt;a.t&lt;&lt;"/"&lt;&lt;</a:t>
            </a:r>
            <a:r>
              <a:rPr lang="en-US" b="1" dirty="0" err="1"/>
              <a:t>a.m</a:t>
            </a:r>
            <a:r>
              <a:rPr lang="en-US" b="1" dirty="0"/>
              <a:t>;</a:t>
            </a:r>
          </a:p>
          <a:p>
            <a:pPr marL="0" indent="0">
              <a:buNone/>
            </a:pPr>
            <a:r>
              <a:rPr lang="en-US" b="1" dirty="0"/>
              <a:t>	return </a:t>
            </a:r>
            <a:r>
              <a:rPr lang="en-US" b="1" dirty="0" err="1"/>
              <a:t>os</a:t>
            </a:r>
            <a:r>
              <a:rPr lang="en-US" b="1" dirty="0"/>
              <a:t>;</a:t>
            </a:r>
          </a:p>
          <a:p>
            <a:pPr marL="0" indent="0">
              <a:buNone/>
            </a:pPr>
            <a:r>
              <a:rPr lang="en-US" b="1" dirty="0"/>
              <a:t>}</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31</a:t>
            </a:fld>
            <a:endParaRPr lang="en-US"/>
          </a:p>
        </p:txBody>
      </p:sp>
      <p:pic>
        <p:nvPicPr>
          <p:cNvPr id="5" name="Picture 4"/>
          <p:cNvPicPr>
            <a:picLocks noChangeAspect="1"/>
          </p:cNvPicPr>
          <p:nvPr/>
        </p:nvPicPr>
        <p:blipFill>
          <a:blip r:embed="rId2"/>
          <a:stretch>
            <a:fillRect/>
          </a:stretch>
        </p:blipFill>
        <p:spPr>
          <a:xfrm>
            <a:off x="748048" y="232933"/>
            <a:ext cx="10117224" cy="6444092"/>
          </a:xfrm>
          <a:prstGeom prst="rect">
            <a:avLst/>
          </a:prstGeom>
        </p:spPr>
      </p:pic>
    </p:spTree>
    <p:extLst>
      <p:ext uri="{BB962C8B-B14F-4D97-AF65-F5344CB8AC3E}">
        <p14:creationId xmlns:p14="http://schemas.microsoft.com/office/powerpoint/2010/main" val="37259787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a:sym typeface="Wingdings" panose="05000000000000000000" pitchFamily="2" charset="2"/>
              </a:rPr>
              <a:t>Cú pháp khai báo </a:t>
            </a:r>
            <a:r>
              <a:rPr lang="en-US" sz="3200" b="1" dirty="0"/>
              <a:t>HÀM lambda</a:t>
            </a:r>
          </a:p>
        </p:txBody>
      </p:sp>
      <p:sp>
        <p:nvSpPr>
          <p:cNvPr id="3" name="Content Placeholder 2"/>
          <p:cNvSpPr>
            <a:spLocks noGrp="1"/>
          </p:cNvSpPr>
          <p:nvPr>
            <p:ph idx="1"/>
          </p:nvPr>
        </p:nvSpPr>
        <p:spPr>
          <a:xfrm>
            <a:off x="748048" y="1358867"/>
            <a:ext cx="11127059" cy="4351338"/>
          </a:xfrm>
        </p:spPr>
        <p:txBody>
          <a:bodyPr numCol="1">
            <a:noAutofit/>
          </a:bodyPr>
          <a:lstStyle/>
          <a:p>
            <a:pPr marL="0" indent="0">
              <a:buNone/>
            </a:pPr>
            <a:r>
              <a:rPr lang="en-US"/>
              <a:t>int</a:t>
            </a:r>
            <a:r>
              <a:rPr lang="vi-VN"/>
              <a:t> main()</a:t>
            </a:r>
            <a:r>
              <a:rPr lang="en-US"/>
              <a:t> </a:t>
            </a:r>
            <a:r>
              <a:rPr lang="vi-VN"/>
              <a:t>{</a:t>
            </a:r>
            <a:endParaRPr lang="vi-VN" dirty="0"/>
          </a:p>
          <a:p>
            <a:pPr marL="0" indent="0">
              <a:buNone/>
            </a:pPr>
            <a:r>
              <a:rPr lang="en-US"/>
              <a:t>     </a:t>
            </a:r>
            <a:r>
              <a:rPr lang="vi-VN"/>
              <a:t>int </a:t>
            </a:r>
            <a:r>
              <a:rPr lang="en-US"/>
              <a:t>k</a:t>
            </a:r>
            <a:r>
              <a:rPr lang="vi-VN"/>
              <a:t> </a:t>
            </a:r>
            <a:r>
              <a:rPr lang="vi-VN" dirty="0"/>
              <a:t>= 5;</a:t>
            </a:r>
          </a:p>
          <a:p>
            <a:pPr marL="457200" lvl="1" indent="0">
              <a:buNone/>
            </a:pPr>
            <a:r>
              <a:rPr lang="vi-VN" sz="2800" dirty="0">
                <a:solidFill>
                  <a:srgbClr val="FF0000"/>
                </a:solidFill>
              </a:rPr>
              <a:t> </a:t>
            </a:r>
            <a:r>
              <a:rPr lang="vi-VN" sz="2800" dirty="0">
                <a:solidFill>
                  <a:srgbClr val="00B050"/>
                </a:solidFill>
              </a:rPr>
              <a:t>int (*f)() = []() {</a:t>
            </a:r>
          </a:p>
          <a:p>
            <a:pPr marL="457200" lvl="1" indent="0">
              <a:buNone/>
            </a:pPr>
            <a:r>
              <a:rPr lang="en-US" sz="2800">
                <a:solidFill>
                  <a:srgbClr val="00B050"/>
                </a:solidFill>
              </a:rPr>
              <a:t>     </a:t>
            </a:r>
            <a:r>
              <a:rPr lang="vi-VN" sz="2800">
                <a:solidFill>
                  <a:srgbClr val="00B050"/>
                </a:solidFill>
              </a:rPr>
              <a:t>cout &lt;&lt; “</a:t>
            </a:r>
            <a:r>
              <a:rPr lang="en-US" sz="2800">
                <a:solidFill>
                  <a:srgbClr val="00B050"/>
                </a:solidFill>
              </a:rPr>
              <a:t>\t </a:t>
            </a:r>
            <a:r>
              <a:rPr lang="vi-VN" sz="2800">
                <a:solidFill>
                  <a:srgbClr val="00B050"/>
                </a:solidFill>
              </a:rPr>
              <a:t>lambda expression";</a:t>
            </a:r>
            <a:r>
              <a:rPr lang="en-US" sz="2800">
                <a:solidFill>
                  <a:srgbClr val="00B050"/>
                </a:solidFill>
              </a:rPr>
              <a:t> </a:t>
            </a:r>
            <a:r>
              <a:rPr lang="vi-VN" sz="2800">
                <a:solidFill>
                  <a:srgbClr val="FF0000"/>
                </a:solidFill>
              </a:rPr>
              <a:t>cout &lt;&lt; </a:t>
            </a:r>
            <a:r>
              <a:rPr lang="en-US" sz="2800">
                <a:solidFill>
                  <a:srgbClr val="FF0000"/>
                </a:solidFill>
              </a:rPr>
              <a:t>k</a:t>
            </a:r>
            <a:r>
              <a:rPr lang="vi-VN" sz="2800">
                <a:solidFill>
                  <a:srgbClr val="FF0000"/>
                </a:solidFill>
              </a:rPr>
              <a:t>;  </a:t>
            </a:r>
            <a:r>
              <a:rPr lang="vi-VN" sz="2800">
                <a:solidFill>
                  <a:schemeClr val="bg1"/>
                </a:solidFill>
              </a:rPr>
              <a:t>dòng </a:t>
            </a:r>
            <a:r>
              <a:rPr lang="vi-VN" sz="2800" dirty="0">
                <a:solidFill>
                  <a:schemeClr val="bg1"/>
                </a:solidFill>
              </a:rPr>
              <a:t>gây lỗi</a:t>
            </a:r>
          </a:p>
          <a:p>
            <a:pPr marL="457200" lvl="1" indent="0">
              <a:buNone/>
            </a:pPr>
            <a:r>
              <a:rPr lang="en-US" sz="2800">
                <a:solidFill>
                  <a:srgbClr val="00B050"/>
                </a:solidFill>
              </a:rPr>
              <a:t>     </a:t>
            </a:r>
            <a:r>
              <a:rPr lang="vi-VN" sz="2800">
                <a:solidFill>
                  <a:srgbClr val="00B050"/>
                </a:solidFill>
              </a:rPr>
              <a:t>return </a:t>
            </a:r>
            <a:r>
              <a:rPr lang="vi-VN" sz="2800" dirty="0">
                <a:solidFill>
                  <a:srgbClr val="00B050"/>
                </a:solidFill>
              </a:rPr>
              <a:t>1;</a:t>
            </a:r>
          </a:p>
          <a:p>
            <a:pPr marL="457200" lvl="1" indent="0">
              <a:buNone/>
            </a:pPr>
            <a:r>
              <a:rPr lang="en-US" sz="2800">
                <a:solidFill>
                  <a:srgbClr val="00B050"/>
                </a:solidFill>
              </a:rPr>
              <a:t> </a:t>
            </a:r>
            <a:r>
              <a:rPr lang="vi-VN" sz="2800">
                <a:solidFill>
                  <a:srgbClr val="00B050"/>
                </a:solidFill>
              </a:rPr>
              <a:t>};</a:t>
            </a:r>
            <a:endParaRPr lang="vi-VN" sz="2800" dirty="0">
              <a:solidFill>
                <a:srgbClr val="00B050"/>
              </a:solidFill>
            </a:endParaRPr>
          </a:p>
          <a:p>
            <a:pPr marL="0" indent="0">
              <a:buNone/>
            </a:pPr>
            <a:r>
              <a:rPr lang="en-US"/>
              <a:t>      </a:t>
            </a:r>
            <a:r>
              <a:rPr lang="vi-VN"/>
              <a:t>cout </a:t>
            </a:r>
            <a:r>
              <a:rPr lang="vi-VN" dirty="0"/>
              <a:t>&lt;&lt; f();</a:t>
            </a:r>
          </a:p>
          <a:p>
            <a:pPr marL="0" indent="0">
              <a:buNone/>
            </a:pPr>
            <a:r>
              <a:rPr lang="vi-VN" dirty="0"/>
              <a:t>}</a:t>
            </a:r>
          </a:p>
          <a:p>
            <a:pPr marL="0" indent="0">
              <a:buNone/>
            </a:pPr>
            <a:endParaRPr lang="en-US" sz="3200" b="1" dirty="0">
              <a:solidFill>
                <a:srgbClr val="FF000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310</a:t>
            </a:fld>
            <a:endParaRPr lang="en-US"/>
          </a:p>
        </p:txBody>
      </p:sp>
    </p:spTree>
    <p:extLst>
      <p:ext uri="{BB962C8B-B14F-4D97-AF65-F5344CB8AC3E}">
        <p14:creationId xmlns:p14="http://schemas.microsoft.com/office/powerpoint/2010/main" val="13438590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a:sym typeface="Wingdings" panose="05000000000000000000" pitchFamily="2" charset="2"/>
              </a:rPr>
              <a:t>Cú pháp khai báo </a:t>
            </a:r>
            <a:r>
              <a:rPr lang="en-US" sz="3200" b="1" dirty="0"/>
              <a:t>HÀM lambda</a:t>
            </a:r>
          </a:p>
        </p:txBody>
      </p:sp>
      <p:sp>
        <p:nvSpPr>
          <p:cNvPr id="3" name="Content Placeholder 2"/>
          <p:cNvSpPr>
            <a:spLocks noGrp="1"/>
          </p:cNvSpPr>
          <p:nvPr>
            <p:ph idx="1"/>
          </p:nvPr>
        </p:nvSpPr>
        <p:spPr>
          <a:xfrm>
            <a:off x="838200" y="1424181"/>
            <a:ext cx="11127059" cy="4351338"/>
          </a:xfrm>
        </p:spPr>
        <p:txBody>
          <a:bodyPr numCol="1">
            <a:noAutofit/>
          </a:bodyPr>
          <a:lstStyle/>
          <a:p>
            <a:pPr marL="0" indent="0">
              <a:buNone/>
            </a:pPr>
            <a:r>
              <a:rPr lang="en-US"/>
              <a:t>int </a:t>
            </a:r>
            <a:r>
              <a:rPr lang="vi-VN"/>
              <a:t>main</a:t>
            </a:r>
            <a:r>
              <a:rPr lang="vi-VN" dirty="0"/>
              <a:t>()</a:t>
            </a:r>
          </a:p>
          <a:p>
            <a:pPr marL="0" indent="0">
              <a:buNone/>
            </a:pPr>
            <a:r>
              <a:rPr lang="vi-VN" dirty="0"/>
              <a:t>{</a:t>
            </a:r>
          </a:p>
          <a:p>
            <a:pPr marL="0" indent="0">
              <a:buNone/>
            </a:pPr>
            <a:r>
              <a:rPr lang="vi-VN"/>
              <a:t>int </a:t>
            </a:r>
            <a:r>
              <a:rPr lang="en-US"/>
              <a:t>k</a:t>
            </a:r>
            <a:r>
              <a:rPr lang="vi-VN"/>
              <a:t> </a:t>
            </a:r>
            <a:r>
              <a:rPr lang="vi-VN" dirty="0"/>
              <a:t>= 5;</a:t>
            </a:r>
          </a:p>
          <a:p>
            <a:pPr marL="457200" lvl="1" indent="0">
              <a:buNone/>
            </a:pPr>
            <a:r>
              <a:rPr lang="vi-VN" sz="3600" dirty="0">
                <a:solidFill>
                  <a:srgbClr val="FF0000"/>
                </a:solidFill>
              </a:rPr>
              <a:t>int (*f)() = [</a:t>
            </a:r>
            <a:r>
              <a:rPr lang="vi-VN" sz="3600" dirty="0">
                <a:solidFill>
                  <a:srgbClr val="0000FF"/>
                </a:solidFill>
              </a:rPr>
              <a:t>=</a:t>
            </a:r>
            <a:r>
              <a:rPr lang="vi-VN" sz="3600" dirty="0">
                <a:solidFill>
                  <a:srgbClr val="FF0000"/>
                </a:solidFill>
              </a:rPr>
              <a:t>]() {</a:t>
            </a:r>
          </a:p>
          <a:p>
            <a:pPr marL="457200" lvl="1" indent="0">
              <a:buNone/>
            </a:pPr>
            <a:r>
              <a:rPr lang="vi-VN" sz="2800" dirty="0">
                <a:solidFill>
                  <a:srgbClr val="00B050"/>
                </a:solidFill>
              </a:rPr>
              <a:t>cout &lt;&lt; "</a:t>
            </a:r>
            <a:r>
              <a:rPr lang="vi-VN" sz="2800">
                <a:solidFill>
                  <a:srgbClr val="00B050"/>
                </a:solidFill>
              </a:rPr>
              <a:t>lambda </a:t>
            </a:r>
            <a:r>
              <a:rPr lang="en-US" sz="2800">
                <a:solidFill>
                  <a:srgbClr val="00B050"/>
                </a:solidFill>
              </a:rPr>
              <a:t> </a:t>
            </a:r>
            <a:r>
              <a:rPr lang="vi-VN" sz="2800">
                <a:solidFill>
                  <a:srgbClr val="00B050"/>
                </a:solidFill>
              </a:rPr>
              <a:t>expression</a:t>
            </a:r>
            <a:r>
              <a:rPr lang="vi-VN" sz="2800" dirty="0">
                <a:solidFill>
                  <a:srgbClr val="00B050"/>
                </a:solidFill>
              </a:rPr>
              <a:t>"; </a:t>
            </a:r>
            <a:r>
              <a:rPr lang="vi-VN" sz="2800" dirty="0">
                <a:solidFill>
                  <a:srgbClr val="0000FF"/>
                </a:solidFill>
              </a:rPr>
              <a:t>cout </a:t>
            </a:r>
            <a:r>
              <a:rPr lang="vi-VN" sz="2800">
                <a:solidFill>
                  <a:srgbClr val="0000FF"/>
                </a:solidFill>
              </a:rPr>
              <a:t>&lt;&lt; </a:t>
            </a:r>
            <a:r>
              <a:rPr lang="en-US" sz="2800">
                <a:solidFill>
                  <a:srgbClr val="0000FF"/>
                </a:solidFill>
              </a:rPr>
              <a:t>k</a:t>
            </a:r>
            <a:r>
              <a:rPr lang="vi-VN" sz="2800">
                <a:solidFill>
                  <a:srgbClr val="0000FF"/>
                </a:solidFill>
              </a:rPr>
              <a:t>;</a:t>
            </a:r>
            <a:endParaRPr lang="vi-VN" sz="2800" dirty="0">
              <a:solidFill>
                <a:srgbClr val="0000FF"/>
              </a:solidFill>
            </a:endParaRPr>
          </a:p>
          <a:p>
            <a:pPr marL="457200" lvl="1" indent="0">
              <a:buNone/>
            </a:pPr>
            <a:r>
              <a:rPr lang="vi-VN" sz="2800" dirty="0">
                <a:solidFill>
                  <a:srgbClr val="00B050"/>
                </a:solidFill>
              </a:rPr>
              <a:t>return 1;</a:t>
            </a:r>
          </a:p>
          <a:p>
            <a:pPr marL="457200" lvl="1" indent="0">
              <a:buNone/>
            </a:pPr>
            <a:r>
              <a:rPr lang="vi-VN" sz="2800" dirty="0">
                <a:solidFill>
                  <a:srgbClr val="00B050"/>
                </a:solidFill>
              </a:rPr>
              <a:t>};</a:t>
            </a:r>
          </a:p>
          <a:p>
            <a:pPr marL="0" indent="0">
              <a:buNone/>
            </a:pPr>
            <a:r>
              <a:rPr lang="en-US"/>
              <a:t>     </a:t>
            </a:r>
            <a:r>
              <a:rPr lang="vi-VN"/>
              <a:t>cout </a:t>
            </a:r>
            <a:r>
              <a:rPr lang="vi-VN" dirty="0"/>
              <a:t>&lt;&lt; f();</a:t>
            </a:r>
          </a:p>
          <a:p>
            <a:pPr marL="0" indent="0">
              <a:buNone/>
            </a:pPr>
            <a:r>
              <a:rPr lang="vi-VN" dirty="0"/>
              <a:t>}</a:t>
            </a:r>
          </a:p>
          <a:p>
            <a:pPr marL="0" indent="0">
              <a:buNone/>
            </a:pPr>
            <a:endParaRPr lang="en-US" sz="3200" b="1" dirty="0">
              <a:solidFill>
                <a:srgbClr val="FF0000"/>
              </a:solidFill>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311</a:t>
            </a:fld>
            <a:endParaRPr lang="en-US"/>
          </a:p>
        </p:txBody>
      </p:sp>
    </p:spTree>
    <p:extLst>
      <p:ext uri="{BB962C8B-B14F-4D97-AF65-F5344CB8AC3E}">
        <p14:creationId xmlns:p14="http://schemas.microsoft.com/office/powerpoint/2010/main" val="341534833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vi-VN" sz="3200" dirty="0">
                <a:solidFill>
                  <a:srgbClr val="227799"/>
                </a:solidFill>
                <a:latin typeface="Roboto"/>
              </a:rPr>
              <a:t>Các kiểu capture của</a:t>
            </a:r>
            <a:r>
              <a:rPr lang="en-US" sz="3200" dirty="0">
                <a:solidFill>
                  <a:srgbClr val="227799"/>
                </a:solidFill>
                <a:latin typeface="Roboto"/>
              </a:rPr>
              <a:t> </a:t>
            </a:r>
            <a:r>
              <a:rPr lang="en-US" sz="3200" b="1" dirty="0"/>
              <a:t>HÀM lambda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1919261"/>
              </p:ext>
            </p:extLst>
          </p:nvPr>
        </p:nvGraphicFramePr>
        <p:xfrm>
          <a:off x="996043" y="1423988"/>
          <a:ext cx="10009414" cy="4351336"/>
        </p:xfrm>
        <a:graphic>
          <a:graphicData uri="http://schemas.openxmlformats.org/drawingml/2006/table">
            <a:tbl>
              <a:tblPr/>
              <a:tblGrid>
                <a:gridCol w="1273628">
                  <a:extLst>
                    <a:ext uri="{9D8B030D-6E8A-4147-A177-3AD203B41FA5}">
                      <a16:colId xmlns:a16="http://schemas.microsoft.com/office/drawing/2014/main" val="20000"/>
                    </a:ext>
                  </a:extLst>
                </a:gridCol>
                <a:gridCol w="8735786">
                  <a:extLst>
                    <a:ext uri="{9D8B030D-6E8A-4147-A177-3AD203B41FA5}">
                      <a16:colId xmlns:a16="http://schemas.microsoft.com/office/drawing/2014/main" val="20001"/>
                    </a:ext>
                  </a:extLst>
                </a:gridCol>
              </a:tblGrid>
              <a:tr h="546028">
                <a:tc>
                  <a:txBody>
                    <a:bodyPr/>
                    <a:lstStyle/>
                    <a:p>
                      <a:r>
                        <a:rPr lang="vi-VN" sz="2400" dirty="0">
                          <a:effectLst/>
                        </a:rPr>
                        <a:t>[]</a:t>
                      </a:r>
                    </a:p>
                  </a:txBody>
                  <a:tcPr marL="70364" marR="70364" marT="70364" marB="70364" anchor="ctr">
                    <a:lnL>
                      <a:noFill/>
                    </a:lnL>
                    <a:lnR>
                      <a:noFill/>
                    </a:lnR>
                    <a:lnT>
                      <a:noFill/>
                    </a:lnT>
                    <a:lnB>
                      <a:noFill/>
                    </a:lnB>
                    <a:solidFill>
                      <a:srgbClr val="FFFFFF"/>
                    </a:solidFill>
                  </a:tcPr>
                </a:tc>
                <a:tc>
                  <a:txBody>
                    <a:bodyPr/>
                    <a:lstStyle/>
                    <a:p>
                      <a:r>
                        <a:rPr lang="vi-VN" sz="2400" dirty="0">
                          <a:effectLst/>
                        </a:rPr>
                        <a:t>Không được phép sử dụng bất kỳ biến bên ngoài</a:t>
                      </a:r>
                    </a:p>
                  </a:txBody>
                  <a:tcPr marL="70364" marR="70364" marT="70364" marB="70364" anchor="ctr">
                    <a:lnL>
                      <a:noFill/>
                    </a:lnL>
                    <a:lnR>
                      <a:noFill/>
                    </a:lnR>
                    <a:lnT>
                      <a:noFill/>
                    </a:lnT>
                    <a:lnB>
                      <a:noFill/>
                    </a:lnB>
                    <a:solidFill>
                      <a:srgbClr val="FFFFFF"/>
                    </a:solidFill>
                  </a:tcPr>
                </a:tc>
                <a:extLst>
                  <a:ext uri="{0D108BD9-81ED-4DB2-BD59-A6C34878D82A}">
                    <a16:rowId xmlns:a16="http://schemas.microsoft.com/office/drawing/2014/main" val="10000"/>
                  </a:ext>
                </a:extLst>
              </a:tr>
              <a:tr h="951327">
                <a:tc>
                  <a:txBody>
                    <a:bodyPr/>
                    <a:lstStyle/>
                    <a:p>
                      <a:r>
                        <a:rPr lang="vi-VN" sz="2400">
                          <a:effectLst/>
                        </a:rPr>
                        <a:t>[=]</a:t>
                      </a:r>
                    </a:p>
                  </a:txBody>
                  <a:tcPr marL="70364" marR="70364" marT="70364" marB="70364" anchor="ctr">
                    <a:lnL>
                      <a:noFill/>
                    </a:lnL>
                    <a:lnR>
                      <a:noFill/>
                    </a:lnR>
                    <a:lnT>
                      <a:noFill/>
                    </a:lnT>
                    <a:lnB>
                      <a:noFill/>
                    </a:lnB>
                    <a:solidFill>
                      <a:srgbClr val="F9F9F9"/>
                    </a:solidFill>
                  </a:tcPr>
                </a:tc>
                <a:tc>
                  <a:txBody>
                    <a:bodyPr/>
                    <a:lstStyle/>
                    <a:p>
                      <a:r>
                        <a:rPr lang="vi-VN" sz="2400">
                          <a:effectLst/>
                        </a:rPr>
                        <a:t>Được phép sử dụng các biến bên ngoài, nhưng là dạng sao chép giá trị của biến đó (by value)</a:t>
                      </a:r>
                    </a:p>
                  </a:txBody>
                  <a:tcPr marL="70364" marR="70364" marT="70364" marB="70364" anchor="ctr">
                    <a:lnL>
                      <a:noFill/>
                    </a:lnL>
                    <a:lnR>
                      <a:noFill/>
                    </a:lnR>
                    <a:lnT>
                      <a:noFill/>
                    </a:lnT>
                    <a:lnB>
                      <a:noFill/>
                    </a:lnB>
                    <a:solidFill>
                      <a:srgbClr val="F9F9F9"/>
                    </a:solidFill>
                  </a:tcPr>
                </a:tc>
                <a:extLst>
                  <a:ext uri="{0D108BD9-81ED-4DB2-BD59-A6C34878D82A}">
                    <a16:rowId xmlns:a16="http://schemas.microsoft.com/office/drawing/2014/main" val="10001"/>
                  </a:ext>
                </a:extLst>
              </a:tr>
              <a:tr h="546028">
                <a:tc>
                  <a:txBody>
                    <a:bodyPr/>
                    <a:lstStyle/>
                    <a:p>
                      <a:r>
                        <a:rPr lang="vi-VN" sz="2400">
                          <a:effectLst/>
                        </a:rPr>
                        <a:t>[&amp;]</a:t>
                      </a:r>
                    </a:p>
                  </a:txBody>
                  <a:tcPr marL="70364" marR="70364" marT="70364" marB="70364" anchor="ctr">
                    <a:lnL>
                      <a:noFill/>
                    </a:lnL>
                    <a:lnR>
                      <a:noFill/>
                    </a:lnR>
                    <a:lnT>
                      <a:noFill/>
                    </a:lnT>
                    <a:lnB>
                      <a:noFill/>
                    </a:lnB>
                    <a:solidFill>
                      <a:srgbClr val="FFFFFF"/>
                    </a:solidFill>
                  </a:tcPr>
                </a:tc>
                <a:tc>
                  <a:txBody>
                    <a:bodyPr/>
                    <a:lstStyle/>
                    <a:p>
                      <a:r>
                        <a:rPr lang="vi-VN" sz="2400">
                          <a:effectLst/>
                        </a:rPr>
                        <a:t>Được phép sử dụng chính biến đó (by reference)</a:t>
                      </a:r>
                    </a:p>
                  </a:txBody>
                  <a:tcPr marL="70364" marR="70364" marT="70364" marB="70364" anchor="ctr">
                    <a:lnL>
                      <a:noFill/>
                    </a:lnL>
                    <a:lnR>
                      <a:noFill/>
                    </a:lnR>
                    <a:lnT>
                      <a:noFill/>
                    </a:lnT>
                    <a:lnB>
                      <a:noFill/>
                    </a:lnB>
                    <a:solidFill>
                      <a:srgbClr val="FFFFFF"/>
                    </a:solidFill>
                  </a:tcPr>
                </a:tc>
                <a:extLst>
                  <a:ext uri="{0D108BD9-81ED-4DB2-BD59-A6C34878D82A}">
                    <a16:rowId xmlns:a16="http://schemas.microsoft.com/office/drawing/2014/main" val="10002"/>
                  </a:ext>
                </a:extLst>
              </a:tr>
              <a:tr h="1356626">
                <a:tc>
                  <a:txBody>
                    <a:bodyPr/>
                    <a:lstStyle/>
                    <a:p>
                      <a:r>
                        <a:rPr lang="vi-VN" sz="2400">
                          <a:effectLst/>
                        </a:rPr>
                        <a:t>[=,&amp;a]</a:t>
                      </a:r>
                    </a:p>
                  </a:txBody>
                  <a:tcPr marL="70364" marR="70364" marT="70364" marB="70364" anchor="ctr">
                    <a:lnL>
                      <a:noFill/>
                    </a:lnL>
                    <a:lnR>
                      <a:noFill/>
                    </a:lnR>
                    <a:lnT>
                      <a:noFill/>
                    </a:lnT>
                    <a:lnB>
                      <a:noFill/>
                    </a:lnB>
                    <a:solidFill>
                      <a:srgbClr val="F9F9F9"/>
                    </a:solidFill>
                  </a:tcPr>
                </a:tc>
                <a:tc>
                  <a:txBody>
                    <a:bodyPr/>
                    <a:lstStyle/>
                    <a:p>
                      <a:r>
                        <a:rPr lang="vi-VN" sz="2400" dirty="0">
                          <a:effectLst/>
                        </a:rPr>
                        <a:t>Đây là một dạng nâng cao, bạn có thể cho phép tất cả các biến khác được sử dụng giá trị, và chỉ định thêm cho biến a được sử dụng chính nó (by reference)</a:t>
                      </a:r>
                    </a:p>
                  </a:txBody>
                  <a:tcPr marL="70364" marR="70364" marT="70364" marB="70364" anchor="ctr">
                    <a:lnL>
                      <a:noFill/>
                    </a:lnL>
                    <a:lnR>
                      <a:noFill/>
                    </a:lnR>
                    <a:lnT>
                      <a:noFill/>
                    </a:lnT>
                    <a:lnB>
                      <a:noFill/>
                    </a:lnB>
                    <a:solidFill>
                      <a:srgbClr val="F9F9F9"/>
                    </a:solidFill>
                  </a:tcPr>
                </a:tc>
                <a:extLst>
                  <a:ext uri="{0D108BD9-81ED-4DB2-BD59-A6C34878D82A}">
                    <a16:rowId xmlns:a16="http://schemas.microsoft.com/office/drawing/2014/main" val="10003"/>
                  </a:ext>
                </a:extLst>
              </a:tr>
              <a:tr h="951327">
                <a:tc>
                  <a:txBody>
                    <a:bodyPr/>
                    <a:lstStyle/>
                    <a:p>
                      <a:r>
                        <a:rPr lang="vi-VN" sz="2400">
                          <a:effectLst/>
                        </a:rPr>
                        <a:t>[this]</a:t>
                      </a:r>
                    </a:p>
                  </a:txBody>
                  <a:tcPr marL="70364" marR="70364" marT="70364" marB="70364" anchor="ctr">
                    <a:lnL>
                      <a:noFill/>
                    </a:lnL>
                    <a:lnR>
                      <a:noFill/>
                    </a:lnR>
                    <a:lnT>
                      <a:noFill/>
                    </a:lnT>
                    <a:lnB>
                      <a:noFill/>
                    </a:lnB>
                    <a:solidFill>
                      <a:srgbClr val="FFFFFF"/>
                    </a:solidFill>
                  </a:tcPr>
                </a:tc>
                <a:tc>
                  <a:txBody>
                    <a:bodyPr/>
                    <a:lstStyle/>
                    <a:p>
                      <a:r>
                        <a:rPr lang="vi-VN" sz="2400" dirty="0">
                          <a:effectLst/>
                        </a:rPr>
                        <a:t>Cho phép sử dụng this (OOP) như một </a:t>
                      </a:r>
                      <a:r>
                        <a:rPr lang="vi-VN" sz="2400">
                          <a:effectLst/>
                        </a:rPr>
                        <a:t>bản sao </a:t>
                      </a:r>
                      <a:r>
                        <a:rPr lang="en-US" sz="2400">
                          <a:effectLst/>
                        </a:rPr>
                        <a:t>(</a:t>
                      </a:r>
                      <a:r>
                        <a:rPr lang="vi-VN" sz="2400">
                          <a:effectLst/>
                        </a:rPr>
                        <a:t>bạn </a:t>
                      </a:r>
                      <a:r>
                        <a:rPr lang="vi-VN" sz="2400" dirty="0">
                          <a:effectLst/>
                        </a:rPr>
                        <a:t>có thể thử các dạng capture trên với OOP để khám </a:t>
                      </a:r>
                      <a:r>
                        <a:rPr lang="vi-VN" sz="2400">
                          <a:effectLst/>
                        </a:rPr>
                        <a:t>phá th</a:t>
                      </a:r>
                      <a:r>
                        <a:rPr lang="en-US" sz="2400">
                          <a:effectLst/>
                        </a:rPr>
                        <a:t>ê</a:t>
                      </a:r>
                      <a:r>
                        <a:rPr lang="vi-VN" sz="2400">
                          <a:effectLst/>
                        </a:rPr>
                        <a:t>m</a:t>
                      </a:r>
                      <a:r>
                        <a:rPr lang="en-US" sz="2400">
                          <a:effectLst/>
                        </a:rPr>
                        <a:t>)</a:t>
                      </a:r>
                      <a:r>
                        <a:rPr lang="vi-VN" sz="2400">
                          <a:effectLst/>
                        </a:rPr>
                        <a:t>.</a:t>
                      </a:r>
                      <a:endParaRPr lang="vi-VN" sz="2400" dirty="0">
                        <a:effectLst/>
                      </a:endParaRPr>
                    </a:p>
                  </a:txBody>
                  <a:tcPr marL="70364" marR="70364" marT="70364" marB="70364"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06F855F6-99C9-4B18-88EC-1D73743D07FD}" type="slidenum">
              <a:rPr lang="en-US" smtClean="0"/>
              <a:t>312</a:t>
            </a:fld>
            <a:endParaRPr lang="en-US"/>
          </a:p>
        </p:txBody>
      </p:sp>
    </p:spTree>
    <p:extLst>
      <p:ext uri="{BB962C8B-B14F-4D97-AF65-F5344CB8AC3E}">
        <p14:creationId xmlns:p14="http://schemas.microsoft.com/office/powerpoint/2010/main" val="33985905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vi-VN" sz="3200" dirty="0">
                <a:solidFill>
                  <a:srgbClr val="227799"/>
                </a:solidFill>
                <a:latin typeface="Roboto"/>
              </a:rPr>
              <a:t>Các kiểu capture của</a:t>
            </a:r>
            <a:r>
              <a:rPr lang="en-US" sz="3200" dirty="0">
                <a:solidFill>
                  <a:srgbClr val="227799"/>
                </a:solidFill>
                <a:latin typeface="Roboto"/>
              </a:rPr>
              <a:t> </a:t>
            </a:r>
            <a:r>
              <a:rPr lang="en-US" sz="3200" b="1" dirty="0"/>
              <a:t>HÀM lambda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61468033"/>
              </p:ext>
            </p:extLst>
          </p:nvPr>
        </p:nvGraphicFramePr>
        <p:xfrm>
          <a:off x="996043" y="1423988"/>
          <a:ext cx="10009414" cy="4351336"/>
        </p:xfrm>
        <a:graphic>
          <a:graphicData uri="http://schemas.openxmlformats.org/drawingml/2006/table">
            <a:tbl>
              <a:tblPr/>
              <a:tblGrid>
                <a:gridCol w="1273628">
                  <a:extLst>
                    <a:ext uri="{9D8B030D-6E8A-4147-A177-3AD203B41FA5}">
                      <a16:colId xmlns:a16="http://schemas.microsoft.com/office/drawing/2014/main" val="20000"/>
                    </a:ext>
                  </a:extLst>
                </a:gridCol>
                <a:gridCol w="8735786">
                  <a:extLst>
                    <a:ext uri="{9D8B030D-6E8A-4147-A177-3AD203B41FA5}">
                      <a16:colId xmlns:a16="http://schemas.microsoft.com/office/drawing/2014/main" val="20001"/>
                    </a:ext>
                  </a:extLst>
                </a:gridCol>
              </a:tblGrid>
              <a:tr h="546028">
                <a:tc>
                  <a:txBody>
                    <a:bodyPr/>
                    <a:lstStyle/>
                    <a:p>
                      <a:r>
                        <a:rPr lang="vi-VN" sz="2400" dirty="0">
                          <a:effectLst/>
                        </a:rPr>
                        <a:t>[]</a:t>
                      </a:r>
                    </a:p>
                  </a:txBody>
                  <a:tcPr marL="70364" marR="70364" marT="70364" marB="70364" anchor="ctr">
                    <a:lnL>
                      <a:noFill/>
                    </a:lnL>
                    <a:lnR>
                      <a:noFill/>
                    </a:lnR>
                    <a:lnT>
                      <a:noFill/>
                    </a:lnT>
                    <a:lnB>
                      <a:noFill/>
                    </a:lnB>
                    <a:solidFill>
                      <a:srgbClr val="FFFFFF"/>
                    </a:solidFill>
                  </a:tcPr>
                </a:tc>
                <a:tc>
                  <a:txBody>
                    <a:bodyPr/>
                    <a:lstStyle/>
                    <a:p>
                      <a:r>
                        <a:rPr lang="vi-VN" sz="2400" dirty="0">
                          <a:effectLst/>
                        </a:rPr>
                        <a:t>Không được phép sử dụng bất kỳ biến bên ngoài</a:t>
                      </a:r>
                    </a:p>
                  </a:txBody>
                  <a:tcPr marL="70364" marR="70364" marT="70364" marB="70364" anchor="ctr">
                    <a:lnL>
                      <a:noFill/>
                    </a:lnL>
                    <a:lnR>
                      <a:noFill/>
                    </a:lnR>
                    <a:lnT>
                      <a:noFill/>
                    </a:lnT>
                    <a:lnB>
                      <a:noFill/>
                    </a:lnB>
                    <a:solidFill>
                      <a:srgbClr val="FFFFFF"/>
                    </a:solidFill>
                  </a:tcPr>
                </a:tc>
                <a:extLst>
                  <a:ext uri="{0D108BD9-81ED-4DB2-BD59-A6C34878D82A}">
                    <a16:rowId xmlns:a16="http://schemas.microsoft.com/office/drawing/2014/main" val="10000"/>
                  </a:ext>
                </a:extLst>
              </a:tr>
              <a:tr h="951327">
                <a:tc>
                  <a:txBody>
                    <a:bodyPr/>
                    <a:lstStyle/>
                    <a:p>
                      <a:r>
                        <a:rPr lang="vi-VN" sz="2400">
                          <a:effectLst/>
                        </a:rPr>
                        <a:t>[=]</a:t>
                      </a:r>
                    </a:p>
                  </a:txBody>
                  <a:tcPr marL="70364" marR="70364" marT="70364" marB="70364" anchor="ctr">
                    <a:lnL>
                      <a:noFill/>
                    </a:lnL>
                    <a:lnR>
                      <a:noFill/>
                    </a:lnR>
                    <a:lnT>
                      <a:noFill/>
                    </a:lnT>
                    <a:lnB>
                      <a:noFill/>
                    </a:lnB>
                    <a:solidFill>
                      <a:srgbClr val="F9F9F9"/>
                    </a:solidFill>
                  </a:tcPr>
                </a:tc>
                <a:tc>
                  <a:txBody>
                    <a:bodyPr/>
                    <a:lstStyle/>
                    <a:p>
                      <a:r>
                        <a:rPr lang="vi-VN" sz="2400">
                          <a:effectLst/>
                        </a:rPr>
                        <a:t>Được phép sử dụng các biến bên ngoài, nhưng là dạng sao chép giá trị của biến đó (by value)</a:t>
                      </a:r>
                    </a:p>
                  </a:txBody>
                  <a:tcPr marL="70364" marR="70364" marT="70364" marB="70364" anchor="ctr">
                    <a:lnL>
                      <a:noFill/>
                    </a:lnL>
                    <a:lnR>
                      <a:noFill/>
                    </a:lnR>
                    <a:lnT>
                      <a:noFill/>
                    </a:lnT>
                    <a:lnB>
                      <a:noFill/>
                    </a:lnB>
                    <a:solidFill>
                      <a:srgbClr val="F9F9F9"/>
                    </a:solidFill>
                  </a:tcPr>
                </a:tc>
                <a:extLst>
                  <a:ext uri="{0D108BD9-81ED-4DB2-BD59-A6C34878D82A}">
                    <a16:rowId xmlns:a16="http://schemas.microsoft.com/office/drawing/2014/main" val="10001"/>
                  </a:ext>
                </a:extLst>
              </a:tr>
              <a:tr h="546028">
                <a:tc>
                  <a:txBody>
                    <a:bodyPr/>
                    <a:lstStyle/>
                    <a:p>
                      <a:r>
                        <a:rPr lang="vi-VN" sz="2400">
                          <a:effectLst/>
                        </a:rPr>
                        <a:t>[&amp;]</a:t>
                      </a:r>
                    </a:p>
                  </a:txBody>
                  <a:tcPr marL="70364" marR="70364" marT="70364" marB="70364" anchor="ctr">
                    <a:lnL>
                      <a:noFill/>
                    </a:lnL>
                    <a:lnR>
                      <a:noFill/>
                    </a:lnR>
                    <a:lnT>
                      <a:noFill/>
                    </a:lnT>
                    <a:lnB>
                      <a:noFill/>
                    </a:lnB>
                    <a:solidFill>
                      <a:srgbClr val="FFFFFF"/>
                    </a:solidFill>
                  </a:tcPr>
                </a:tc>
                <a:tc>
                  <a:txBody>
                    <a:bodyPr/>
                    <a:lstStyle/>
                    <a:p>
                      <a:r>
                        <a:rPr lang="vi-VN" sz="2400">
                          <a:effectLst/>
                        </a:rPr>
                        <a:t>Được phép sử dụng chính biến đó (by reference)</a:t>
                      </a:r>
                    </a:p>
                  </a:txBody>
                  <a:tcPr marL="70364" marR="70364" marT="70364" marB="70364" anchor="ctr">
                    <a:lnL>
                      <a:noFill/>
                    </a:lnL>
                    <a:lnR>
                      <a:noFill/>
                    </a:lnR>
                    <a:lnT>
                      <a:noFill/>
                    </a:lnT>
                    <a:lnB>
                      <a:noFill/>
                    </a:lnB>
                    <a:solidFill>
                      <a:srgbClr val="FFFFFF"/>
                    </a:solidFill>
                  </a:tcPr>
                </a:tc>
                <a:extLst>
                  <a:ext uri="{0D108BD9-81ED-4DB2-BD59-A6C34878D82A}">
                    <a16:rowId xmlns:a16="http://schemas.microsoft.com/office/drawing/2014/main" val="10002"/>
                  </a:ext>
                </a:extLst>
              </a:tr>
              <a:tr h="1356626">
                <a:tc>
                  <a:txBody>
                    <a:bodyPr/>
                    <a:lstStyle/>
                    <a:p>
                      <a:r>
                        <a:rPr lang="vi-VN" sz="2400">
                          <a:effectLst/>
                        </a:rPr>
                        <a:t>[=,&amp;a]</a:t>
                      </a:r>
                    </a:p>
                  </a:txBody>
                  <a:tcPr marL="70364" marR="70364" marT="70364" marB="70364" anchor="ctr">
                    <a:lnL>
                      <a:noFill/>
                    </a:lnL>
                    <a:lnR>
                      <a:noFill/>
                    </a:lnR>
                    <a:lnT>
                      <a:noFill/>
                    </a:lnT>
                    <a:lnB>
                      <a:noFill/>
                    </a:lnB>
                    <a:solidFill>
                      <a:srgbClr val="F9F9F9"/>
                    </a:solidFill>
                  </a:tcPr>
                </a:tc>
                <a:tc>
                  <a:txBody>
                    <a:bodyPr/>
                    <a:lstStyle/>
                    <a:p>
                      <a:r>
                        <a:rPr lang="vi-VN" sz="2400" dirty="0">
                          <a:effectLst/>
                        </a:rPr>
                        <a:t>Đây là một dạng nâng cao, bạn có thể cho phép tất cả các biến khác được sử dụng giá trị, và chỉ định thêm cho biến a được sử dụng chính nó (by reference)</a:t>
                      </a:r>
                    </a:p>
                  </a:txBody>
                  <a:tcPr marL="70364" marR="70364" marT="70364" marB="70364" anchor="ctr">
                    <a:lnL>
                      <a:noFill/>
                    </a:lnL>
                    <a:lnR>
                      <a:noFill/>
                    </a:lnR>
                    <a:lnT>
                      <a:noFill/>
                    </a:lnT>
                    <a:lnB>
                      <a:noFill/>
                    </a:lnB>
                    <a:solidFill>
                      <a:srgbClr val="F9F9F9"/>
                    </a:solidFill>
                  </a:tcPr>
                </a:tc>
                <a:extLst>
                  <a:ext uri="{0D108BD9-81ED-4DB2-BD59-A6C34878D82A}">
                    <a16:rowId xmlns:a16="http://schemas.microsoft.com/office/drawing/2014/main" val="10003"/>
                  </a:ext>
                </a:extLst>
              </a:tr>
              <a:tr h="951327">
                <a:tc>
                  <a:txBody>
                    <a:bodyPr/>
                    <a:lstStyle/>
                    <a:p>
                      <a:r>
                        <a:rPr lang="vi-VN" sz="2400">
                          <a:effectLst/>
                        </a:rPr>
                        <a:t>[this]</a:t>
                      </a:r>
                    </a:p>
                  </a:txBody>
                  <a:tcPr marL="70364" marR="70364" marT="70364" marB="70364" anchor="ctr">
                    <a:lnL>
                      <a:noFill/>
                    </a:lnL>
                    <a:lnR>
                      <a:noFill/>
                    </a:lnR>
                    <a:lnT>
                      <a:noFill/>
                    </a:lnT>
                    <a:lnB>
                      <a:noFill/>
                    </a:lnB>
                    <a:solidFill>
                      <a:srgbClr val="FFFFFF"/>
                    </a:solidFill>
                  </a:tcPr>
                </a:tc>
                <a:tc>
                  <a:txBody>
                    <a:bodyPr/>
                    <a:lstStyle/>
                    <a:p>
                      <a:r>
                        <a:rPr lang="vi-VN" sz="2400" dirty="0">
                          <a:effectLst/>
                        </a:rPr>
                        <a:t>Cho phép sử dụng this (OOP) như một bản sao, bạn có thể thử các dạng capture trên với OOP để khám phá thêm.</a:t>
                      </a:r>
                    </a:p>
                  </a:txBody>
                  <a:tcPr marL="70364" marR="70364" marT="70364" marB="70364"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fld id="{06F855F6-99C9-4B18-88EC-1D73743D07FD}" type="slidenum">
              <a:rPr lang="en-US" smtClean="0"/>
              <a:t>313</a:t>
            </a:fld>
            <a:endParaRPr lang="en-US"/>
          </a:p>
        </p:txBody>
      </p:sp>
    </p:spTree>
    <p:extLst>
      <p:ext uri="{BB962C8B-B14F-4D97-AF65-F5344CB8AC3E}">
        <p14:creationId xmlns:p14="http://schemas.microsoft.com/office/powerpoint/2010/main" val="364066059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vi-VN" sz="3200" dirty="0">
                <a:solidFill>
                  <a:srgbClr val="227799"/>
                </a:solidFill>
                <a:latin typeface="Roboto"/>
              </a:rPr>
              <a:t>Các kiểu capture của</a:t>
            </a:r>
            <a:r>
              <a:rPr lang="en-US" sz="3200" dirty="0">
                <a:solidFill>
                  <a:srgbClr val="227799"/>
                </a:solidFill>
                <a:latin typeface="Roboto"/>
              </a:rPr>
              <a:t> </a:t>
            </a:r>
            <a:r>
              <a:rPr lang="en-US" sz="3200" b="1" dirty="0"/>
              <a:t>HÀM lambda</a:t>
            </a:r>
          </a:p>
        </p:txBody>
      </p:sp>
      <p:sp>
        <p:nvSpPr>
          <p:cNvPr id="3" name="Slide Number Placeholder 2"/>
          <p:cNvSpPr>
            <a:spLocks noGrp="1"/>
          </p:cNvSpPr>
          <p:nvPr>
            <p:ph type="sldNum" sz="quarter" idx="12"/>
          </p:nvPr>
        </p:nvSpPr>
        <p:spPr/>
        <p:txBody>
          <a:bodyPr/>
          <a:lstStyle/>
          <a:p>
            <a:fld id="{06F855F6-99C9-4B18-88EC-1D73743D07FD}" type="slidenum">
              <a:rPr lang="en-US" smtClean="0"/>
              <a:t>314</a:t>
            </a:fld>
            <a:endParaRPr lang="en-US"/>
          </a:p>
        </p:txBody>
      </p:sp>
      <p:sp>
        <p:nvSpPr>
          <p:cNvPr id="5" name="Content Placeholder 4"/>
          <p:cNvSpPr>
            <a:spLocks noGrp="1"/>
          </p:cNvSpPr>
          <p:nvPr>
            <p:ph idx="1"/>
          </p:nvPr>
        </p:nvSpPr>
        <p:spPr/>
        <p:txBody>
          <a:bodyPr>
            <a:normAutofit fontScale="92500" lnSpcReduction="10000"/>
          </a:bodyPr>
          <a:lstStyle/>
          <a:p>
            <a:r>
              <a:rPr lang="en-US"/>
              <a:t>#include&lt;iostream&gt;</a:t>
            </a:r>
          </a:p>
          <a:p>
            <a:r>
              <a:rPr lang="en-US"/>
              <a:t>#include&lt;functional&gt;</a:t>
            </a:r>
          </a:p>
          <a:p>
            <a:r>
              <a:rPr lang="en-US"/>
              <a:t>using namespace std;</a:t>
            </a:r>
          </a:p>
          <a:p>
            <a:r>
              <a:rPr lang="en-US"/>
              <a:t>void PerformOperation(function&lt;void()&gt; f){ f();  }</a:t>
            </a:r>
          </a:p>
          <a:p>
            <a:r>
              <a:rPr lang="en-US"/>
              <a:t>int main(){</a:t>
            </a:r>
          </a:p>
          <a:p>
            <a:r>
              <a:rPr lang="en-US"/>
              <a:t>	int x=100;</a:t>
            </a:r>
          </a:p>
          <a:p>
            <a:r>
              <a:rPr lang="en-US"/>
              <a:t>	auto funk =[&amp;](){ x++; };</a:t>
            </a:r>
          </a:p>
          <a:p>
            <a:r>
              <a:rPr lang="en-US"/>
              <a:t>	PerformOperation(funk);</a:t>
            </a:r>
          </a:p>
          <a:p>
            <a:r>
              <a:rPr lang="en-US"/>
              <a:t>	cout&lt;&lt;"x:"&lt;&lt;x&lt;&lt;endl;</a:t>
            </a:r>
          </a:p>
          <a:p>
            <a:r>
              <a:rPr lang="en-US"/>
              <a:t>	return 0;</a:t>
            </a:r>
          </a:p>
          <a:p>
            <a:r>
              <a:rPr lang="en-US"/>
              <a:t>}</a:t>
            </a:r>
          </a:p>
          <a:p>
            <a:endParaRPr lang="en-US"/>
          </a:p>
        </p:txBody>
      </p:sp>
    </p:spTree>
    <p:extLst>
      <p:ext uri="{BB962C8B-B14F-4D97-AF65-F5344CB8AC3E}">
        <p14:creationId xmlns:p14="http://schemas.microsoft.com/office/powerpoint/2010/main" val="196601357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vi-VN" sz="3200" dirty="0">
                <a:solidFill>
                  <a:srgbClr val="227799"/>
                </a:solidFill>
                <a:latin typeface="Roboto"/>
              </a:rPr>
              <a:t>Các kiểu capture của</a:t>
            </a:r>
            <a:r>
              <a:rPr lang="en-US" sz="3200" dirty="0">
                <a:solidFill>
                  <a:srgbClr val="227799"/>
                </a:solidFill>
                <a:latin typeface="Roboto"/>
              </a:rPr>
              <a:t> </a:t>
            </a:r>
            <a:r>
              <a:rPr lang="en-US" sz="3200" b="1" dirty="0"/>
              <a:t>HÀM lambda</a:t>
            </a:r>
          </a:p>
        </p:txBody>
      </p:sp>
      <p:sp>
        <p:nvSpPr>
          <p:cNvPr id="3" name="Slide Number Placeholder 2"/>
          <p:cNvSpPr>
            <a:spLocks noGrp="1"/>
          </p:cNvSpPr>
          <p:nvPr>
            <p:ph type="sldNum" sz="quarter" idx="12"/>
          </p:nvPr>
        </p:nvSpPr>
        <p:spPr/>
        <p:txBody>
          <a:bodyPr/>
          <a:lstStyle/>
          <a:p>
            <a:fld id="{06F855F6-99C9-4B18-88EC-1D73743D07FD}" type="slidenum">
              <a:rPr lang="en-US" smtClean="0"/>
              <a:t>315</a:t>
            </a:fld>
            <a:endParaRPr lang="en-US"/>
          </a:p>
        </p:txBody>
      </p:sp>
      <p:sp>
        <p:nvSpPr>
          <p:cNvPr id="5" name="Content Placeholder 4"/>
          <p:cNvSpPr>
            <a:spLocks noGrp="1"/>
          </p:cNvSpPr>
          <p:nvPr>
            <p:ph idx="1"/>
          </p:nvPr>
        </p:nvSpPr>
        <p:spPr/>
        <p:txBody>
          <a:bodyPr>
            <a:normAutofit lnSpcReduction="10000"/>
          </a:bodyPr>
          <a:lstStyle/>
          <a:p>
            <a:r>
              <a:rPr lang="en-US"/>
              <a:t>struct Point</a:t>
            </a:r>
          </a:p>
          <a:p>
            <a:r>
              <a:rPr lang="en-US"/>
              <a:t>{</a:t>
            </a:r>
          </a:p>
          <a:p>
            <a:r>
              <a:rPr lang="en-US"/>
              <a:t>	double x,y;</a:t>
            </a:r>
          </a:p>
          <a:p>
            <a:r>
              <a:rPr lang="en-US"/>
              <a:t>	Point()</a:t>
            </a:r>
          </a:p>
          <a:p>
            <a:r>
              <a:rPr lang="en-US"/>
              <a:t>	{</a:t>
            </a:r>
          </a:p>
          <a:p>
            <a:r>
              <a:rPr lang="en-US"/>
              <a:t>		x = (rand() &amp;11)-5000;</a:t>
            </a:r>
          </a:p>
          <a:p>
            <a:r>
              <a:rPr lang="en-US"/>
              <a:t>		y = (rand() &amp;11)-5000;</a:t>
            </a:r>
          </a:p>
          <a:p>
            <a:r>
              <a:rPr lang="en-US"/>
              <a:t>	}</a:t>
            </a:r>
          </a:p>
          <a:p>
            <a:r>
              <a:rPr lang="en-US"/>
              <a:t>	void print() { cout&lt;&lt;"["&lt;&lt;x&lt;&lt;", "&lt;&lt;y&lt;&lt;"]"; }</a:t>
            </a:r>
          </a:p>
          <a:p>
            <a:r>
              <a:rPr lang="en-US"/>
              <a:t>};</a:t>
            </a:r>
          </a:p>
        </p:txBody>
      </p:sp>
    </p:spTree>
    <p:extLst>
      <p:ext uri="{BB962C8B-B14F-4D97-AF65-F5344CB8AC3E}">
        <p14:creationId xmlns:p14="http://schemas.microsoft.com/office/powerpoint/2010/main" val="216802400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vi-VN" sz="3200" dirty="0">
                <a:solidFill>
                  <a:srgbClr val="227799"/>
                </a:solidFill>
                <a:latin typeface="Roboto"/>
              </a:rPr>
              <a:t>Các kiểu capture của</a:t>
            </a:r>
            <a:r>
              <a:rPr lang="en-US" sz="3200" dirty="0">
                <a:solidFill>
                  <a:srgbClr val="227799"/>
                </a:solidFill>
                <a:latin typeface="Roboto"/>
              </a:rPr>
              <a:t> </a:t>
            </a:r>
            <a:r>
              <a:rPr lang="en-US" sz="3200" b="1" dirty="0"/>
              <a:t>HÀM lambda</a:t>
            </a:r>
          </a:p>
        </p:txBody>
      </p:sp>
      <p:sp>
        <p:nvSpPr>
          <p:cNvPr id="3" name="Slide Number Placeholder 2"/>
          <p:cNvSpPr>
            <a:spLocks noGrp="1"/>
          </p:cNvSpPr>
          <p:nvPr>
            <p:ph type="sldNum" sz="quarter" idx="12"/>
          </p:nvPr>
        </p:nvSpPr>
        <p:spPr/>
        <p:txBody>
          <a:bodyPr/>
          <a:lstStyle/>
          <a:p>
            <a:fld id="{06F855F6-99C9-4B18-88EC-1D73743D07FD}" type="slidenum">
              <a:rPr lang="en-US" smtClean="0"/>
              <a:t>316</a:t>
            </a:fld>
            <a:endParaRPr lang="en-US"/>
          </a:p>
        </p:txBody>
      </p:sp>
      <p:sp>
        <p:nvSpPr>
          <p:cNvPr id="5" name="Content Placeholder 4"/>
          <p:cNvSpPr>
            <a:spLocks noGrp="1"/>
          </p:cNvSpPr>
          <p:nvPr>
            <p:ph idx="1"/>
          </p:nvPr>
        </p:nvSpPr>
        <p:spPr/>
        <p:txBody>
          <a:bodyPr>
            <a:normAutofit fontScale="70000" lnSpcReduction="20000"/>
          </a:bodyPr>
          <a:lstStyle/>
          <a:p>
            <a:r>
              <a:rPr lang="en-US"/>
              <a:t>struct Point {</a:t>
            </a:r>
          </a:p>
          <a:p>
            <a:r>
              <a:rPr lang="en-US"/>
              <a:t>int count = 100;</a:t>
            </a:r>
          </a:p>
          <a:p>
            <a:r>
              <a:rPr lang="en-US"/>
              <a:t>	vector &lt;Point&gt;points;</a:t>
            </a:r>
          </a:p>
          <a:p>
            <a:r>
              <a:rPr lang="en-US"/>
              <a:t>	for (int i = 0; i &lt; count; i++) points.push_back(Point());  </a:t>
            </a:r>
          </a:p>
          <a:p>
            <a:r>
              <a:rPr lang="en-US"/>
              <a:t>	cout &lt;&lt; "Unsorted: " &lt;&lt; endl;</a:t>
            </a:r>
          </a:p>
          <a:p>
            <a:r>
              <a:rPr lang="en-US"/>
              <a:t>	for (int i = 0; i &lt; 10; i++) points[i].Print();</a:t>
            </a:r>
          </a:p>
          <a:p>
            <a:r>
              <a:rPr lang="en-US"/>
              <a:t>	sort(points.begin(),points.end(),</a:t>
            </a:r>
          </a:p>
          <a:p>
            <a:r>
              <a:rPr lang="en-US"/>
              <a:t>		[](const Point&amp; a, const Point&amp; b)-&gt;bool {</a:t>
            </a:r>
          </a:p>
          <a:p>
            <a:r>
              <a:rPr lang="en-US"/>
              <a:t>		return (a.x * a.x) + (a.y * a.y) &lt; (b.x * b.x) + (b.y * b.y);</a:t>
            </a:r>
          </a:p>
          <a:p>
            <a:r>
              <a:rPr lang="en-US"/>
              <a:t>	});</a:t>
            </a:r>
          </a:p>
          <a:p>
            <a:r>
              <a:rPr lang="en-US"/>
              <a:t>	cout &lt;&lt; endl;</a:t>
            </a:r>
          </a:p>
          <a:p>
            <a:r>
              <a:rPr lang="en-US"/>
              <a:t>	cout &lt;&lt; "Sorted: " &lt;&lt; endl;</a:t>
            </a:r>
          </a:p>
          <a:p>
            <a:r>
              <a:rPr lang="en-US"/>
              <a:t>	for (int i = 0; i &lt; 10; i++) points[i].Print();</a:t>
            </a:r>
          </a:p>
          <a:p>
            <a:r>
              <a:rPr lang="en-US"/>
              <a:t>	return 0;</a:t>
            </a:r>
          </a:p>
          <a:p>
            <a:endParaRPr lang="en-US"/>
          </a:p>
        </p:txBody>
      </p:sp>
    </p:spTree>
    <p:extLst>
      <p:ext uri="{BB962C8B-B14F-4D97-AF65-F5344CB8AC3E}">
        <p14:creationId xmlns:p14="http://schemas.microsoft.com/office/powerpoint/2010/main" val="220270019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vi-VN" sz="3200" dirty="0">
                <a:solidFill>
                  <a:srgbClr val="227799"/>
                </a:solidFill>
                <a:latin typeface="Roboto"/>
              </a:rPr>
              <a:t>Các kiểu capture của</a:t>
            </a:r>
            <a:r>
              <a:rPr lang="en-US" sz="3200" dirty="0">
                <a:solidFill>
                  <a:srgbClr val="227799"/>
                </a:solidFill>
                <a:latin typeface="Roboto"/>
              </a:rPr>
              <a:t> </a:t>
            </a:r>
            <a:r>
              <a:rPr lang="en-US" sz="3200" b="1" dirty="0"/>
              <a:t>HÀM lambda</a:t>
            </a:r>
          </a:p>
        </p:txBody>
      </p:sp>
      <p:sp>
        <p:nvSpPr>
          <p:cNvPr id="3" name="Slide Number Placeholder 2"/>
          <p:cNvSpPr>
            <a:spLocks noGrp="1"/>
          </p:cNvSpPr>
          <p:nvPr>
            <p:ph type="sldNum" sz="quarter" idx="12"/>
          </p:nvPr>
        </p:nvSpPr>
        <p:spPr/>
        <p:txBody>
          <a:bodyPr/>
          <a:lstStyle/>
          <a:p>
            <a:fld id="{06F855F6-99C9-4B18-88EC-1D73743D07FD}" type="slidenum">
              <a:rPr lang="en-US" smtClean="0"/>
              <a:t>317</a:t>
            </a:fld>
            <a:endParaRPr lang="en-US"/>
          </a:p>
        </p:txBody>
      </p:sp>
      <p:sp>
        <p:nvSpPr>
          <p:cNvPr id="5" name="Content Placeholder 4"/>
          <p:cNvSpPr>
            <a:spLocks noGrp="1"/>
          </p:cNvSpPr>
          <p:nvPr>
            <p:ph idx="1"/>
          </p:nvPr>
        </p:nvSpPr>
        <p:spPr/>
        <p:txBody>
          <a:bodyPr>
            <a:normAutofit fontScale="92500" lnSpcReduction="10000"/>
          </a:bodyPr>
          <a:lstStyle/>
          <a:p>
            <a:r>
              <a:rPr lang="en-US"/>
              <a:t>#include&lt;functional&gt;</a:t>
            </a:r>
          </a:p>
          <a:p>
            <a:r>
              <a:rPr lang="en-US"/>
              <a:t>using namespace std;</a:t>
            </a:r>
          </a:p>
          <a:p>
            <a:r>
              <a:rPr lang="en-US"/>
              <a:t>int main(){</a:t>
            </a:r>
          </a:p>
          <a:p>
            <a:r>
              <a:rPr lang="en-US"/>
              <a:t>int i=10;</a:t>
            </a:r>
          </a:p>
          <a:p>
            <a:r>
              <a:rPr lang="en-US"/>
              <a:t>int g=11;</a:t>
            </a:r>
          </a:p>
          <a:p>
            <a:r>
              <a:rPr lang="en-US"/>
              <a:t>auto sayHelloWorld = [&amp;i,&amp;g](int a, int b)-&gt;int</a:t>
            </a:r>
          </a:p>
          <a:p>
            <a:r>
              <a:rPr lang="en-US"/>
              <a:t>	{  i=89;  g=10; return a + b + i + g; };</a:t>
            </a:r>
          </a:p>
          <a:p>
            <a:r>
              <a:rPr lang="en-US"/>
              <a:t>	cout&lt;&lt;sayHelloWorld(190, 10)&lt;&lt;endl;</a:t>
            </a:r>
          </a:p>
          <a:p>
            <a:r>
              <a:rPr lang="en-US"/>
              <a:t>	cout&lt;&lt;i&lt;&lt;" "&lt;&lt;g&lt;&lt;endl;</a:t>
            </a:r>
          </a:p>
          <a:p>
            <a:r>
              <a:rPr lang="en-US"/>
              <a:t>	return 0;</a:t>
            </a:r>
          </a:p>
          <a:p>
            <a:r>
              <a:rPr lang="en-US"/>
              <a:t>}</a:t>
            </a:r>
          </a:p>
          <a:p>
            <a:endParaRPr lang="en-US"/>
          </a:p>
        </p:txBody>
      </p:sp>
    </p:spTree>
    <p:extLst>
      <p:ext uri="{BB962C8B-B14F-4D97-AF65-F5344CB8AC3E}">
        <p14:creationId xmlns:p14="http://schemas.microsoft.com/office/powerpoint/2010/main" val="30303284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a:t>HÀM lambda và kiểu auto</a:t>
            </a:r>
          </a:p>
        </p:txBody>
      </p:sp>
      <p:sp>
        <p:nvSpPr>
          <p:cNvPr id="3" name="Content Placeholder 2"/>
          <p:cNvSpPr>
            <a:spLocks noGrp="1"/>
          </p:cNvSpPr>
          <p:nvPr>
            <p:ph idx="1"/>
          </p:nvPr>
        </p:nvSpPr>
        <p:spPr/>
        <p:txBody>
          <a:bodyPr>
            <a:normAutofit/>
          </a:bodyPr>
          <a:lstStyle/>
          <a:p>
            <a:pPr marL="0" indent="0">
              <a:buNone/>
            </a:pPr>
            <a:r>
              <a:rPr lang="en-US" sz="3500" dirty="0" err="1"/>
              <a:t>int</a:t>
            </a:r>
            <a:r>
              <a:rPr lang="en-US" sz="3500" dirty="0"/>
              <a:t> main()</a:t>
            </a:r>
          </a:p>
          <a:p>
            <a:pPr marL="0" indent="0">
              <a:buNone/>
            </a:pPr>
            <a:r>
              <a:rPr lang="en-US" sz="3500" dirty="0"/>
              <a:t>{</a:t>
            </a:r>
          </a:p>
          <a:p>
            <a:pPr marL="0" indent="0">
              <a:buNone/>
            </a:pPr>
            <a:r>
              <a:rPr lang="en-US" sz="3500" dirty="0"/>
              <a:t>auto max = [](</a:t>
            </a:r>
            <a:r>
              <a:rPr lang="en-US" sz="3500" dirty="0" err="1"/>
              <a:t>int</a:t>
            </a:r>
            <a:r>
              <a:rPr lang="en-US" sz="3500" dirty="0"/>
              <a:t> a, </a:t>
            </a:r>
            <a:r>
              <a:rPr lang="en-US" sz="3500" dirty="0" err="1"/>
              <a:t>int</a:t>
            </a:r>
            <a:r>
              <a:rPr lang="en-US" sz="3500" dirty="0"/>
              <a:t> b) {</a:t>
            </a:r>
          </a:p>
          <a:p>
            <a:pPr marL="0" indent="0">
              <a:buNone/>
            </a:pPr>
            <a:r>
              <a:rPr lang="en-US" sz="3500" dirty="0"/>
              <a:t>return a &gt; b ? a : b;</a:t>
            </a:r>
          </a:p>
          <a:p>
            <a:pPr marL="0" indent="0">
              <a:buNone/>
            </a:pPr>
            <a:r>
              <a:rPr lang="en-US" sz="3500" dirty="0"/>
              <a:t>};</a:t>
            </a:r>
          </a:p>
          <a:p>
            <a:pPr marL="0" indent="0">
              <a:buNone/>
            </a:pPr>
            <a:r>
              <a:rPr lang="en-US" sz="3500" dirty="0" err="1"/>
              <a:t>std</a:t>
            </a:r>
            <a:r>
              <a:rPr lang="en-US" sz="3500" dirty="0"/>
              <a:t>::</a:t>
            </a:r>
            <a:r>
              <a:rPr lang="en-US" sz="3500" dirty="0" err="1"/>
              <a:t>cout</a:t>
            </a:r>
            <a:r>
              <a:rPr lang="en-US" sz="3500" dirty="0"/>
              <a:t> &lt;&lt; max(1, 2);</a:t>
            </a:r>
          </a:p>
          <a:p>
            <a:pPr marL="0" indent="0">
              <a:buNone/>
            </a:pPr>
            <a:r>
              <a:rPr lang="en-US" sz="3500" dirty="0"/>
              <a:t> return 0;</a:t>
            </a:r>
          </a:p>
          <a:p>
            <a:pPr marL="0" indent="0">
              <a:buNone/>
            </a:pPr>
            <a:r>
              <a:rPr lang="en-US" sz="3500" dirty="0"/>
              <a:t>}</a:t>
            </a:r>
          </a:p>
          <a:p>
            <a:pPr marL="0" indent="0">
              <a:buNone/>
            </a:pPr>
            <a:endParaRPr lang="vi-VN" dirty="0"/>
          </a:p>
        </p:txBody>
      </p:sp>
      <p:sp>
        <p:nvSpPr>
          <p:cNvPr id="4" name="Slide Number Placeholder 3"/>
          <p:cNvSpPr>
            <a:spLocks noGrp="1"/>
          </p:cNvSpPr>
          <p:nvPr>
            <p:ph type="sldNum" sz="quarter" idx="12"/>
          </p:nvPr>
        </p:nvSpPr>
        <p:spPr/>
        <p:txBody>
          <a:bodyPr/>
          <a:lstStyle/>
          <a:p>
            <a:fld id="{06F855F6-99C9-4B18-88EC-1D73743D07FD}" type="slidenum">
              <a:rPr lang="en-US" smtClean="0"/>
              <a:t>318</a:t>
            </a:fld>
            <a:endParaRPr lang="en-US"/>
          </a:p>
        </p:txBody>
      </p:sp>
    </p:spTree>
    <p:extLst>
      <p:ext uri="{BB962C8B-B14F-4D97-AF65-F5344CB8AC3E}">
        <p14:creationId xmlns:p14="http://schemas.microsoft.com/office/powerpoint/2010/main" val="8295314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a:t>HÀM lambda và kiểu auto</a:t>
            </a:r>
          </a:p>
        </p:txBody>
      </p:sp>
      <p:sp>
        <p:nvSpPr>
          <p:cNvPr id="3" name="Content Placeholder 2"/>
          <p:cNvSpPr>
            <a:spLocks noGrp="1"/>
          </p:cNvSpPr>
          <p:nvPr>
            <p:ph idx="1"/>
          </p:nvPr>
        </p:nvSpPr>
        <p:spPr/>
        <p:txBody>
          <a:bodyPr>
            <a:normAutofit fontScale="92500" lnSpcReduction="10000"/>
          </a:bodyPr>
          <a:lstStyle/>
          <a:p>
            <a:pPr marL="0" indent="0">
              <a:buNone/>
            </a:pPr>
            <a:r>
              <a:rPr lang="en-US" sz="3500" dirty="0" err="1"/>
              <a:t>int</a:t>
            </a:r>
            <a:r>
              <a:rPr lang="en-US" sz="3500" dirty="0"/>
              <a:t> main()</a:t>
            </a:r>
          </a:p>
          <a:p>
            <a:pPr marL="0" indent="0">
              <a:buNone/>
            </a:pPr>
            <a:r>
              <a:rPr lang="en-US" sz="3500" dirty="0"/>
              <a:t>{</a:t>
            </a:r>
          </a:p>
          <a:p>
            <a:pPr marL="0" indent="0">
              <a:buNone/>
            </a:pPr>
            <a:r>
              <a:rPr lang="en-US" sz="3500" dirty="0"/>
              <a:t>auto max = [](</a:t>
            </a:r>
            <a:r>
              <a:rPr lang="en-US" sz="3500" dirty="0" err="1"/>
              <a:t>int</a:t>
            </a:r>
            <a:r>
              <a:rPr lang="en-US" sz="3500" dirty="0"/>
              <a:t> a, </a:t>
            </a:r>
            <a:r>
              <a:rPr lang="en-US" sz="3500" dirty="0" err="1"/>
              <a:t>int</a:t>
            </a:r>
            <a:r>
              <a:rPr lang="en-US" sz="3500" dirty="0"/>
              <a:t> b) {</a:t>
            </a:r>
          </a:p>
          <a:p>
            <a:pPr marL="0" indent="0">
              <a:buNone/>
            </a:pPr>
            <a:r>
              <a:rPr lang="en-US" sz="3500" dirty="0"/>
              <a:t>return a &gt; b ? a : b;</a:t>
            </a:r>
          </a:p>
          <a:p>
            <a:pPr marL="0" indent="0">
              <a:buNone/>
            </a:pPr>
            <a:r>
              <a:rPr lang="en-US" sz="3500" dirty="0"/>
              <a:t>};</a:t>
            </a:r>
          </a:p>
          <a:p>
            <a:pPr marL="0" indent="0">
              <a:buNone/>
            </a:pPr>
            <a:r>
              <a:rPr lang="en-US" sz="3500" dirty="0" err="1"/>
              <a:t>std</a:t>
            </a:r>
            <a:r>
              <a:rPr lang="en-US" sz="3500" dirty="0"/>
              <a:t>::</a:t>
            </a:r>
            <a:r>
              <a:rPr lang="en-US" sz="3500" dirty="0" err="1"/>
              <a:t>cout</a:t>
            </a:r>
            <a:r>
              <a:rPr lang="en-US" sz="3500" dirty="0"/>
              <a:t> &lt;&lt; max(1, 2);</a:t>
            </a:r>
          </a:p>
          <a:p>
            <a:pPr marL="0" indent="0">
              <a:buNone/>
            </a:pPr>
            <a:r>
              <a:rPr lang="vi-VN" sz="3600" dirty="0">
                <a:solidFill>
                  <a:srgbClr val="FF0000"/>
                </a:solidFill>
              </a:rPr>
              <a:t>std::cout &lt;&lt; max(1.2, 5.6);</a:t>
            </a:r>
          </a:p>
          <a:p>
            <a:pPr marL="0" indent="0">
              <a:buNone/>
            </a:pPr>
            <a:r>
              <a:rPr lang="en-US" sz="3500" dirty="0"/>
              <a:t> return 0;</a:t>
            </a:r>
          </a:p>
          <a:p>
            <a:pPr marL="0" indent="0">
              <a:buNone/>
            </a:pPr>
            <a:r>
              <a:rPr lang="en-US" sz="3500" dirty="0"/>
              <a:t>}</a:t>
            </a:r>
          </a:p>
          <a:p>
            <a:pPr marL="0" indent="0">
              <a:buNone/>
            </a:pPr>
            <a:r>
              <a:rPr lang="en-US" dirty="0"/>
              <a:t>// </a:t>
            </a:r>
            <a:r>
              <a:rPr lang="en-US" dirty="0" err="1"/>
              <a:t>c++</a:t>
            </a:r>
            <a:r>
              <a:rPr lang="en-US" dirty="0"/>
              <a:t>14</a:t>
            </a:r>
            <a:endParaRPr lang="vi-VN" dirty="0"/>
          </a:p>
        </p:txBody>
      </p:sp>
      <p:sp>
        <p:nvSpPr>
          <p:cNvPr id="4" name="Slide Number Placeholder 3"/>
          <p:cNvSpPr>
            <a:spLocks noGrp="1"/>
          </p:cNvSpPr>
          <p:nvPr>
            <p:ph type="sldNum" sz="quarter" idx="12"/>
          </p:nvPr>
        </p:nvSpPr>
        <p:spPr/>
        <p:txBody>
          <a:bodyPr/>
          <a:lstStyle/>
          <a:p>
            <a:fld id="{06F855F6-99C9-4B18-88EC-1D73743D07FD}" type="slidenum">
              <a:rPr lang="en-US" smtClean="0"/>
              <a:t>319</a:t>
            </a:fld>
            <a:endParaRPr lang="en-US"/>
          </a:p>
        </p:txBody>
      </p:sp>
    </p:spTree>
    <p:extLst>
      <p:ext uri="{BB962C8B-B14F-4D97-AF65-F5344CB8AC3E}">
        <p14:creationId xmlns:p14="http://schemas.microsoft.com/office/powerpoint/2010/main" val="353118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a:xfrm>
            <a:off x="838199" y="1243013"/>
            <a:ext cx="10677525" cy="5434012"/>
          </a:xfrm>
        </p:spPr>
        <p:txBody>
          <a:bodyPr/>
          <a:lstStyle/>
          <a:p>
            <a:pPr marL="0" indent="0">
              <a:buNone/>
            </a:pPr>
            <a:r>
              <a:rPr lang="en-US" b="1"/>
              <a:t>C: dùng lệnh malloc để cấp phát và dùng lệnh free để thu hồi bộ nhớ.</a:t>
            </a:r>
          </a:p>
          <a:p>
            <a:pPr marL="0" indent="0">
              <a:buNone/>
            </a:pPr>
            <a:r>
              <a:rPr lang="en-US" b="1"/>
              <a:t>C++: dùng thêm lệnh new để cấp phát và lệnh delete để huỷ</a:t>
            </a:r>
          </a:p>
          <a:p>
            <a:pPr marL="0" indent="0">
              <a:buNone/>
            </a:pPr>
            <a:endParaRPr lang="en-US" b="1"/>
          </a:p>
          <a:p>
            <a:pPr marL="0" indent="0">
              <a:buNone/>
            </a:pPr>
            <a:endParaRPr lang="en-US"/>
          </a:p>
        </p:txBody>
      </p:sp>
      <p:sp>
        <p:nvSpPr>
          <p:cNvPr id="4" name="Slide Number Placeholder 3"/>
          <p:cNvSpPr>
            <a:spLocks noGrp="1"/>
          </p:cNvSpPr>
          <p:nvPr>
            <p:ph type="sldNum" sz="quarter" idx="12"/>
          </p:nvPr>
        </p:nvSpPr>
        <p:spPr/>
        <p:txBody>
          <a:bodyPr/>
          <a:lstStyle/>
          <a:p>
            <a:fld id="{06F855F6-99C9-4B18-88EC-1D73743D07FD}" type="slidenum">
              <a:rPr lang="en-US" smtClean="0"/>
              <a:t>32</a:t>
            </a:fld>
            <a:endParaRPr lang="en-US"/>
          </a:p>
        </p:txBody>
      </p:sp>
      <p:sp>
        <p:nvSpPr>
          <p:cNvPr id="5" name="TextBox 4"/>
          <p:cNvSpPr txBox="1"/>
          <p:nvPr/>
        </p:nvSpPr>
        <p:spPr>
          <a:xfrm>
            <a:off x="3857624" y="3235434"/>
            <a:ext cx="5800725" cy="2554545"/>
          </a:xfrm>
          <a:prstGeom prst="rect">
            <a:avLst/>
          </a:prstGeom>
          <a:solidFill>
            <a:srgbClr val="FFFF00"/>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err="1"/>
              <a:t>int</a:t>
            </a:r>
            <a:r>
              <a:rPr lang="en-US" sz="4000" dirty="0"/>
              <a:t> *m;  m= new </a:t>
            </a:r>
            <a:r>
              <a:rPr lang="en-US" sz="4000" dirty="0" err="1"/>
              <a:t>int</a:t>
            </a:r>
            <a:r>
              <a:rPr lang="en-US" sz="4000"/>
              <a:t>; </a:t>
            </a:r>
          </a:p>
          <a:p>
            <a:r>
              <a:rPr lang="en-US" sz="4000">
                <a:solidFill>
                  <a:srgbClr val="FF0000"/>
                </a:solidFill>
              </a:rPr>
              <a:t>delete </a:t>
            </a:r>
            <a:r>
              <a:rPr lang="en-US" sz="4000" dirty="0">
                <a:solidFill>
                  <a:srgbClr val="FF0000"/>
                </a:solidFill>
              </a:rPr>
              <a:t>m;</a:t>
            </a:r>
          </a:p>
          <a:p>
            <a:r>
              <a:rPr lang="en-US" sz="4000" dirty="0" err="1"/>
              <a:t>int</a:t>
            </a:r>
            <a:r>
              <a:rPr lang="en-US" sz="4000" dirty="0"/>
              <a:t> *a; a= new </a:t>
            </a:r>
            <a:r>
              <a:rPr lang="en-US" sz="4000" dirty="0" err="1"/>
              <a:t>int</a:t>
            </a:r>
            <a:r>
              <a:rPr lang="en-US" sz="4000" dirty="0"/>
              <a:t> [100]; </a:t>
            </a:r>
            <a:r>
              <a:rPr lang="en-US" sz="4000" dirty="0">
                <a:solidFill>
                  <a:srgbClr val="FF0000"/>
                </a:solidFill>
              </a:rPr>
              <a:t>delete []a;</a:t>
            </a:r>
            <a:endParaRPr lang="vi-VN" sz="4000" dirty="0">
              <a:solidFill>
                <a:srgbClr val="FF0000"/>
              </a:solidFill>
            </a:endParaRPr>
          </a:p>
        </p:txBody>
      </p:sp>
    </p:spTree>
    <p:extLst>
      <p:ext uri="{BB962C8B-B14F-4D97-AF65-F5344CB8AC3E}">
        <p14:creationId xmlns:p14="http://schemas.microsoft.com/office/powerpoint/2010/main" val="139182015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a:t>Kiểu </a:t>
            </a:r>
            <a:r>
              <a:rPr lang="en-US" sz="3200" b="1" dirty="0"/>
              <a:t>auto</a:t>
            </a:r>
          </a:p>
        </p:txBody>
      </p:sp>
      <p:sp>
        <p:nvSpPr>
          <p:cNvPr id="3" name="Content Placeholder 2"/>
          <p:cNvSpPr>
            <a:spLocks noGrp="1"/>
          </p:cNvSpPr>
          <p:nvPr>
            <p:ph idx="1"/>
          </p:nvPr>
        </p:nvSpPr>
        <p:spPr/>
        <p:txBody>
          <a:bodyPr>
            <a:normAutofit fontScale="92500" lnSpcReduction="10000"/>
          </a:bodyPr>
          <a:lstStyle/>
          <a:p>
            <a:r>
              <a:rPr lang="en-US"/>
              <a:t>#include &lt;array&gt; </a:t>
            </a:r>
          </a:p>
          <a:p>
            <a:r>
              <a:rPr lang="en-US"/>
              <a:t>#include &lt;iostream&gt; </a:t>
            </a:r>
          </a:p>
          <a:p>
            <a:r>
              <a:rPr lang="en-US"/>
              <a:t>auto get_array() { </a:t>
            </a:r>
          </a:p>
          <a:p>
            <a:r>
              <a:rPr lang="en-US"/>
              <a:t>    std::array &lt;int, 5&gt; a = {1,2,3,4,5}; </a:t>
            </a:r>
          </a:p>
          <a:p>
            <a:r>
              <a:rPr lang="en-US"/>
              <a:t>    return a; </a:t>
            </a:r>
          </a:p>
          <a:p>
            <a:r>
              <a:rPr lang="en-US"/>
              <a:t>} </a:t>
            </a:r>
          </a:p>
          <a:p>
            <a:r>
              <a:rPr lang="en-US"/>
              <a:t>int main() </a:t>
            </a:r>
          </a:p>
          <a:p>
            <a:r>
              <a:rPr lang="en-US"/>
              <a:t>{ </a:t>
            </a:r>
          </a:p>
          <a:p>
            <a:r>
              <a:rPr lang="en-US"/>
              <a:t>    for(int n : get_array()) </a:t>
            </a:r>
          </a:p>
          <a:p>
            <a:r>
              <a:rPr lang="en-US"/>
              <a:t>        std::cout &lt;&lt; n &lt;&lt; ' '; </a:t>
            </a:r>
          </a:p>
          <a:p>
            <a:r>
              <a:rPr lang="en-US"/>
              <a:t>} </a:t>
            </a:r>
            <a:endParaRPr lang="vi-VN" dirty="0"/>
          </a:p>
        </p:txBody>
      </p:sp>
      <p:sp>
        <p:nvSpPr>
          <p:cNvPr id="4" name="Slide Number Placeholder 3"/>
          <p:cNvSpPr>
            <a:spLocks noGrp="1"/>
          </p:cNvSpPr>
          <p:nvPr>
            <p:ph type="sldNum" sz="quarter" idx="12"/>
          </p:nvPr>
        </p:nvSpPr>
        <p:spPr/>
        <p:txBody>
          <a:bodyPr/>
          <a:lstStyle/>
          <a:p>
            <a:fld id="{06F855F6-99C9-4B18-88EC-1D73743D07FD}" type="slidenum">
              <a:rPr lang="en-US" smtClean="0"/>
              <a:t>320</a:t>
            </a:fld>
            <a:endParaRPr lang="en-US"/>
          </a:p>
        </p:txBody>
      </p:sp>
    </p:spTree>
    <p:extLst>
      <p:ext uri="{BB962C8B-B14F-4D97-AF65-F5344CB8AC3E}">
        <p14:creationId xmlns:p14="http://schemas.microsoft.com/office/powerpoint/2010/main" val="29527692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a:t>Tài liệu tham khảo</a:t>
            </a:r>
            <a:endParaRPr lang="en-US" sz="3200" b="1" dirty="0"/>
          </a:p>
        </p:txBody>
      </p:sp>
      <p:sp>
        <p:nvSpPr>
          <p:cNvPr id="3" name="Content Placeholder 2"/>
          <p:cNvSpPr>
            <a:spLocks noGrp="1"/>
          </p:cNvSpPr>
          <p:nvPr>
            <p:ph idx="1"/>
          </p:nvPr>
        </p:nvSpPr>
        <p:spPr/>
        <p:txBody>
          <a:bodyPr>
            <a:normAutofit/>
          </a:bodyPr>
          <a:lstStyle/>
          <a:p>
            <a:r>
              <a:rPr lang="en-US"/>
              <a:t>https://www.youtube.com/watch?v=uk0Ytomv0wY</a:t>
            </a:r>
            <a:endParaRPr lang="vi-VN" dirty="0"/>
          </a:p>
        </p:txBody>
      </p:sp>
      <p:sp>
        <p:nvSpPr>
          <p:cNvPr id="4" name="Slide Number Placeholder 3"/>
          <p:cNvSpPr>
            <a:spLocks noGrp="1"/>
          </p:cNvSpPr>
          <p:nvPr>
            <p:ph type="sldNum" sz="quarter" idx="12"/>
          </p:nvPr>
        </p:nvSpPr>
        <p:spPr/>
        <p:txBody>
          <a:bodyPr/>
          <a:lstStyle/>
          <a:p>
            <a:fld id="{06F855F6-99C9-4B18-88EC-1D73743D07FD}" type="slidenum">
              <a:rPr lang="en-US" smtClean="0"/>
              <a:t>321</a:t>
            </a:fld>
            <a:endParaRPr lang="en-US"/>
          </a:p>
        </p:txBody>
      </p:sp>
      <p:pic>
        <p:nvPicPr>
          <p:cNvPr id="5" name="Picture 4"/>
          <p:cNvPicPr>
            <a:picLocks noChangeAspect="1"/>
          </p:cNvPicPr>
          <p:nvPr/>
        </p:nvPicPr>
        <p:blipFill>
          <a:blip r:embed="rId2"/>
          <a:stretch>
            <a:fillRect/>
          </a:stretch>
        </p:blipFill>
        <p:spPr>
          <a:xfrm>
            <a:off x="838200" y="2090057"/>
            <a:ext cx="4913290" cy="2774564"/>
          </a:xfrm>
          <a:prstGeom prst="rect">
            <a:avLst/>
          </a:prstGeom>
        </p:spPr>
      </p:pic>
    </p:spTree>
    <p:extLst>
      <p:ext uri="{BB962C8B-B14F-4D97-AF65-F5344CB8AC3E}">
        <p14:creationId xmlns:p14="http://schemas.microsoft.com/office/powerpoint/2010/main" val="22931665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a:t>Lập trình giao diện</a:t>
            </a:r>
          </a:p>
        </p:txBody>
      </p:sp>
      <p:sp>
        <p:nvSpPr>
          <p:cNvPr id="4" name="Content Placeholder 3"/>
          <p:cNvSpPr>
            <a:spLocks noGrp="1"/>
          </p:cNvSpPr>
          <p:nvPr>
            <p:ph idx="1"/>
          </p:nvPr>
        </p:nvSpPr>
        <p:spPr>
          <a:xfrm>
            <a:off x="1005840" y="4904582"/>
            <a:ext cx="10515600" cy="1525588"/>
          </a:xfrm>
        </p:spPr>
        <p:txBody>
          <a:bodyPr/>
          <a:lstStyle/>
          <a:p>
            <a:pPr marL="0" indent="0">
              <a:buNone/>
            </a:pPr>
            <a:r>
              <a:rPr lang="vi-VN" dirty="0"/>
              <a:t>Khởi động VS 2013</a:t>
            </a:r>
          </a:p>
          <a:p>
            <a:pPr marL="0" indent="0">
              <a:buNone/>
            </a:pPr>
            <a:r>
              <a:rPr lang="vi-VN" dirty="0"/>
              <a:t>Tạo Project mới</a:t>
            </a:r>
          </a:p>
        </p:txBody>
      </p:sp>
      <p:pic>
        <p:nvPicPr>
          <p:cNvPr id="5" name="Picture 4"/>
          <p:cNvPicPr>
            <a:picLocks noChangeAspect="1"/>
          </p:cNvPicPr>
          <p:nvPr/>
        </p:nvPicPr>
        <p:blipFill>
          <a:blip r:embed="rId2"/>
          <a:stretch>
            <a:fillRect/>
          </a:stretch>
        </p:blipFill>
        <p:spPr>
          <a:xfrm>
            <a:off x="1157287" y="1516063"/>
            <a:ext cx="9572625" cy="300037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322</a:t>
            </a:fld>
            <a:endParaRPr lang="en-US"/>
          </a:p>
        </p:txBody>
      </p:sp>
    </p:spTree>
    <p:extLst>
      <p:ext uri="{BB962C8B-B14F-4D97-AF65-F5344CB8AC3E}">
        <p14:creationId xmlns:p14="http://schemas.microsoft.com/office/powerpoint/2010/main" val="96035305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1005840" y="4904582"/>
            <a:ext cx="10515600" cy="1525588"/>
          </a:xfrm>
        </p:spPr>
        <p:txBody>
          <a:bodyPr/>
          <a:lstStyle/>
          <a:p>
            <a:pPr marL="0" indent="0">
              <a:buNone/>
            </a:pPr>
            <a:r>
              <a:rPr lang="vi-VN" dirty="0"/>
              <a:t>Khởi động VS 2013</a:t>
            </a:r>
          </a:p>
          <a:p>
            <a:pPr marL="0" indent="0">
              <a:buNone/>
            </a:pPr>
            <a:r>
              <a:rPr lang="vi-VN" dirty="0"/>
              <a:t>Tạo Project mới</a:t>
            </a:r>
          </a:p>
        </p:txBody>
      </p:sp>
      <p:pic>
        <p:nvPicPr>
          <p:cNvPr id="3" name="Picture 2"/>
          <p:cNvPicPr>
            <a:picLocks noChangeAspect="1"/>
          </p:cNvPicPr>
          <p:nvPr/>
        </p:nvPicPr>
        <p:blipFill>
          <a:blip r:embed="rId2"/>
          <a:stretch>
            <a:fillRect/>
          </a:stretch>
        </p:blipFill>
        <p:spPr>
          <a:xfrm>
            <a:off x="731520" y="1067595"/>
            <a:ext cx="9525000" cy="536257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323</a:t>
            </a:fld>
            <a:endParaRPr lang="en-US"/>
          </a:p>
        </p:txBody>
      </p:sp>
    </p:spTree>
    <p:extLst>
      <p:ext uri="{BB962C8B-B14F-4D97-AF65-F5344CB8AC3E}">
        <p14:creationId xmlns:p14="http://schemas.microsoft.com/office/powerpoint/2010/main" val="28779549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670560" y="5407978"/>
            <a:ext cx="10515600" cy="1525588"/>
          </a:xfrm>
        </p:spPr>
        <p:txBody>
          <a:bodyPr/>
          <a:lstStyle/>
          <a:p>
            <a:pPr marL="0" indent="0">
              <a:buNone/>
            </a:pPr>
            <a:r>
              <a:rPr lang="vi-VN" dirty="0"/>
              <a:t>Cửa số project</a:t>
            </a:r>
          </a:p>
        </p:txBody>
      </p:sp>
      <p:pic>
        <p:nvPicPr>
          <p:cNvPr id="5" name="Picture 4"/>
          <p:cNvPicPr>
            <a:picLocks noChangeAspect="1"/>
          </p:cNvPicPr>
          <p:nvPr/>
        </p:nvPicPr>
        <p:blipFill>
          <a:blip r:embed="rId2"/>
          <a:stretch>
            <a:fillRect/>
          </a:stretch>
        </p:blipFill>
        <p:spPr>
          <a:xfrm>
            <a:off x="2423160" y="929323"/>
            <a:ext cx="3686175" cy="4295775"/>
          </a:xfrm>
          <a:prstGeom prst="rect">
            <a:avLst/>
          </a:prstGeom>
        </p:spPr>
      </p:pic>
      <p:pic>
        <p:nvPicPr>
          <p:cNvPr id="6" name="Picture 5"/>
          <p:cNvPicPr>
            <a:picLocks noChangeAspect="1"/>
          </p:cNvPicPr>
          <p:nvPr/>
        </p:nvPicPr>
        <p:blipFill>
          <a:blip r:embed="rId3"/>
          <a:stretch>
            <a:fillRect/>
          </a:stretch>
        </p:blipFill>
        <p:spPr>
          <a:xfrm>
            <a:off x="6926580" y="929323"/>
            <a:ext cx="1263015" cy="4437933"/>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324</a:t>
            </a:fld>
            <a:endParaRPr lang="en-US"/>
          </a:p>
        </p:txBody>
      </p:sp>
    </p:spTree>
    <p:extLst>
      <p:ext uri="{BB962C8B-B14F-4D97-AF65-F5344CB8AC3E}">
        <p14:creationId xmlns:p14="http://schemas.microsoft.com/office/powerpoint/2010/main" val="229685734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70747"/>
            <a:ext cx="10515600" cy="1525588"/>
          </a:xfrm>
        </p:spPr>
        <p:txBody>
          <a:bodyPr/>
          <a:lstStyle/>
          <a:p>
            <a:pPr marL="0" indent="0">
              <a:buNone/>
            </a:pPr>
            <a:r>
              <a:rPr lang="vi-VN" dirty="0"/>
              <a:t>Thêm form vào prj</a:t>
            </a:r>
          </a:p>
        </p:txBody>
      </p:sp>
      <p:pic>
        <p:nvPicPr>
          <p:cNvPr id="3" name="Picture 2"/>
          <p:cNvPicPr>
            <a:picLocks noChangeAspect="1"/>
          </p:cNvPicPr>
          <p:nvPr/>
        </p:nvPicPr>
        <p:blipFill>
          <a:blip r:embed="rId2"/>
          <a:stretch>
            <a:fillRect/>
          </a:stretch>
        </p:blipFill>
        <p:spPr>
          <a:xfrm>
            <a:off x="2601277" y="923608"/>
            <a:ext cx="8391525" cy="488632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325</a:t>
            </a:fld>
            <a:endParaRPr lang="en-US"/>
          </a:p>
        </p:txBody>
      </p:sp>
    </p:spTree>
    <p:extLst>
      <p:ext uri="{BB962C8B-B14F-4D97-AF65-F5344CB8AC3E}">
        <p14:creationId xmlns:p14="http://schemas.microsoft.com/office/powerpoint/2010/main" val="12111095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63683"/>
            <a:ext cx="10515600" cy="528557"/>
          </a:xfrm>
        </p:spPr>
        <p:txBody>
          <a:bodyPr>
            <a:normAutofit lnSpcReduction="10000"/>
          </a:bodyPr>
          <a:lstStyle/>
          <a:p>
            <a:pPr marL="0" indent="0">
              <a:buNone/>
            </a:pPr>
            <a:r>
              <a:rPr lang="vi-VN" dirty="0"/>
              <a:t>Chọn UI và Windows Form</a:t>
            </a:r>
          </a:p>
        </p:txBody>
      </p:sp>
      <p:pic>
        <p:nvPicPr>
          <p:cNvPr id="5" name="Picture 4"/>
          <p:cNvPicPr>
            <a:picLocks noChangeAspect="1"/>
          </p:cNvPicPr>
          <p:nvPr/>
        </p:nvPicPr>
        <p:blipFill>
          <a:blip r:embed="rId2"/>
          <a:stretch>
            <a:fillRect/>
          </a:stretch>
        </p:blipFill>
        <p:spPr>
          <a:xfrm>
            <a:off x="1699260" y="159148"/>
            <a:ext cx="9525000" cy="536257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326</a:t>
            </a:fld>
            <a:endParaRPr lang="en-US"/>
          </a:p>
        </p:txBody>
      </p:sp>
    </p:spTree>
    <p:extLst>
      <p:ext uri="{BB962C8B-B14F-4D97-AF65-F5344CB8AC3E}">
        <p14:creationId xmlns:p14="http://schemas.microsoft.com/office/powerpoint/2010/main" val="26873012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63683"/>
            <a:ext cx="10515600" cy="528557"/>
          </a:xfrm>
        </p:spPr>
        <p:txBody>
          <a:bodyPr>
            <a:normAutofit lnSpcReduction="10000"/>
          </a:bodyPr>
          <a:lstStyle/>
          <a:p>
            <a:pPr marL="0" indent="0">
              <a:buNone/>
            </a:pPr>
            <a:r>
              <a:rPr lang="vi-VN" dirty="0"/>
              <a:t>Chọn UI và Windows Form</a:t>
            </a:r>
          </a:p>
        </p:txBody>
      </p:sp>
      <p:pic>
        <p:nvPicPr>
          <p:cNvPr id="3" name="Picture 2"/>
          <p:cNvPicPr>
            <a:picLocks noChangeAspect="1"/>
          </p:cNvPicPr>
          <p:nvPr/>
        </p:nvPicPr>
        <p:blipFill>
          <a:blip r:embed="rId2"/>
          <a:stretch>
            <a:fillRect/>
          </a:stretch>
        </p:blipFill>
        <p:spPr>
          <a:xfrm>
            <a:off x="6626542" y="1012507"/>
            <a:ext cx="5095875" cy="4467225"/>
          </a:xfrm>
          <a:prstGeom prst="rect">
            <a:avLst/>
          </a:prstGeom>
        </p:spPr>
      </p:pic>
      <p:pic>
        <p:nvPicPr>
          <p:cNvPr id="6" name="Picture 5"/>
          <p:cNvPicPr>
            <a:picLocks noChangeAspect="1"/>
          </p:cNvPicPr>
          <p:nvPr/>
        </p:nvPicPr>
        <p:blipFill>
          <a:blip r:embed="rId3"/>
          <a:stretch>
            <a:fillRect/>
          </a:stretch>
        </p:blipFill>
        <p:spPr>
          <a:xfrm>
            <a:off x="593884" y="1069657"/>
            <a:ext cx="5781675" cy="441007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327</a:t>
            </a:fld>
            <a:endParaRPr lang="en-US"/>
          </a:p>
        </p:txBody>
      </p:sp>
    </p:spTree>
    <p:extLst>
      <p:ext uri="{BB962C8B-B14F-4D97-AF65-F5344CB8AC3E}">
        <p14:creationId xmlns:p14="http://schemas.microsoft.com/office/powerpoint/2010/main" val="158928352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63683"/>
            <a:ext cx="10515600" cy="528557"/>
          </a:xfrm>
        </p:spPr>
        <p:txBody>
          <a:bodyPr>
            <a:normAutofit lnSpcReduction="10000"/>
          </a:bodyPr>
          <a:lstStyle/>
          <a:p>
            <a:pPr marL="0" indent="0">
              <a:buNone/>
            </a:pPr>
            <a:r>
              <a:rPr lang="vi-VN" dirty="0"/>
              <a:t>Thêm nút lệnh vào form</a:t>
            </a:r>
          </a:p>
        </p:txBody>
      </p:sp>
      <p:pic>
        <p:nvPicPr>
          <p:cNvPr id="5" name="Picture 4"/>
          <p:cNvPicPr>
            <a:picLocks noChangeAspect="1"/>
          </p:cNvPicPr>
          <p:nvPr/>
        </p:nvPicPr>
        <p:blipFill>
          <a:blip r:embed="rId2"/>
          <a:stretch>
            <a:fillRect/>
          </a:stretch>
        </p:blipFill>
        <p:spPr>
          <a:xfrm>
            <a:off x="6924675" y="462915"/>
            <a:ext cx="3933825" cy="6029325"/>
          </a:xfrm>
          <a:prstGeom prst="rect">
            <a:avLst/>
          </a:prstGeom>
        </p:spPr>
      </p:pic>
      <p:pic>
        <p:nvPicPr>
          <p:cNvPr id="8" name="Picture 7"/>
          <p:cNvPicPr>
            <a:picLocks noChangeAspect="1"/>
          </p:cNvPicPr>
          <p:nvPr/>
        </p:nvPicPr>
        <p:blipFill>
          <a:blip r:embed="rId3"/>
          <a:stretch>
            <a:fillRect/>
          </a:stretch>
        </p:blipFill>
        <p:spPr>
          <a:xfrm>
            <a:off x="342900" y="1272539"/>
            <a:ext cx="5591175" cy="441007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328</a:t>
            </a:fld>
            <a:endParaRPr lang="en-US"/>
          </a:p>
        </p:txBody>
      </p:sp>
    </p:spTree>
    <p:extLst>
      <p:ext uri="{BB962C8B-B14F-4D97-AF65-F5344CB8AC3E}">
        <p14:creationId xmlns:p14="http://schemas.microsoft.com/office/powerpoint/2010/main" val="13964053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63683"/>
            <a:ext cx="10515600" cy="528557"/>
          </a:xfrm>
        </p:spPr>
        <p:txBody>
          <a:bodyPr>
            <a:normAutofit lnSpcReduction="10000"/>
          </a:bodyPr>
          <a:lstStyle/>
          <a:p>
            <a:pPr marL="0" indent="0">
              <a:buNone/>
            </a:pPr>
            <a:r>
              <a:rPr lang="vi-VN" dirty="0"/>
              <a:t>Thêm nút lệnh vào form</a:t>
            </a:r>
          </a:p>
        </p:txBody>
      </p:sp>
      <p:pic>
        <p:nvPicPr>
          <p:cNvPr id="5" name="Picture 4"/>
          <p:cNvPicPr>
            <a:picLocks noChangeAspect="1"/>
          </p:cNvPicPr>
          <p:nvPr/>
        </p:nvPicPr>
        <p:blipFill>
          <a:blip r:embed="rId2"/>
          <a:stretch>
            <a:fillRect/>
          </a:stretch>
        </p:blipFill>
        <p:spPr>
          <a:xfrm>
            <a:off x="6924675" y="462915"/>
            <a:ext cx="3933825" cy="6029325"/>
          </a:xfrm>
          <a:prstGeom prst="rect">
            <a:avLst/>
          </a:prstGeom>
        </p:spPr>
      </p:pic>
      <p:pic>
        <p:nvPicPr>
          <p:cNvPr id="8" name="Picture 7"/>
          <p:cNvPicPr>
            <a:picLocks noChangeAspect="1"/>
          </p:cNvPicPr>
          <p:nvPr/>
        </p:nvPicPr>
        <p:blipFill>
          <a:blip r:embed="rId3"/>
          <a:stretch>
            <a:fillRect/>
          </a:stretch>
        </p:blipFill>
        <p:spPr>
          <a:xfrm>
            <a:off x="342900" y="1272539"/>
            <a:ext cx="5591175" cy="441007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329</a:t>
            </a:fld>
            <a:endParaRPr lang="en-US"/>
          </a:p>
        </p:txBody>
      </p:sp>
    </p:spTree>
    <p:extLst>
      <p:ext uri="{BB962C8B-B14F-4D97-AF65-F5344CB8AC3E}">
        <p14:creationId xmlns:p14="http://schemas.microsoft.com/office/powerpoint/2010/main" val="218663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a:xfrm>
            <a:off x="748048" y="1243013"/>
            <a:ext cx="10677525" cy="5434012"/>
          </a:xfrm>
        </p:spPr>
        <p:txBody>
          <a:bodyPr>
            <a:normAutofit fontScale="92500" lnSpcReduction="20000"/>
          </a:bodyPr>
          <a:lstStyle/>
          <a:p>
            <a:r>
              <a:rPr lang="en-US"/>
              <a:t>#include &lt;bits/stdc++.h&gt;</a:t>
            </a:r>
          </a:p>
          <a:p>
            <a:r>
              <a:rPr lang="en-US"/>
              <a:t>using namespace std;</a:t>
            </a:r>
          </a:p>
          <a:p>
            <a:r>
              <a:rPr lang="en-US"/>
              <a:t>int main()</a:t>
            </a:r>
          </a:p>
          <a:p>
            <a:r>
              <a:rPr lang="en-US"/>
              <a:t>{</a:t>
            </a:r>
          </a:p>
          <a:p>
            <a:r>
              <a:rPr lang="en-US"/>
              <a:t>	int *a; a= new int;</a:t>
            </a:r>
          </a:p>
          <a:p>
            <a:r>
              <a:rPr lang="en-US"/>
              <a:t>	cout&lt;&lt;"\n dia chi a="&lt;&lt;a&lt;&lt;"\t gia tri a= "&lt;&lt;*a;</a:t>
            </a:r>
          </a:p>
          <a:p>
            <a:r>
              <a:rPr lang="en-US"/>
              <a:t>	delete a;</a:t>
            </a:r>
          </a:p>
          <a:p>
            <a:r>
              <a:rPr lang="en-US"/>
              <a:t>	double *b = new double[5];</a:t>
            </a:r>
          </a:p>
          <a:p>
            <a:r>
              <a:rPr lang="en-US"/>
              <a:t>	cout&lt;&lt;"\n mang b:  ";</a:t>
            </a:r>
          </a:p>
          <a:p>
            <a:r>
              <a:rPr lang="en-US"/>
              <a:t>	for(int i=0; i&lt;5; i++) cout&lt;&lt;b[i]&lt;&lt;"  ";</a:t>
            </a:r>
          </a:p>
          <a:p>
            <a:r>
              <a:rPr lang="en-US"/>
              <a:t>	delete []b;</a:t>
            </a:r>
          </a:p>
          <a:p>
            <a:r>
              <a:rPr lang="en-US"/>
              <a:t>} </a:t>
            </a:r>
          </a:p>
        </p:txBody>
      </p:sp>
      <p:sp>
        <p:nvSpPr>
          <p:cNvPr id="4" name="Slide Number Placeholder 3"/>
          <p:cNvSpPr>
            <a:spLocks noGrp="1"/>
          </p:cNvSpPr>
          <p:nvPr>
            <p:ph type="sldNum" sz="quarter" idx="12"/>
          </p:nvPr>
        </p:nvSpPr>
        <p:spPr/>
        <p:txBody>
          <a:bodyPr/>
          <a:lstStyle/>
          <a:p>
            <a:fld id="{06F855F6-99C9-4B18-88EC-1D73743D07FD}" type="slidenum">
              <a:rPr lang="en-US" smtClean="0"/>
              <a:t>33</a:t>
            </a:fld>
            <a:endParaRPr lang="en-US"/>
          </a:p>
        </p:txBody>
      </p:sp>
      <p:pic>
        <p:nvPicPr>
          <p:cNvPr id="6" name="Picture 5"/>
          <p:cNvPicPr>
            <a:picLocks noChangeAspect="1"/>
          </p:cNvPicPr>
          <p:nvPr/>
        </p:nvPicPr>
        <p:blipFill>
          <a:blip r:embed="rId2"/>
          <a:stretch>
            <a:fillRect/>
          </a:stretch>
        </p:blipFill>
        <p:spPr>
          <a:xfrm>
            <a:off x="871536" y="1243013"/>
            <a:ext cx="8872539" cy="5256640"/>
          </a:xfrm>
          <a:prstGeom prst="rect">
            <a:avLst/>
          </a:prstGeom>
        </p:spPr>
      </p:pic>
    </p:spTree>
    <p:extLst>
      <p:ext uri="{BB962C8B-B14F-4D97-AF65-F5344CB8AC3E}">
        <p14:creationId xmlns:p14="http://schemas.microsoft.com/office/powerpoint/2010/main" val="83329593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63683"/>
            <a:ext cx="10515600" cy="528557"/>
          </a:xfrm>
        </p:spPr>
        <p:txBody>
          <a:bodyPr>
            <a:normAutofit lnSpcReduction="10000"/>
          </a:bodyPr>
          <a:lstStyle/>
          <a:p>
            <a:pPr marL="0" indent="0">
              <a:buNone/>
            </a:pPr>
            <a:r>
              <a:rPr lang="vi-VN" dirty="0"/>
              <a:t>Thêm nút lệnh vào form</a:t>
            </a:r>
          </a:p>
        </p:txBody>
      </p:sp>
      <p:pic>
        <p:nvPicPr>
          <p:cNvPr id="3" name="Picture 2"/>
          <p:cNvPicPr>
            <a:picLocks noChangeAspect="1"/>
          </p:cNvPicPr>
          <p:nvPr/>
        </p:nvPicPr>
        <p:blipFill>
          <a:blip r:embed="rId2"/>
          <a:stretch>
            <a:fillRect/>
          </a:stretch>
        </p:blipFill>
        <p:spPr>
          <a:xfrm>
            <a:off x="342900" y="953811"/>
            <a:ext cx="6353175" cy="5381625"/>
          </a:xfrm>
          <a:prstGeom prst="rect">
            <a:avLst/>
          </a:prstGeom>
        </p:spPr>
      </p:pic>
      <p:pic>
        <p:nvPicPr>
          <p:cNvPr id="6" name="Picture 5"/>
          <p:cNvPicPr>
            <a:picLocks noChangeAspect="1"/>
          </p:cNvPicPr>
          <p:nvPr/>
        </p:nvPicPr>
        <p:blipFill>
          <a:blip r:embed="rId3"/>
          <a:stretch>
            <a:fillRect/>
          </a:stretch>
        </p:blipFill>
        <p:spPr>
          <a:xfrm>
            <a:off x="5726430" y="1074936"/>
            <a:ext cx="5991225" cy="515302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330</a:t>
            </a:fld>
            <a:endParaRPr lang="en-US"/>
          </a:p>
        </p:txBody>
      </p:sp>
    </p:spTree>
    <p:extLst>
      <p:ext uri="{BB962C8B-B14F-4D97-AF65-F5344CB8AC3E}">
        <p14:creationId xmlns:p14="http://schemas.microsoft.com/office/powerpoint/2010/main" val="106127263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342900" y="5963683"/>
            <a:ext cx="10515600" cy="528557"/>
          </a:xfrm>
        </p:spPr>
        <p:txBody>
          <a:bodyPr>
            <a:normAutofit lnSpcReduction="10000"/>
          </a:bodyPr>
          <a:lstStyle/>
          <a:p>
            <a:pPr marL="0" indent="0">
              <a:buNone/>
            </a:pPr>
            <a:r>
              <a:rPr lang="vi-VN" dirty="0"/>
              <a:t>Thêm nút lệnh vào form</a:t>
            </a:r>
          </a:p>
        </p:txBody>
      </p:sp>
      <p:pic>
        <p:nvPicPr>
          <p:cNvPr id="5" name="Picture 4"/>
          <p:cNvPicPr>
            <a:picLocks noChangeAspect="1"/>
          </p:cNvPicPr>
          <p:nvPr/>
        </p:nvPicPr>
        <p:blipFill>
          <a:blip r:embed="rId2"/>
          <a:stretch>
            <a:fillRect/>
          </a:stretch>
        </p:blipFill>
        <p:spPr>
          <a:xfrm>
            <a:off x="1319212" y="1126807"/>
            <a:ext cx="8562975" cy="469582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331</a:t>
            </a:fld>
            <a:endParaRPr lang="en-US"/>
          </a:p>
        </p:txBody>
      </p:sp>
    </p:spTree>
    <p:extLst>
      <p:ext uri="{BB962C8B-B14F-4D97-AF65-F5344CB8AC3E}">
        <p14:creationId xmlns:p14="http://schemas.microsoft.com/office/powerpoint/2010/main" val="5912556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pPr lvl="0"/>
            <a:r>
              <a:rPr lang="en-US" sz="3200" b="1" dirty="0"/>
              <a:t>Lập trình giao diện</a:t>
            </a:r>
          </a:p>
        </p:txBody>
      </p:sp>
      <p:sp>
        <p:nvSpPr>
          <p:cNvPr id="4" name="Content Placeholder 3"/>
          <p:cNvSpPr>
            <a:spLocks noGrp="1"/>
          </p:cNvSpPr>
          <p:nvPr>
            <p:ph idx="1"/>
          </p:nvPr>
        </p:nvSpPr>
        <p:spPr>
          <a:xfrm>
            <a:off x="460057" y="1647787"/>
            <a:ext cx="10515600" cy="528557"/>
          </a:xfrm>
        </p:spPr>
        <p:txBody>
          <a:bodyPr>
            <a:normAutofit lnSpcReduction="10000"/>
          </a:bodyPr>
          <a:lstStyle/>
          <a:p>
            <a:pPr marL="0" indent="0">
              <a:buNone/>
            </a:pPr>
            <a:r>
              <a:rPr lang="vi-VN" dirty="0"/>
              <a:t>Đúp chuột vào nút lệnh và bổ sung lệnh </a:t>
            </a:r>
            <a:r>
              <a:rPr lang="vi-VN" b="1" dirty="0">
                <a:solidFill>
                  <a:srgbClr val="FF0000"/>
                </a:solidFill>
              </a:rPr>
              <a:t>this-&gt;Close();</a:t>
            </a:r>
          </a:p>
        </p:txBody>
      </p:sp>
      <p:pic>
        <p:nvPicPr>
          <p:cNvPr id="3" name="Picture 2"/>
          <p:cNvPicPr>
            <a:picLocks noChangeAspect="1"/>
          </p:cNvPicPr>
          <p:nvPr/>
        </p:nvPicPr>
        <p:blipFill>
          <a:blip r:embed="rId2"/>
          <a:stretch>
            <a:fillRect/>
          </a:stretch>
        </p:blipFill>
        <p:spPr>
          <a:xfrm>
            <a:off x="460057" y="2641282"/>
            <a:ext cx="11395156" cy="1503998"/>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332</a:t>
            </a:fld>
            <a:endParaRPr lang="en-US"/>
          </a:p>
        </p:txBody>
      </p:sp>
    </p:spTree>
    <p:extLst>
      <p:ext uri="{BB962C8B-B14F-4D97-AF65-F5344CB8AC3E}">
        <p14:creationId xmlns:p14="http://schemas.microsoft.com/office/powerpoint/2010/main" val="305884712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r>
              <a:rPr lang="en-US" sz="3200" b="1" dirty="0"/>
              <a:t>Lập trình giao diện: </a:t>
            </a:r>
            <a:r>
              <a:rPr lang="vi-VN" sz="3200" dirty="0"/>
              <a:t>Thiết lập các tham số để chạy chương trình</a:t>
            </a:r>
            <a:endParaRPr lang="en-US" sz="3200" b="1" dirty="0"/>
          </a:p>
        </p:txBody>
      </p:sp>
      <p:sp>
        <p:nvSpPr>
          <p:cNvPr id="4" name="Content Placeholder 3"/>
          <p:cNvSpPr>
            <a:spLocks noGrp="1"/>
          </p:cNvSpPr>
          <p:nvPr>
            <p:ph idx="1"/>
          </p:nvPr>
        </p:nvSpPr>
        <p:spPr>
          <a:xfrm>
            <a:off x="460057" y="1647787"/>
            <a:ext cx="1688783" cy="4128173"/>
          </a:xfrm>
        </p:spPr>
        <p:txBody>
          <a:bodyPr/>
          <a:lstStyle/>
          <a:p>
            <a:pPr marL="0" indent="0">
              <a:buNone/>
            </a:pPr>
            <a:r>
              <a:rPr lang="vi-VN" dirty="0"/>
              <a:t>Kích chuột phải vào Prj, chọn property</a:t>
            </a:r>
          </a:p>
          <a:p>
            <a:pPr marL="0" indent="0">
              <a:buNone/>
            </a:pPr>
            <a:r>
              <a:rPr lang="vi-VN" dirty="0"/>
              <a:t>Chọn System</a:t>
            </a:r>
          </a:p>
        </p:txBody>
      </p:sp>
      <p:pic>
        <p:nvPicPr>
          <p:cNvPr id="5" name="Picture 4"/>
          <p:cNvPicPr>
            <a:picLocks noChangeAspect="1"/>
          </p:cNvPicPr>
          <p:nvPr/>
        </p:nvPicPr>
        <p:blipFill>
          <a:blip r:embed="rId2"/>
          <a:stretch>
            <a:fillRect/>
          </a:stretch>
        </p:blipFill>
        <p:spPr>
          <a:xfrm>
            <a:off x="2657475" y="979170"/>
            <a:ext cx="8553450" cy="5695950"/>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333</a:t>
            </a:fld>
            <a:endParaRPr lang="en-US"/>
          </a:p>
        </p:txBody>
      </p:sp>
    </p:spTree>
    <p:extLst>
      <p:ext uri="{BB962C8B-B14F-4D97-AF65-F5344CB8AC3E}">
        <p14:creationId xmlns:p14="http://schemas.microsoft.com/office/powerpoint/2010/main" val="40592606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r>
              <a:rPr lang="en-US" sz="3200" b="1" dirty="0"/>
              <a:t>Lập trình giao diện: </a:t>
            </a:r>
            <a:r>
              <a:rPr lang="vi-VN" sz="3200" dirty="0"/>
              <a:t>Thiết lập các tham số để chạy chương trình</a:t>
            </a:r>
            <a:endParaRPr lang="en-US" sz="3200" b="1" dirty="0"/>
          </a:p>
        </p:txBody>
      </p:sp>
      <p:sp>
        <p:nvSpPr>
          <p:cNvPr id="4" name="Content Placeholder 3"/>
          <p:cNvSpPr>
            <a:spLocks noGrp="1"/>
          </p:cNvSpPr>
          <p:nvPr>
            <p:ph idx="1"/>
          </p:nvPr>
        </p:nvSpPr>
        <p:spPr>
          <a:xfrm>
            <a:off x="6251256" y="1952587"/>
            <a:ext cx="4965383" cy="1552613"/>
          </a:xfrm>
        </p:spPr>
        <p:txBody>
          <a:bodyPr/>
          <a:lstStyle/>
          <a:p>
            <a:pPr marL="0" indent="0">
              <a:buNone/>
            </a:pPr>
            <a:r>
              <a:rPr lang="vi-VN" dirty="0"/>
              <a:t>Đúp chuột vào MyForm.cpp và viết lệnh</a:t>
            </a:r>
          </a:p>
        </p:txBody>
      </p:sp>
      <p:pic>
        <p:nvPicPr>
          <p:cNvPr id="6" name="Picture 5"/>
          <p:cNvPicPr>
            <a:picLocks noChangeAspect="1"/>
          </p:cNvPicPr>
          <p:nvPr/>
        </p:nvPicPr>
        <p:blipFill>
          <a:blip r:embed="rId2"/>
          <a:stretch>
            <a:fillRect/>
          </a:stretch>
        </p:blipFill>
        <p:spPr>
          <a:xfrm>
            <a:off x="717232" y="1306810"/>
            <a:ext cx="4295775" cy="541972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334</a:t>
            </a:fld>
            <a:endParaRPr lang="en-US"/>
          </a:p>
        </p:txBody>
      </p:sp>
    </p:spTree>
    <p:extLst>
      <p:ext uri="{BB962C8B-B14F-4D97-AF65-F5344CB8AC3E}">
        <p14:creationId xmlns:p14="http://schemas.microsoft.com/office/powerpoint/2010/main" val="85117309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a:t>Lập trình giao diện</a:t>
            </a:r>
          </a:p>
        </p:txBody>
      </p:sp>
      <p:sp>
        <p:nvSpPr>
          <p:cNvPr id="4" name="Content Placeholder 3"/>
          <p:cNvSpPr>
            <a:spLocks noGrp="1"/>
          </p:cNvSpPr>
          <p:nvPr>
            <p:ph idx="1"/>
          </p:nvPr>
        </p:nvSpPr>
        <p:spPr/>
        <p:txBody>
          <a:bodyPr>
            <a:normAutofit/>
          </a:bodyPr>
          <a:lstStyle/>
          <a:p>
            <a:pPr marL="0" indent="0">
              <a:buNone/>
            </a:pPr>
            <a:r>
              <a:rPr lang="vi-VN" dirty="0"/>
              <a:t>#include "MyForm.h"</a:t>
            </a:r>
          </a:p>
          <a:p>
            <a:pPr marL="0" indent="0">
              <a:buNone/>
            </a:pPr>
            <a:r>
              <a:rPr lang="vi-VN" dirty="0"/>
              <a:t>using namespace Bai2;</a:t>
            </a:r>
          </a:p>
          <a:p>
            <a:pPr marL="0" indent="0">
              <a:buNone/>
            </a:pPr>
            <a:r>
              <a:rPr lang="vi-VN" dirty="0"/>
              <a:t>int Main()</a:t>
            </a:r>
          </a:p>
          <a:p>
            <a:pPr marL="0" indent="0">
              <a:buNone/>
            </a:pPr>
            <a:r>
              <a:rPr lang="vi-VN" dirty="0"/>
              <a:t>{</a:t>
            </a:r>
          </a:p>
          <a:p>
            <a:pPr marL="0" indent="0">
              <a:buNone/>
            </a:pPr>
            <a:r>
              <a:rPr lang="vi-VN" dirty="0"/>
              <a:t>MyForm m;</a:t>
            </a:r>
          </a:p>
          <a:p>
            <a:pPr marL="0" indent="0">
              <a:buNone/>
            </a:pPr>
            <a:r>
              <a:rPr lang="vi-VN" dirty="0"/>
              <a:t>m.ShowDialog();</a:t>
            </a:r>
          </a:p>
          <a:p>
            <a:pPr marL="0" indent="0">
              <a:buNone/>
            </a:pPr>
            <a:r>
              <a:rPr lang="vi-VN" dirty="0"/>
              <a:t>return 0;</a:t>
            </a:r>
          </a:p>
          <a:p>
            <a:pPr marL="0" indent="0">
              <a:buNone/>
            </a:pPr>
            <a:r>
              <a:rPr lang="vi-VN" dirty="0"/>
              <a:t>}</a:t>
            </a:r>
          </a:p>
        </p:txBody>
      </p:sp>
      <p:pic>
        <p:nvPicPr>
          <p:cNvPr id="5" name="Picture 4"/>
          <p:cNvPicPr>
            <a:picLocks noChangeAspect="1"/>
          </p:cNvPicPr>
          <p:nvPr/>
        </p:nvPicPr>
        <p:blipFill>
          <a:blip r:embed="rId2"/>
          <a:stretch>
            <a:fillRect/>
          </a:stretch>
        </p:blipFill>
        <p:spPr>
          <a:xfrm>
            <a:off x="669607" y="1495395"/>
            <a:ext cx="9678353" cy="4681568"/>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335</a:t>
            </a:fld>
            <a:endParaRPr lang="en-US"/>
          </a:p>
        </p:txBody>
      </p:sp>
    </p:spTree>
    <p:extLst>
      <p:ext uri="{BB962C8B-B14F-4D97-AF65-F5344CB8AC3E}">
        <p14:creationId xmlns:p14="http://schemas.microsoft.com/office/powerpoint/2010/main" val="63715428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normAutofit/>
          </a:bodyPr>
          <a:lstStyle/>
          <a:p>
            <a:r>
              <a:rPr lang="en-US" sz="3200" b="1" dirty="0"/>
              <a:t>Lập trình giao diện: </a:t>
            </a:r>
            <a:r>
              <a:rPr lang="vi-VN" sz="3200" dirty="0"/>
              <a:t>Thiết lập các tham số để chạy chương trình</a:t>
            </a:r>
            <a:endParaRPr lang="en-US" sz="3200" b="1" dirty="0"/>
          </a:p>
        </p:txBody>
      </p:sp>
      <p:sp>
        <p:nvSpPr>
          <p:cNvPr id="4" name="Content Placeholder 3"/>
          <p:cNvSpPr>
            <a:spLocks noGrp="1"/>
          </p:cNvSpPr>
          <p:nvPr>
            <p:ph idx="1"/>
          </p:nvPr>
        </p:nvSpPr>
        <p:spPr>
          <a:xfrm>
            <a:off x="460057" y="1647787"/>
            <a:ext cx="2075498" cy="4128173"/>
          </a:xfrm>
        </p:spPr>
        <p:txBody>
          <a:bodyPr/>
          <a:lstStyle/>
          <a:p>
            <a:pPr marL="0" indent="0">
              <a:buNone/>
            </a:pPr>
            <a:r>
              <a:rPr lang="vi-VN" dirty="0"/>
              <a:t>Kích chuột phải vào Prj, chọn property</a:t>
            </a:r>
          </a:p>
          <a:p>
            <a:pPr marL="0" indent="0">
              <a:buNone/>
            </a:pPr>
            <a:r>
              <a:rPr lang="vi-VN" dirty="0"/>
              <a:t>Chọn </a:t>
            </a:r>
          </a:p>
          <a:p>
            <a:pPr marL="0" indent="0">
              <a:buNone/>
            </a:pPr>
            <a:r>
              <a:rPr lang="vi-VN" dirty="0"/>
              <a:t>Advanced/</a:t>
            </a:r>
          </a:p>
          <a:p>
            <a:pPr marL="0" indent="0">
              <a:buNone/>
            </a:pPr>
            <a:r>
              <a:rPr lang="vi-VN" dirty="0"/>
              <a:t>Entry Point</a:t>
            </a:r>
          </a:p>
        </p:txBody>
      </p:sp>
      <p:pic>
        <p:nvPicPr>
          <p:cNvPr id="3" name="Picture 2"/>
          <p:cNvPicPr>
            <a:picLocks noChangeAspect="1"/>
          </p:cNvPicPr>
          <p:nvPr/>
        </p:nvPicPr>
        <p:blipFill>
          <a:blip r:embed="rId2"/>
          <a:stretch>
            <a:fillRect/>
          </a:stretch>
        </p:blipFill>
        <p:spPr>
          <a:xfrm>
            <a:off x="2535555" y="662781"/>
            <a:ext cx="8553450" cy="5695950"/>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336</a:t>
            </a:fld>
            <a:endParaRPr lang="en-US"/>
          </a:p>
        </p:txBody>
      </p:sp>
    </p:spTree>
    <p:extLst>
      <p:ext uri="{BB962C8B-B14F-4D97-AF65-F5344CB8AC3E}">
        <p14:creationId xmlns:p14="http://schemas.microsoft.com/office/powerpoint/2010/main" val="154297109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200" b="1" dirty="0"/>
              <a:t>Lập trình giao diện</a:t>
            </a:r>
          </a:p>
        </p:txBody>
      </p:sp>
      <p:sp>
        <p:nvSpPr>
          <p:cNvPr id="4" name="Content Placeholder 3"/>
          <p:cNvSpPr>
            <a:spLocks noGrp="1"/>
          </p:cNvSpPr>
          <p:nvPr>
            <p:ph idx="1"/>
          </p:nvPr>
        </p:nvSpPr>
        <p:spPr/>
        <p:txBody>
          <a:bodyPr>
            <a:normAutofit/>
          </a:bodyPr>
          <a:lstStyle/>
          <a:p>
            <a:pPr marL="0" indent="0">
              <a:buNone/>
            </a:pPr>
            <a:r>
              <a:rPr lang="vi-VN" dirty="0"/>
              <a:t>#include "MyForm.h"</a:t>
            </a:r>
          </a:p>
          <a:p>
            <a:pPr marL="0" indent="0">
              <a:buNone/>
            </a:pPr>
            <a:r>
              <a:rPr lang="vi-VN" dirty="0"/>
              <a:t>using namespace Bai1;</a:t>
            </a:r>
          </a:p>
          <a:p>
            <a:pPr marL="0" indent="0">
              <a:buNone/>
            </a:pPr>
            <a:r>
              <a:rPr lang="vi-VN" dirty="0"/>
              <a:t>int Main()</a:t>
            </a:r>
          </a:p>
          <a:p>
            <a:pPr marL="0" indent="0">
              <a:buNone/>
            </a:pPr>
            <a:r>
              <a:rPr lang="vi-VN" dirty="0"/>
              <a:t>{</a:t>
            </a:r>
          </a:p>
          <a:p>
            <a:pPr marL="0" indent="0">
              <a:buNone/>
            </a:pPr>
            <a:r>
              <a:rPr lang="vi-VN" dirty="0"/>
              <a:t>MyForm m;</a:t>
            </a:r>
          </a:p>
          <a:p>
            <a:pPr marL="0" indent="0">
              <a:buNone/>
            </a:pPr>
            <a:r>
              <a:rPr lang="vi-VN" dirty="0"/>
              <a:t>m.ShowDialog();</a:t>
            </a:r>
          </a:p>
          <a:p>
            <a:pPr marL="0" indent="0">
              <a:buNone/>
            </a:pPr>
            <a:r>
              <a:rPr lang="vi-VN" dirty="0"/>
              <a:t>return 0;</a:t>
            </a:r>
          </a:p>
          <a:p>
            <a:pPr marL="0" indent="0">
              <a:buNone/>
            </a:pPr>
            <a:r>
              <a:rPr lang="vi-VN" dirty="0"/>
              <a:t>}</a:t>
            </a:r>
          </a:p>
        </p:txBody>
      </p:sp>
      <p:pic>
        <p:nvPicPr>
          <p:cNvPr id="3" name="Picture 2"/>
          <p:cNvPicPr>
            <a:picLocks noChangeAspect="1"/>
          </p:cNvPicPr>
          <p:nvPr/>
        </p:nvPicPr>
        <p:blipFill>
          <a:blip r:embed="rId2"/>
          <a:stretch>
            <a:fillRect/>
          </a:stretch>
        </p:blipFill>
        <p:spPr>
          <a:xfrm>
            <a:off x="838200" y="149542"/>
            <a:ext cx="9324975" cy="631507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337</a:t>
            </a:fld>
            <a:endParaRPr lang="en-US"/>
          </a:p>
        </p:txBody>
      </p:sp>
    </p:spTree>
    <p:extLst>
      <p:ext uri="{BB962C8B-B14F-4D97-AF65-F5344CB8AC3E}">
        <p14:creationId xmlns:p14="http://schemas.microsoft.com/office/powerpoint/2010/main" val="8435016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lstStyle/>
          <a:p>
            <a:endParaRPr lang="vi-VN"/>
          </a:p>
        </p:txBody>
      </p:sp>
      <p:pic>
        <p:nvPicPr>
          <p:cNvPr id="8" name="Picture 7"/>
          <p:cNvPicPr>
            <a:picLocks noChangeAspect="1"/>
          </p:cNvPicPr>
          <p:nvPr/>
        </p:nvPicPr>
        <p:blipFill>
          <a:blip r:embed="rId2"/>
          <a:stretch>
            <a:fillRect/>
          </a:stretch>
        </p:blipFill>
        <p:spPr>
          <a:xfrm>
            <a:off x="975360" y="1690688"/>
            <a:ext cx="7162800" cy="4445444"/>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338</a:t>
            </a:fld>
            <a:endParaRPr lang="en-US"/>
          </a:p>
        </p:txBody>
      </p:sp>
    </p:spTree>
    <p:extLst>
      <p:ext uri="{BB962C8B-B14F-4D97-AF65-F5344CB8AC3E}">
        <p14:creationId xmlns:p14="http://schemas.microsoft.com/office/powerpoint/2010/main" val="207807213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lstStyle/>
          <a:p>
            <a:endParaRPr lang="vi-VN"/>
          </a:p>
        </p:txBody>
      </p:sp>
      <p:pic>
        <p:nvPicPr>
          <p:cNvPr id="3" name="Picture 2"/>
          <p:cNvPicPr>
            <a:picLocks noChangeAspect="1"/>
          </p:cNvPicPr>
          <p:nvPr/>
        </p:nvPicPr>
        <p:blipFill>
          <a:blip r:embed="rId2"/>
          <a:stretch>
            <a:fillRect/>
          </a:stretch>
        </p:blipFill>
        <p:spPr>
          <a:xfrm>
            <a:off x="7151370" y="1748631"/>
            <a:ext cx="3924300" cy="4505325"/>
          </a:xfrm>
          <a:prstGeom prst="rect">
            <a:avLst/>
          </a:prstGeom>
        </p:spPr>
      </p:pic>
      <p:pic>
        <p:nvPicPr>
          <p:cNvPr id="4" name="Picture 3"/>
          <p:cNvPicPr>
            <a:picLocks noChangeAspect="1"/>
          </p:cNvPicPr>
          <p:nvPr/>
        </p:nvPicPr>
        <p:blipFill>
          <a:blip r:embed="rId3"/>
          <a:stretch>
            <a:fillRect/>
          </a:stretch>
        </p:blipFill>
        <p:spPr>
          <a:xfrm>
            <a:off x="796290" y="1690688"/>
            <a:ext cx="6076950" cy="3228975"/>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339</a:t>
            </a:fld>
            <a:endParaRPr lang="en-US"/>
          </a:p>
        </p:txBody>
      </p:sp>
    </p:spTree>
    <p:extLst>
      <p:ext uri="{BB962C8B-B14F-4D97-AF65-F5344CB8AC3E}">
        <p14:creationId xmlns:p14="http://schemas.microsoft.com/office/powerpoint/2010/main" val="4106674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a:xfrm>
            <a:off x="748048" y="1243013"/>
            <a:ext cx="10677525" cy="5434012"/>
          </a:xfrm>
        </p:spPr>
        <p:txBody>
          <a:bodyPr>
            <a:normAutofit fontScale="92500" lnSpcReduction="20000"/>
          </a:bodyPr>
          <a:lstStyle/>
          <a:p>
            <a:r>
              <a:rPr lang="en-US"/>
              <a:t>#include &lt;bits/stdc++.h&gt;</a:t>
            </a:r>
          </a:p>
          <a:p>
            <a:r>
              <a:rPr lang="en-US"/>
              <a:t>using namespace std;</a:t>
            </a:r>
          </a:p>
          <a:p>
            <a:r>
              <a:rPr lang="en-US"/>
              <a:t>int main()</a:t>
            </a:r>
          </a:p>
          <a:p>
            <a:r>
              <a:rPr lang="en-US"/>
              <a:t>{</a:t>
            </a:r>
          </a:p>
          <a:p>
            <a:r>
              <a:rPr lang="en-US"/>
              <a:t>	int *a; a= new int;</a:t>
            </a:r>
          </a:p>
          <a:p>
            <a:r>
              <a:rPr lang="en-US"/>
              <a:t>	cout&lt;&lt;"\n dia chi a="&lt;&lt;a&lt;&lt;"\t gia tri a= "&lt;&lt;*a;</a:t>
            </a:r>
          </a:p>
          <a:p>
            <a:r>
              <a:rPr lang="en-US"/>
              <a:t>	delete a;</a:t>
            </a:r>
          </a:p>
          <a:p>
            <a:r>
              <a:rPr lang="en-US"/>
              <a:t>	double *b = new double[5];</a:t>
            </a:r>
          </a:p>
          <a:p>
            <a:r>
              <a:rPr lang="en-US"/>
              <a:t>	cout&lt;&lt;"\n mang b:  ";</a:t>
            </a:r>
          </a:p>
          <a:p>
            <a:r>
              <a:rPr lang="en-US"/>
              <a:t>	for(int i=0; i&lt;5; i++) cout&lt;&lt;b[i]&lt;&lt;"  ";</a:t>
            </a:r>
          </a:p>
          <a:p>
            <a:r>
              <a:rPr lang="en-US"/>
              <a:t>	delete []b;</a:t>
            </a:r>
          </a:p>
          <a:p>
            <a:r>
              <a:rPr lang="en-US"/>
              <a:t>} </a:t>
            </a:r>
          </a:p>
        </p:txBody>
      </p:sp>
      <p:sp>
        <p:nvSpPr>
          <p:cNvPr id="4" name="Slide Number Placeholder 3"/>
          <p:cNvSpPr>
            <a:spLocks noGrp="1"/>
          </p:cNvSpPr>
          <p:nvPr>
            <p:ph type="sldNum" sz="quarter" idx="12"/>
          </p:nvPr>
        </p:nvSpPr>
        <p:spPr/>
        <p:txBody>
          <a:bodyPr/>
          <a:lstStyle/>
          <a:p>
            <a:fld id="{06F855F6-99C9-4B18-88EC-1D73743D07FD}" type="slidenum">
              <a:rPr lang="en-US" smtClean="0"/>
              <a:t>34</a:t>
            </a:fld>
            <a:endParaRPr lang="en-US"/>
          </a:p>
        </p:txBody>
      </p:sp>
      <p:pic>
        <p:nvPicPr>
          <p:cNvPr id="6" name="Picture 5"/>
          <p:cNvPicPr>
            <a:picLocks noChangeAspect="1"/>
          </p:cNvPicPr>
          <p:nvPr/>
        </p:nvPicPr>
        <p:blipFill>
          <a:blip r:embed="rId2"/>
          <a:stretch>
            <a:fillRect/>
          </a:stretch>
        </p:blipFill>
        <p:spPr>
          <a:xfrm>
            <a:off x="871536" y="1243013"/>
            <a:ext cx="8872539" cy="5256640"/>
          </a:xfrm>
          <a:prstGeom prst="rect">
            <a:avLst/>
          </a:prstGeom>
        </p:spPr>
      </p:pic>
      <p:pic>
        <p:nvPicPr>
          <p:cNvPr id="5" name="Picture 4"/>
          <p:cNvPicPr>
            <a:picLocks noChangeAspect="1"/>
          </p:cNvPicPr>
          <p:nvPr/>
        </p:nvPicPr>
        <p:blipFill rotWithShape="1">
          <a:blip r:embed="rId3"/>
          <a:srcRect t="7280"/>
          <a:stretch/>
        </p:blipFill>
        <p:spPr>
          <a:xfrm>
            <a:off x="7380514" y="1065641"/>
            <a:ext cx="4446584" cy="2981419"/>
          </a:xfrm>
          <a:prstGeom prst="rect">
            <a:avLst/>
          </a:prstGeom>
          <a:ln>
            <a:solidFill>
              <a:srgbClr val="FF3399"/>
            </a:solidFill>
          </a:ln>
        </p:spPr>
      </p:pic>
    </p:spTree>
    <p:extLst>
      <p:ext uri="{BB962C8B-B14F-4D97-AF65-F5344CB8AC3E}">
        <p14:creationId xmlns:p14="http://schemas.microsoft.com/office/powerpoint/2010/main" val="53198794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lstStyle/>
          <a:p>
            <a:endParaRPr lang="vi-VN" dirty="0"/>
          </a:p>
        </p:txBody>
      </p:sp>
      <p:pic>
        <p:nvPicPr>
          <p:cNvPr id="5" name="Picture 4"/>
          <p:cNvPicPr>
            <a:picLocks noChangeAspect="1"/>
          </p:cNvPicPr>
          <p:nvPr/>
        </p:nvPicPr>
        <p:blipFill>
          <a:blip r:embed="rId2"/>
          <a:stretch>
            <a:fillRect/>
          </a:stretch>
        </p:blipFill>
        <p:spPr>
          <a:xfrm>
            <a:off x="838200" y="1825625"/>
            <a:ext cx="4695825" cy="3390900"/>
          </a:xfrm>
          <a:prstGeom prst="rect">
            <a:avLst/>
          </a:prstGeom>
        </p:spPr>
      </p:pic>
      <p:pic>
        <p:nvPicPr>
          <p:cNvPr id="6" name="Picture 5"/>
          <p:cNvPicPr>
            <a:picLocks noChangeAspect="1"/>
          </p:cNvPicPr>
          <p:nvPr/>
        </p:nvPicPr>
        <p:blipFill>
          <a:blip r:embed="rId3"/>
          <a:stretch>
            <a:fillRect/>
          </a:stretch>
        </p:blipFill>
        <p:spPr>
          <a:xfrm>
            <a:off x="6096000" y="839152"/>
            <a:ext cx="3838575" cy="5057775"/>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340</a:t>
            </a:fld>
            <a:endParaRPr lang="en-US"/>
          </a:p>
        </p:txBody>
      </p:sp>
    </p:spTree>
    <p:extLst>
      <p:ext uri="{BB962C8B-B14F-4D97-AF65-F5344CB8AC3E}">
        <p14:creationId xmlns:p14="http://schemas.microsoft.com/office/powerpoint/2010/main" val="244668604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button1_Click(System::Object^  sender, System::EventArgs^  e) {</a:t>
            </a:r>
          </a:p>
          <a:p>
            <a:pPr marL="0" indent="0">
              <a:buNone/>
            </a:pPr>
            <a:r>
              <a:rPr lang="vi-VN" dirty="0"/>
              <a:t> int a, b;</a:t>
            </a:r>
          </a:p>
          <a:p>
            <a:pPr marL="0" indent="0">
              <a:buNone/>
            </a:pPr>
            <a:r>
              <a:rPr lang="vi-VN" dirty="0"/>
              <a:t> a = Int32::Parse(textBox1-&gt;Text);</a:t>
            </a:r>
          </a:p>
          <a:p>
            <a:pPr marL="0" indent="0">
              <a:buNone/>
            </a:pPr>
            <a:r>
              <a:rPr lang="vi-VN" dirty="0"/>
              <a:t> b = Int32::Parse(textBox2-&gt;Text);</a:t>
            </a:r>
          </a:p>
          <a:p>
            <a:pPr marL="0" indent="0">
              <a:buNone/>
            </a:pPr>
            <a:r>
              <a:rPr lang="vi-VN" dirty="0"/>
              <a:t> </a:t>
            </a:r>
          </a:p>
          <a:p>
            <a:pPr marL="0" indent="0">
              <a:buNone/>
            </a:pPr>
            <a:r>
              <a:rPr lang="vi-VN" dirty="0"/>
              <a:t> label3-&gt;Text = "Tổng hai số = " + c;</a:t>
            </a:r>
          </a:p>
          <a:p>
            <a:pPr marL="0" indent="0">
              <a:buNone/>
            </a:pPr>
            <a:r>
              <a:rPr lang="vi-VN" dirty="0"/>
              <a:t>}</a:t>
            </a:r>
          </a:p>
          <a:p>
            <a:endParaRPr lang="vi-VN" dirty="0"/>
          </a:p>
        </p:txBody>
      </p:sp>
      <p:pic>
        <p:nvPicPr>
          <p:cNvPr id="3" name="Picture 2"/>
          <p:cNvPicPr>
            <a:picLocks noChangeAspect="1"/>
          </p:cNvPicPr>
          <p:nvPr/>
        </p:nvPicPr>
        <p:blipFill>
          <a:blip r:embed="rId2"/>
          <a:stretch>
            <a:fillRect/>
          </a:stretch>
        </p:blipFill>
        <p:spPr>
          <a:xfrm>
            <a:off x="233849" y="1690688"/>
            <a:ext cx="11724301" cy="2454592"/>
          </a:xfrm>
          <a:prstGeom prst="rect">
            <a:avLst/>
          </a:prstGeom>
        </p:spPr>
      </p:pic>
      <p:cxnSp>
        <p:nvCxnSpPr>
          <p:cNvPr id="5" name="Straight Arrow Connector 4"/>
          <p:cNvCxnSpPr/>
          <p:nvPr/>
        </p:nvCxnSpPr>
        <p:spPr>
          <a:xfrm flipV="1">
            <a:off x="4336472" y="3788380"/>
            <a:ext cx="443345" cy="98367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06F855F6-99C9-4B18-88EC-1D73743D07FD}" type="slidenum">
              <a:rPr lang="en-US" smtClean="0"/>
              <a:t>341</a:t>
            </a:fld>
            <a:endParaRPr lang="en-US"/>
          </a:p>
        </p:txBody>
      </p:sp>
    </p:spTree>
    <p:extLst>
      <p:ext uri="{BB962C8B-B14F-4D97-AF65-F5344CB8AC3E}">
        <p14:creationId xmlns:p14="http://schemas.microsoft.com/office/powerpoint/2010/main" val="119041141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button1_Click(System::Object^  sender, System::EventArgs^  e) {</a:t>
            </a:r>
          </a:p>
          <a:p>
            <a:pPr marL="0" indent="0">
              <a:buNone/>
            </a:pPr>
            <a:r>
              <a:rPr lang="vi-VN" dirty="0"/>
              <a:t> int a, b;</a:t>
            </a:r>
          </a:p>
          <a:p>
            <a:pPr marL="0" indent="0">
              <a:buNone/>
            </a:pPr>
            <a:r>
              <a:rPr lang="vi-VN" dirty="0"/>
              <a:t> a = Int32::Parse(textBox1-&gt;Text);</a:t>
            </a:r>
          </a:p>
          <a:p>
            <a:pPr marL="0" indent="0">
              <a:buNone/>
            </a:pPr>
            <a:r>
              <a:rPr lang="vi-VN" dirty="0"/>
              <a:t> b = Int32::Parse(textBox2-&gt;Text);</a:t>
            </a:r>
          </a:p>
          <a:p>
            <a:pPr marL="0" indent="0">
              <a:buNone/>
            </a:pPr>
            <a:r>
              <a:rPr lang="vi-VN" dirty="0"/>
              <a:t> int c = a + b;</a:t>
            </a:r>
          </a:p>
          <a:p>
            <a:pPr marL="0" indent="0">
              <a:buNone/>
            </a:pPr>
            <a:r>
              <a:rPr lang="vi-VN" dirty="0"/>
              <a:t> label3-&gt;Text = "Tổng hai số = " + c;</a:t>
            </a:r>
          </a:p>
          <a:p>
            <a:pPr marL="0" indent="0">
              <a:buNone/>
            </a:pPr>
            <a:r>
              <a:rPr lang="vi-VN" dirty="0"/>
              <a:t>}</a:t>
            </a:r>
          </a:p>
        </p:txBody>
      </p:sp>
      <p:pic>
        <p:nvPicPr>
          <p:cNvPr id="4" name="Picture 3"/>
          <p:cNvPicPr>
            <a:picLocks noChangeAspect="1"/>
          </p:cNvPicPr>
          <p:nvPr/>
        </p:nvPicPr>
        <p:blipFill>
          <a:blip r:embed="rId2"/>
          <a:stretch>
            <a:fillRect/>
          </a:stretch>
        </p:blipFill>
        <p:spPr>
          <a:xfrm>
            <a:off x="635093" y="1456204"/>
            <a:ext cx="9953625" cy="4591050"/>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342</a:t>
            </a:fld>
            <a:endParaRPr lang="en-US"/>
          </a:p>
        </p:txBody>
      </p:sp>
    </p:spTree>
    <p:extLst>
      <p:ext uri="{BB962C8B-B14F-4D97-AF65-F5344CB8AC3E}">
        <p14:creationId xmlns:p14="http://schemas.microsoft.com/office/powerpoint/2010/main" val="133515990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button1_Click(System::Object^  sender, System::EventArgs^  e) {</a:t>
            </a:r>
          </a:p>
          <a:p>
            <a:pPr marL="0" indent="0">
              <a:buNone/>
            </a:pPr>
            <a:r>
              <a:rPr lang="vi-VN" dirty="0"/>
              <a:t>if( textBox1-&gt;Text!="")</a:t>
            </a:r>
          </a:p>
          <a:p>
            <a:pPr marL="0" indent="0">
              <a:buNone/>
            </a:pPr>
            <a:r>
              <a:rPr lang="vi-VN" dirty="0"/>
              <a:t>{</a:t>
            </a:r>
          </a:p>
          <a:p>
            <a:pPr marL="0" indent="0">
              <a:buNone/>
            </a:pPr>
            <a:r>
              <a:rPr lang="vi-VN" dirty="0"/>
              <a:t> listBox1-&gt;Items-&gt;Add(textBox1-&gt;Text);</a:t>
            </a:r>
          </a:p>
          <a:p>
            <a:pPr marL="0" indent="0">
              <a:buNone/>
            </a:pPr>
            <a:r>
              <a:rPr lang="vi-VN" dirty="0"/>
              <a:t>textBox1-&gt;Text="";</a:t>
            </a:r>
          </a:p>
          <a:p>
            <a:pPr marL="0" indent="0">
              <a:buNone/>
            </a:pPr>
            <a:r>
              <a:rPr lang="vi-VN" dirty="0"/>
              <a:t> }</a:t>
            </a:r>
          </a:p>
          <a:p>
            <a:pPr marL="0" indent="0">
              <a:buNone/>
            </a:pPr>
            <a:r>
              <a:rPr lang="en-US" dirty="0"/>
              <a:t>else  </a:t>
            </a:r>
            <a:r>
              <a:rPr lang="en-US" dirty="0" err="1"/>
              <a:t>MessageBox</a:t>
            </a:r>
            <a:r>
              <a:rPr lang="en-US" dirty="0"/>
              <a:t>::Show("</a:t>
            </a:r>
            <a:r>
              <a:rPr lang="en-US" dirty="0" err="1"/>
              <a:t>Khong</a:t>
            </a:r>
            <a:r>
              <a:rPr lang="en-US" dirty="0"/>
              <a:t> them </a:t>
            </a:r>
            <a:r>
              <a:rPr lang="en-US" dirty="0" err="1"/>
              <a:t>duoc</a:t>
            </a:r>
            <a:r>
              <a:rPr lang="en-US" dirty="0"/>
              <a:t>");</a:t>
            </a:r>
          </a:p>
          <a:p>
            <a:pPr marL="0" indent="0">
              <a:buNone/>
            </a:pPr>
            <a:r>
              <a:rPr lang="vi-VN"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343</a:t>
            </a:fld>
            <a:endParaRPr lang="en-US"/>
          </a:p>
        </p:txBody>
      </p:sp>
    </p:spTree>
    <p:extLst>
      <p:ext uri="{BB962C8B-B14F-4D97-AF65-F5344CB8AC3E}">
        <p14:creationId xmlns:p14="http://schemas.microsoft.com/office/powerpoint/2010/main" val="118005449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button2_Click(System::Object^  sender, System::EventArgs^  e) {</a:t>
            </a:r>
          </a:p>
          <a:p>
            <a:pPr marL="0" indent="0">
              <a:buNone/>
            </a:pPr>
            <a:r>
              <a:rPr lang="vi-VN" dirty="0"/>
              <a:t>  int i = listBox1-&gt;SelectedIndex;</a:t>
            </a:r>
          </a:p>
          <a:p>
            <a:pPr marL="0" indent="0">
              <a:buNone/>
            </a:pPr>
            <a:r>
              <a:rPr lang="en-US" dirty="0"/>
              <a:t> if(i&gt;=0) listBox1-&gt;Items-&gt;</a:t>
            </a:r>
            <a:r>
              <a:rPr lang="en-US" dirty="0" err="1"/>
              <a:t>RemoveAt</a:t>
            </a:r>
            <a:r>
              <a:rPr lang="en-US" dirty="0"/>
              <a:t>(listBox1-&gt;</a:t>
            </a:r>
            <a:r>
              <a:rPr lang="en-US" dirty="0" err="1"/>
              <a:t>SelectedIndex</a:t>
            </a:r>
            <a:r>
              <a:rPr lang="en-US" dirty="0"/>
              <a:t>);</a:t>
            </a:r>
          </a:p>
          <a:p>
            <a:pPr marL="0" indent="0">
              <a:buNone/>
            </a:pPr>
            <a:r>
              <a:rPr lang="vi-VN" dirty="0"/>
              <a:t> else MessageBox::Show("Con gi nua dau ma xoa voi delete");</a:t>
            </a:r>
          </a:p>
          <a:p>
            <a:pPr marL="0" indent="0">
              <a:buNone/>
            </a:pPr>
            <a:r>
              <a:rPr lang="vi-VN" dirty="0"/>
              <a:t> listBox1-&gt;Update();</a:t>
            </a:r>
          </a:p>
          <a:p>
            <a:pPr marL="0" indent="0">
              <a:buNone/>
            </a:pPr>
            <a:r>
              <a:rPr lang="vi-VN" dirty="0"/>
              <a:t>  }</a:t>
            </a:r>
          </a:p>
        </p:txBody>
      </p:sp>
      <p:sp>
        <p:nvSpPr>
          <p:cNvPr id="3" name="Slide Number Placeholder 2"/>
          <p:cNvSpPr>
            <a:spLocks noGrp="1"/>
          </p:cNvSpPr>
          <p:nvPr>
            <p:ph type="sldNum" sz="quarter" idx="12"/>
          </p:nvPr>
        </p:nvSpPr>
        <p:spPr/>
        <p:txBody>
          <a:bodyPr/>
          <a:lstStyle/>
          <a:p>
            <a:fld id="{06F855F6-99C9-4B18-88EC-1D73743D07FD}" type="slidenum">
              <a:rPr lang="en-US" smtClean="0"/>
              <a:t>344</a:t>
            </a:fld>
            <a:endParaRPr lang="en-US"/>
          </a:p>
        </p:txBody>
      </p:sp>
    </p:spTree>
    <p:extLst>
      <p:ext uri="{BB962C8B-B14F-4D97-AF65-F5344CB8AC3E}">
        <p14:creationId xmlns:p14="http://schemas.microsoft.com/office/powerpoint/2010/main" val="394834852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endParaRPr lang="vi-VN" dirty="0"/>
          </a:p>
        </p:txBody>
      </p:sp>
      <p:pic>
        <p:nvPicPr>
          <p:cNvPr id="3" name="Picture 2"/>
          <p:cNvPicPr>
            <a:picLocks noChangeAspect="1"/>
          </p:cNvPicPr>
          <p:nvPr/>
        </p:nvPicPr>
        <p:blipFill>
          <a:blip r:embed="rId2"/>
          <a:stretch>
            <a:fillRect/>
          </a:stretch>
        </p:blipFill>
        <p:spPr>
          <a:xfrm>
            <a:off x="838200" y="1825625"/>
            <a:ext cx="3924300" cy="3676650"/>
          </a:xfrm>
          <a:prstGeom prst="rect">
            <a:avLst/>
          </a:prstGeom>
        </p:spPr>
      </p:pic>
      <p:sp>
        <p:nvSpPr>
          <p:cNvPr id="4" name="Slide Number Placeholder 3"/>
          <p:cNvSpPr>
            <a:spLocks noGrp="1"/>
          </p:cNvSpPr>
          <p:nvPr>
            <p:ph type="sldNum" sz="quarter" idx="12"/>
          </p:nvPr>
        </p:nvSpPr>
        <p:spPr/>
        <p:txBody>
          <a:bodyPr/>
          <a:lstStyle/>
          <a:p>
            <a:fld id="{06F855F6-99C9-4B18-88EC-1D73743D07FD}" type="slidenum">
              <a:rPr lang="en-US" smtClean="0"/>
              <a:t>345</a:t>
            </a:fld>
            <a:endParaRPr lang="en-US"/>
          </a:p>
        </p:txBody>
      </p:sp>
    </p:spTree>
    <p:extLst>
      <p:ext uri="{BB962C8B-B14F-4D97-AF65-F5344CB8AC3E}">
        <p14:creationId xmlns:p14="http://schemas.microsoft.com/office/powerpoint/2010/main" val="113430247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endParaRPr lang="vi-VN" dirty="0"/>
          </a:p>
        </p:txBody>
      </p:sp>
      <p:pic>
        <p:nvPicPr>
          <p:cNvPr id="3" name="Picture 2"/>
          <p:cNvPicPr>
            <a:picLocks noChangeAspect="1"/>
          </p:cNvPicPr>
          <p:nvPr/>
        </p:nvPicPr>
        <p:blipFill>
          <a:blip r:embed="rId2"/>
          <a:stretch>
            <a:fillRect/>
          </a:stretch>
        </p:blipFill>
        <p:spPr>
          <a:xfrm>
            <a:off x="838200" y="1825625"/>
            <a:ext cx="3924300" cy="3676650"/>
          </a:xfrm>
          <a:prstGeom prst="rect">
            <a:avLst/>
          </a:prstGeom>
        </p:spPr>
      </p:pic>
      <p:pic>
        <p:nvPicPr>
          <p:cNvPr id="4" name="Picture 3"/>
          <p:cNvPicPr>
            <a:picLocks noChangeAspect="1"/>
          </p:cNvPicPr>
          <p:nvPr/>
        </p:nvPicPr>
        <p:blipFill>
          <a:blip r:embed="rId3"/>
          <a:stretch>
            <a:fillRect/>
          </a:stretch>
        </p:blipFill>
        <p:spPr>
          <a:xfrm>
            <a:off x="4960283" y="1825625"/>
            <a:ext cx="6254563" cy="3502997"/>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346</a:t>
            </a:fld>
            <a:endParaRPr lang="en-US"/>
          </a:p>
        </p:txBody>
      </p:sp>
    </p:spTree>
    <p:extLst>
      <p:ext uri="{BB962C8B-B14F-4D97-AF65-F5344CB8AC3E}">
        <p14:creationId xmlns:p14="http://schemas.microsoft.com/office/powerpoint/2010/main" val="302532526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vScrollBar1_Scroll(System::Object^  sender, System::Windows::Forms::ScrollEventArgs^  e) {</a:t>
            </a:r>
          </a:p>
          <a:p>
            <a:pPr marL="0" indent="0">
              <a:buNone/>
            </a:pPr>
            <a:r>
              <a:rPr lang="vi-VN" dirty="0"/>
              <a:t> r= vScrollBar1-&gt;Value;</a:t>
            </a:r>
          </a:p>
          <a:p>
            <a:pPr marL="0" indent="0">
              <a:buNone/>
            </a:pPr>
            <a:r>
              <a:rPr lang="vi-VN" dirty="0"/>
              <a:t> g= vScrollBar2-&gt;Value;</a:t>
            </a:r>
          </a:p>
          <a:p>
            <a:pPr marL="0" indent="0">
              <a:buNone/>
            </a:pPr>
            <a:r>
              <a:rPr lang="vi-VN" dirty="0"/>
              <a:t> b= vScrollBar3-&gt;Value;</a:t>
            </a:r>
          </a:p>
          <a:p>
            <a:pPr marL="0" indent="0">
              <a:buNone/>
            </a:pPr>
            <a:r>
              <a:rPr lang="en-US" dirty="0"/>
              <a:t> textBox1-&gt;</a:t>
            </a:r>
            <a:r>
              <a:rPr lang="en-US" dirty="0" err="1"/>
              <a:t>ForeColor</a:t>
            </a:r>
            <a:r>
              <a:rPr lang="en-US" dirty="0"/>
              <a:t>= System::Drawing::Color::</a:t>
            </a:r>
            <a:r>
              <a:rPr lang="en-US" dirty="0" err="1"/>
              <a:t>FromArgb</a:t>
            </a:r>
            <a:r>
              <a:rPr lang="en-US" dirty="0"/>
              <a:t>(</a:t>
            </a:r>
            <a:r>
              <a:rPr lang="en-US" dirty="0" err="1"/>
              <a:t>r,g,b</a:t>
            </a:r>
            <a:r>
              <a:rPr lang="en-US" dirty="0"/>
              <a:t>);</a:t>
            </a:r>
          </a:p>
          <a:p>
            <a:pPr marL="0" indent="0">
              <a:buNone/>
            </a:pPr>
            <a:r>
              <a:rPr lang="pt-BR" dirty="0"/>
              <a:t> textBox1-&gt;Text= "RGB(" +  r + "," + g + "," + b+ ")";</a:t>
            </a:r>
          </a:p>
          <a:p>
            <a:pPr marL="0" indent="0">
              <a:buNone/>
            </a:pPr>
            <a:r>
              <a:rPr lang="vi-VN" dirty="0"/>
              <a:t> }</a:t>
            </a:r>
          </a:p>
        </p:txBody>
      </p:sp>
      <p:sp>
        <p:nvSpPr>
          <p:cNvPr id="3" name="Slide Number Placeholder 2"/>
          <p:cNvSpPr>
            <a:spLocks noGrp="1"/>
          </p:cNvSpPr>
          <p:nvPr>
            <p:ph type="sldNum" sz="quarter" idx="12"/>
          </p:nvPr>
        </p:nvSpPr>
        <p:spPr/>
        <p:txBody>
          <a:bodyPr/>
          <a:lstStyle/>
          <a:p>
            <a:fld id="{06F855F6-99C9-4B18-88EC-1D73743D07FD}" type="slidenum">
              <a:rPr lang="en-US" smtClean="0"/>
              <a:t>347</a:t>
            </a:fld>
            <a:endParaRPr lang="en-US"/>
          </a:p>
        </p:txBody>
      </p:sp>
    </p:spTree>
    <p:extLst>
      <p:ext uri="{BB962C8B-B14F-4D97-AF65-F5344CB8AC3E}">
        <p14:creationId xmlns:p14="http://schemas.microsoft.com/office/powerpoint/2010/main" val="600212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endParaRPr lang="vi-VN" dirty="0"/>
          </a:p>
        </p:txBody>
      </p:sp>
      <p:pic>
        <p:nvPicPr>
          <p:cNvPr id="3" name="Picture 2"/>
          <p:cNvPicPr>
            <a:picLocks noChangeAspect="1"/>
          </p:cNvPicPr>
          <p:nvPr/>
        </p:nvPicPr>
        <p:blipFill>
          <a:blip r:embed="rId2"/>
          <a:stretch>
            <a:fillRect/>
          </a:stretch>
        </p:blipFill>
        <p:spPr>
          <a:xfrm>
            <a:off x="689162" y="365125"/>
            <a:ext cx="6693274" cy="6132277"/>
          </a:xfrm>
          <a:prstGeom prst="rect">
            <a:avLst/>
          </a:prstGeom>
        </p:spPr>
      </p:pic>
      <p:sp>
        <p:nvSpPr>
          <p:cNvPr id="4" name="Slide Number Placeholder 3"/>
          <p:cNvSpPr>
            <a:spLocks noGrp="1"/>
          </p:cNvSpPr>
          <p:nvPr>
            <p:ph type="sldNum" sz="quarter" idx="12"/>
          </p:nvPr>
        </p:nvSpPr>
        <p:spPr/>
        <p:txBody>
          <a:bodyPr/>
          <a:lstStyle/>
          <a:p>
            <a:fld id="{06F855F6-99C9-4B18-88EC-1D73743D07FD}" type="slidenum">
              <a:rPr lang="en-US" smtClean="0"/>
              <a:t>348</a:t>
            </a:fld>
            <a:endParaRPr lang="en-US"/>
          </a:p>
        </p:txBody>
      </p:sp>
    </p:spTree>
    <p:extLst>
      <p:ext uri="{BB962C8B-B14F-4D97-AF65-F5344CB8AC3E}">
        <p14:creationId xmlns:p14="http://schemas.microsoft.com/office/powerpoint/2010/main" val="18398888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fontScale="92500" lnSpcReduction="20000"/>
          </a:bodyPr>
          <a:lstStyle/>
          <a:p>
            <a:pPr marL="0" indent="0">
              <a:buNone/>
            </a:pPr>
            <a:r>
              <a:rPr lang="vi-VN" dirty="0"/>
              <a:t>private: System::Void button1_Click(System::Object^  sender, System::EventArgs^  e) {</a:t>
            </a:r>
          </a:p>
          <a:p>
            <a:pPr marL="0" indent="0">
              <a:buNone/>
            </a:pPr>
            <a:r>
              <a:rPr lang="vi-VN" dirty="0"/>
              <a:t> openFileDialog1-&gt;ShowDialog();</a:t>
            </a:r>
          </a:p>
          <a:p>
            <a:pPr marL="0" indent="0">
              <a:buNone/>
            </a:pPr>
            <a:r>
              <a:rPr lang="vi-VN" dirty="0"/>
              <a:t> String ^t= openFileDialog1-&gt;FileName;</a:t>
            </a:r>
          </a:p>
          <a:p>
            <a:pPr marL="0" indent="0">
              <a:buNone/>
            </a:pPr>
            <a:r>
              <a:rPr lang="vi-VN" dirty="0"/>
              <a:t> textBox1-&gt;Text= t;</a:t>
            </a:r>
          </a:p>
          <a:p>
            <a:pPr marL="0" indent="0">
              <a:buNone/>
            </a:pPr>
            <a:endParaRPr lang="vi-VN" dirty="0"/>
          </a:p>
          <a:p>
            <a:pPr marL="0" indent="0">
              <a:buNone/>
            </a:pPr>
            <a:r>
              <a:rPr lang="vi-VN" dirty="0"/>
              <a:t> }</a:t>
            </a:r>
          </a:p>
          <a:p>
            <a:pPr marL="0" indent="0">
              <a:buNone/>
            </a:pPr>
            <a:r>
              <a:rPr lang="vi-VN" dirty="0"/>
              <a:t>private: System::Void button2_Click(System::Object^  sender, System::EventArgs^  e) {</a:t>
            </a:r>
          </a:p>
          <a:p>
            <a:pPr marL="0" indent="0">
              <a:buNone/>
            </a:pPr>
            <a:r>
              <a:rPr lang="vi-VN" dirty="0"/>
              <a:t> pictureBox1-&gt;Image= Image::FromFile(textBox1-&gt;Text);</a:t>
            </a:r>
          </a:p>
          <a:p>
            <a:pPr marL="0" indent="0">
              <a:buNone/>
            </a:pPr>
            <a:r>
              <a:rPr lang="vi-VN" dirty="0"/>
              <a:t> </a:t>
            </a:r>
          </a:p>
          <a:p>
            <a:pPr marL="0" indent="0">
              <a:buNone/>
            </a:pPr>
            <a:r>
              <a:rPr lang="vi-VN" dirty="0"/>
              <a:t> }</a:t>
            </a:r>
          </a:p>
        </p:txBody>
      </p:sp>
      <p:pic>
        <p:nvPicPr>
          <p:cNvPr id="3" name="Picture 2"/>
          <p:cNvPicPr>
            <a:picLocks noChangeAspect="1"/>
          </p:cNvPicPr>
          <p:nvPr/>
        </p:nvPicPr>
        <p:blipFill>
          <a:blip r:embed="rId2"/>
          <a:stretch>
            <a:fillRect/>
          </a:stretch>
        </p:blipFill>
        <p:spPr>
          <a:xfrm>
            <a:off x="717177" y="1421747"/>
            <a:ext cx="9045388" cy="5295446"/>
          </a:xfrm>
          <a:prstGeom prst="rect">
            <a:avLst/>
          </a:prstGeom>
        </p:spPr>
      </p:pic>
      <p:sp>
        <p:nvSpPr>
          <p:cNvPr id="4" name="Slide Number Placeholder 3"/>
          <p:cNvSpPr>
            <a:spLocks noGrp="1"/>
          </p:cNvSpPr>
          <p:nvPr>
            <p:ph type="sldNum" sz="quarter" idx="12"/>
          </p:nvPr>
        </p:nvSpPr>
        <p:spPr/>
        <p:txBody>
          <a:bodyPr/>
          <a:lstStyle/>
          <a:p>
            <a:fld id="{06F855F6-99C9-4B18-88EC-1D73743D07FD}" type="slidenum">
              <a:rPr lang="en-US" smtClean="0"/>
              <a:t>349</a:t>
            </a:fld>
            <a:endParaRPr lang="en-US"/>
          </a:p>
        </p:txBody>
      </p:sp>
    </p:spTree>
    <p:extLst>
      <p:ext uri="{BB962C8B-B14F-4D97-AF65-F5344CB8AC3E}">
        <p14:creationId xmlns:p14="http://schemas.microsoft.com/office/powerpoint/2010/main" val="4089657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6" name="Slide Number Placeholder 5"/>
          <p:cNvSpPr>
            <a:spLocks noGrp="1"/>
          </p:cNvSpPr>
          <p:nvPr>
            <p:ph type="sldNum" sz="quarter" idx="12"/>
          </p:nvPr>
        </p:nvSpPr>
        <p:spPr/>
        <p:txBody>
          <a:bodyPr/>
          <a:lstStyle/>
          <a:p>
            <a:fld id="{06F855F6-99C9-4B18-88EC-1D73743D07FD}" type="slidenum">
              <a:rPr lang="en-US" smtClean="0"/>
              <a:t>35</a:t>
            </a:fld>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en-US" b="1" dirty="0" err="1"/>
              <a:t>int</a:t>
            </a:r>
            <a:r>
              <a:rPr lang="en-US" b="1" dirty="0"/>
              <a:t> </a:t>
            </a:r>
            <a:r>
              <a:rPr lang="en-US" b="1"/>
              <a:t>main(){</a:t>
            </a:r>
            <a:endParaRPr lang="en-US" b="1" dirty="0"/>
          </a:p>
          <a:p>
            <a:pPr marL="0" indent="0">
              <a:buNone/>
            </a:pPr>
            <a:r>
              <a:rPr lang="en-US" b="1" dirty="0"/>
              <a:t>	</a:t>
            </a:r>
            <a:r>
              <a:rPr lang="en-US" b="1" dirty="0" err="1"/>
              <a:t>int</a:t>
            </a:r>
            <a:r>
              <a:rPr lang="en-US" b="1" dirty="0"/>
              <a:t> *a;</a:t>
            </a:r>
          </a:p>
          <a:p>
            <a:pPr marL="0" indent="0">
              <a:buNone/>
            </a:pPr>
            <a:r>
              <a:rPr lang="en-US" b="1" dirty="0"/>
              <a:t>	</a:t>
            </a:r>
            <a:r>
              <a:rPr lang="en-US" b="1" dirty="0" err="1"/>
              <a:t>int</a:t>
            </a:r>
            <a:r>
              <a:rPr lang="en-US" b="1" dirty="0"/>
              <a:t> n;</a:t>
            </a:r>
          </a:p>
          <a:p>
            <a:pPr marL="0" indent="0">
              <a:buNone/>
            </a:pPr>
            <a:r>
              <a:rPr lang="en-US" b="1" dirty="0"/>
              <a:t>	</a:t>
            </a:r>
            <a:r>
              <a:rPr lang="en-US" b="1" dirty="0" err="1"/>
              <a:t>cout</a:t>
            </a:r>
            <a:r>
              <a:rPr lang="en-US" b="1" dirty="0"/>
              <a:t>&lt;&lt;"</a:t>
            </a:r>
            <a:r>
              <a:rPr lang="en-US" b="1" dirty="0" err="1"/>
              <a:t>nhap</a:t>
            </a:r>
            <a:r>
              <a:rPr lang="en-US" b="1" dirty="0"/>
              <a:t> so </a:t>
            </a:r>
            <a:r>
              <a:rPr lang="en-US" b="1" dirty="0" err="1"/>
              <a:t>phan</a:t>
            </a:r>
            <a:r>
              <a:rPr lang="en-US" b="1" dirty="0"/>
              <a:t> tu can cap </a:t>
            </a:r>
            <a:r>
              <a:rPr lang="en-US" b="1" dirty="0" err="1"/>
              <a:t>phat</a:t>
            </a:r>
            <a:r>
              <a:rPr lang="en-US" b="1" dirty="0"/>
              <a:t>:"; </a:t>
            </a:r>
            <a:r>
              <a:rPr lang="en-US" b="1" dirty="0" err="1"/>
              <a:t>cin</a:t>
            </a:r>
            <a:r>
              <a:rPr lang="en-US" b="1" dirty="0"/>
              <a:t>&gt;&gt;n;</a:t>
            </a:r>
          </a:p>
          <a:p>
            <a:pPr marL="0" indent="0">
              <a:buNone/>
            </a:pPr>
            <a:r>
              <a:rPr lang="en-US" b="1" dirty="0"/>
              <a:t>	</a:t>
            </a:r>
            <a:r>
              <a:rPr lang="en-US" sz="4200" b="1" dirty="0">
                <a:solidFill>
                  <a:srgbClr val="FF0000"/>
                </a:solidFill>
              </a:rPr>
              <a:t>a= new </a:t>
            </a:r>
            <a:r>
              <a:rPr lang="en-US" sz="4200" b="1" dirty="0" err="1">
                <a:solidFill>
                  <a:srgbClr val="FF0000"/>
                </a:solidFill>
              </a:rPr>
              <a:t>int</a:t>
            </a:r>
            <a:r>
              <a:rPr lang="en-US" sz="4200" b="1" dirty="0">
                <a:solidFill>
                  <a:srgbClr val="FF0000"/>
                </a:solidFill>
              </a:rPr>
              <a:t>[n];</a:t>
            </a:r>
          </a:p>
          <a:p>
            <a:pPr marL="0" indent="0">
              <a:buNone/>
            </a:pPr>
            <a:r>
              <a:rPr lang="en-US" b="1"/>
              <a:t>	</a:t>
            </a:r>
            <a:r>
              <a:rPr lang="en-US" b="1">
                <a:solidFill>
                  <a:srgbClr val="0000FF"/>
                </a:solidFill>
              </a:rPr>
              <a:t>//srand(time(NULL</a:t>
            </a:r>
            <a:r>
              <a:rPr lang="en-US" b="1" dirty="0">
                <a:solidFill>
                  <a:srgbClr val="0000FF"/>
                </a:solidFill>
              </a:rPr>
              <a:t>)); //</a:t>
            </a:r>
            <a:r>
              <a:rPr lang="en-US" b="1" dirty="0" err="1">
                <a:solidFill>
                  <a:srgbClr val="0000FF"/>
                </a:solidFill>
              </a:rPr>
              <a:t>srand</a:t>
            </a:r>
            <a:r>
              <a:rPr lang="en-US" b="1" dirty="0">
                <a:solidFill>
                  <a:srgbClr val="0000FF"/>
                </a:solidFill>
              </a:rPr>
              <a:t>(10);</a:t>
            </a:r>
          </a:p>
          <a:p>
            <a:pPr marL="0" indent="0">
              <a:buNone/>
            </a:pPr>
            <a:r>
              <a:rPr lang="en-US" b="1" dirty="0"/>
              <a:t>	for(</a:t>
            </a:r>
            <a:r>
              <a:rPr lang="en-US" b="1" dirty="0" err="1"/>
              <a:t>int</a:t>
            </a:r>
            <a:r>
              <a:rPr lang="en-US" b="1" dirty="0"/>
              <a:t> i=0; i&lt;n; i++)  a[i]= rand();</a:t>
            </a:r>
          </a:p>
          <a:p>
            <a:pPr marL="0" indent="0">
              <a:buNone/>
            </a:pPr>
            <a:r>
              <a:rPr lang="en-US" b="1" dirty="0"/>
              <a:t>	</a:t>
            </a:r>
            <a:r>
              <a:rPr lang="en-US" b="1" dirty="0" err="1"/>
              <a:t>cout</a:t>
            </a:r>
            <a:r>
              <a:rPr lang="en-US" b="1" dirty="0"/>
              <a:t>&lt;&lt;"\n </a:t>
            </a:r>
            <a:r>
              <a:rPr lang="en-US" b="1" dirty="0" err="1"/>
              <a:t>Cac</a:t>
            </a:r>
            <a:r>
              <a:rPr lang="en-US" b="1" dirty="0"/>
              <a:t> so vua sinh ngau </a:t>
            </a:r>
            <a:r>
              <a:rPr lang="en-US" b="1" dirty="0" err="1"/>
              <a:t>nhien</a:t>
            </a:r>
            <a:r>
              <a:rPr lang="en-US" b="1" dirty="0"/>
              <a:t>:\n";</a:t>
            </a:r>
          </a:p>
          <a:p>
            <a:pPr marL="0" indent="0">
              <a:buNone/>
            </a:pPr>
            <a:r>
              <a:rPr lang="en-US" b="1" dirty="0"/>
              <a:t>	for(</a:t>
            </a:r>
            <a:r>
              <a:rPr lang="en-US" b="1" dirty="0" err="1"/>
              <a:t>int</a:t>
            </a:r>
            <a:r>
              <a:rPr lang="en-US" b="1" dirty="0"/>
              <a:t> i=0; i&lt;n; i++) </a:t>
            </a:r>
            <a:r>
              <a:rPr lang="en-US" b="1" dirty="0" err="1"/>
              <a:t>cout</a:t>
            </a:r>
            <a:r>
              <a:rPr lang="en-US" b="1" dirty="0"/>
              <a:t>&lt;&lt;a[i]&lt;&lt;" ";</a:t>
            </a:r>
          </a:p>
          <a:p>
            <a:pPr marL="0" indent="0">
              <a:buNone/>
            </a:pPr>
            <a:r>
              <a:rPr lang="en-US" b="1" dirty="0"/>
              <a:t>	</a:t>
            </a:r>
            <a:r>
              <a:rPr lang="en-US" sz="4200" b="1" dirty="0">
                <a:solidFill>
                  <a:srgbClr val="FF0000"/>
                </a:solidFill>
              </a:rPr>
              <a:t>delete []a;</a:t>
            </a:r>
          </a:p>
          <a:p>
            <a:pPr marL="0" indent="0">
              <a:buNone/>
            </a:pPr>
            <a:r>
              <a:rPr lang="en-US" b="1" dirty="0"/>
              <a:t>}</a:t>
            </a:r>
            <a:endParaRPr lang="en-US" dirty="0"/>
          </a:p>
        </p:txBody>
      </p:sp>
    </p:spTree>
    <p:extLst>
      <p:ext uri="{BB962C8B-B14F-4D97-AF65-F5344CB8AC3E}">
        <p14:creationId xmlns:p14="http://schemas.microsoft.com/office/powerpoint/2010/main" val="352494236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fontScale="92500" lnSpcReduction="20000"/>
          </a:bodyPr>
          <a:lstStyle/>
          <a:p>
            <a:pPr marL="0" indent="0">
              <a:buNone/>
            </a:pPr>
            <a:r>
              <a:rPr lang="vi-VN" dirty="0"/>
              <a:t>private: System::Void button1_Click(System::Object^  sender, System::EventArgs^  e) {</a:t>
            </a:r>
          </a:p>
          <a:p>
            <a:pPr marL="0" indent="0">
              <a:buNone/>
            </a:pPr>
            <a:r>
              <a:rPr lang="vi-VN" dirty="0"/>
              <a:t> openFileDialog1-&gt;ShowDialog();</a:t>
            </a:r>
          </a:p>
          <a:p>
            <a:pPr marL="0" indent="0">
              <a:buNone/>
            </a:pPr>
            <a:r>
              <a:rPr lang="vi-VN" dirty="0"/>
              <a:t> String ^t= openFileDialog1-&gt;FileName;</a:t>
            </a:r>
          </a:p>
          <a:p>
            <a:pPr marL="0" indent="0">
              <a:buNone/>
            </a:pPr>
            <a:r>
              <a:rPr lang="vi-VN" dirty="0"/>
              <a:t> textBox1-&gt;Text= t;</a:t>
            </a:r>
          </a:p>
          <a:p>
            <a:pPr marL="0" indent="0">
              <a:buNone/>
            </a:pPr>
            <a:endParaRPr lang="vi-VN" dirty="0"/>
          </a:p>
          <a:p>
            <a:pPr marL="0" indent="0">
              <a:buNone/>
            </a:pPr>
            <a:r>
              <a:rPr lang="vi-VN" dirty="0"/>
              <a:t> }</a:t>
            </a:r>
          </a:p>
          <a:p>
            <a:pPr marL="0" indent="0">
              <a:buNone/>
            </a:pPr>
            <a:r>
              <a:rPr lang="vi-VN" dirty="0"/>
              <a:t>private: System::Void button2_Click(System::Object^  sender, System::EventArgs^  e) {</a:t>
            </a:r>
          </a:p>
          <a:p>
            <a:pPr marL="0" indent="0">
              <a:buNone/>
            </a:pPr>
            <a:r>
              <a:rPr lang="vi-VN" dirty="0"/>
              <a:t> pictureBox1-&gt;Image= Image::FromFile(textBox1-&gt;Text);</a:t>
            </a:r>
          </a:p>
          <a:p>
            <a:pPr marL="0" indent="0">
              <a:buNone/>
            </a:pPr>
            <a:r>
              <a:rPr lang="vi-VN" dirty="0"/>
              <a:t> </a:t>
            </a:r>
          </a:p>
          <a:p>
            <a:pPr marL="0" indent="0">
              <a:buNone/>
            </a:pPr>
            <a:r>
              <a:rPr lang="vi-VN" dirty="0"/>
              <a:t> }</a:t>
            </a:r>
          </a:p>
        </p:txBody>
      </p:sp>
      <p:sp>
        <p:nvSpPr>
          <p:cNvPr id="3" name="Slide Number Placeholder 2"/>
          <p:cNvSpPr>
            <a:spLocks noGrp="1"/>
          </p:cNvSpPr>
          <p:nvPr>
            <p:ph type="sldNum" sz="quarter" idx="12"/>
          </p:nvPr>
        </p:nvSpPr>
        <p:spPr/>
        <p:txBody>
          <a:bodyPr/>
          <a:lstStyle/>
          <a:p>
            <a:fld id="{06F855F6-99C9-4B18-88EC-1D73743D07FD}" type="slidenum">
              <a:rPr lang="en-US" smtClean="0"/>
              <a:t>350</a:t>
            </a:fld>
            <a:endParaRPr lang="en-US"/>
          </a:p>
        </p:txBody>
      </p:sp>
    </p:spTree>
    <p:extLst>
      <p:ext uri="{BB962C8B-B14F-4D97-AF65-F5344CB8AC3E}">
        <p14:creationId xmlns:p14="http://schemas.microsoft.com/office/powerpoint/2010/main" val="186441489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#include "MyForm.h"</a:t>
            </a:r>
          </a:p>
          <a:p>
            <a:pPr marL="0" indent="0">
              <a:buNone/>
            </a:pPr>
            <a:r>
              <a:rPr lang="vi-VN" dirty="0"/>
              <a:t>using namespace LIST_qua_lai;</a:t>
            </a:r>
          </a:p>
          <a:p>
            <a:pPr marL="0" indent="0">
              <a:buNone/>
            </a:pPr>
            <a:r>
              <a:rPr lang="vi-VN" sz="4000" dirty="0">
                <a:solidFill>
                  <a:srgbClr val="FF0000"/>
                </a:solidFill>
              </a:rPr>
              <a:t>[STAThreadAttribute]</a:t>
            </a:r>
          </a:p>
          <a:p>
            <a:pPr marL="0" indent="0">
              <a:buNone/>
            </a:pPr>
            <a:r>
              <a:rPr lang="vi-VN" dirty="0"/>
              <a:t>int main()</a:t>
            </a:r>
          </a:p>
          <a:p>
            <a:pPr marL="0" indent="0">
              <a:buNone/>
            </a:pPr>
            <a:r>
              <a:rPr lang="vi-VN" dirty="0"/>
              <a:t>{</a:t>
            </a:r>
          </a:p>
          <a:p>
            <a:pPr marL="457200" lvl="1" indent="0">
              <a:buNone/>
            </a:pPr>
            <a:r>
              <a:rPr lang="vi-VN" dirty="0"/>
              <a:t>MyForm m;</a:t>
            </a:r>
          </a:p>
          <a:p>
            <a:pPr marL="457200" lvl="1" indent="0">
              <a:buNone/>
            </a:pPr>
            <a:r>
              <a:rPr lang="vi-VN" dirty="0"/>
              <a:t>m.ShowDialog();</a:t>
            </a:r>
          </a:p>
          <a:p>
            <a:pPr marL="457200" lvl="1" indent="0">
              <a:buNone/>
            </a:pPr>
            <a:r>
              <a:rPr lang="vi-VN" dirty="0"/>
              <a:t>return 0;</a:t>
            </a:r>
          </a:p>
          <a:p>
            <a:pPr marL="0" indent="0">
              <a:buNone/>
            </a:pPr>
            <a:r>
              <a:rPr lang="vi-VN"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351</a:t>
            </a:fld>
            <a:endParaRPr lang="en-US"/>
          </a:p>
        </p:txBody>
      </p:sp>
    </p:spTree>
    <p:extLst>
      <p:ext uri="{BB962C8B-B14F-4D97-AF65-F5344CB8AC3E}">
        <p14:creationId xmlns:p14="http://schemas.microsoft.com/office/powerpoint/2010/main" val="378471771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button1_Click(System::Object^  sender, System::EventArgs^  e) {</a:t>
            </a:r>
          </a:p>
          <a:p>
            <a:pPr marL="0" indent="0">
              <a:buNone/>
            </a:pPr>
            <a:r>
              <a:rPr lang="vi-VN" dirty="0"/>
              <a:t> int a, b;</a:t>
            </a:r>
          </a:p>
          <a:p>
            <a:pPr marL="0" indent="0">
              <a:buNone/>
            </a:pPr>
            <a:r>
              <a:rPr lang="vi-VN" dirty="0"/>
              <a:t> a = Int32::Parse(textBox1-&gt;Text);</a:t>
            </a:r>
          </a:p>
          <a:p>
            <a:pPr marL="0" indent="0">
              <a:buNone/>
            </a:pPr>
            <a:r>
              <a:rPr lang="vi-VN" dirty="0"/>
              <a:t> b = Int32::Parse(textBox2-&gt;Text);</a:t>
            </a:r>
          </a:p>
          <a:p>
            <a:pPr marL="0" indent="0">
              <a:buNone/>
            </a:pPr>
            <a:r>
              <a:rPr lang="vi-VN" dirty="0"/>
              <a:t> int c = a + b;</a:t>
            </a:r>
          </a:p>
          <a:p>
            <a:pPr marL="0" indent="0">
              <a:buNone/>
            </a:pPr>
            <a:r>
              <a:rPr lang="vi-VN" dirty="0"/>
              <a:t> label3-&gt;Text = "Tổng hai số = " + c;</a:t>
            </a:r>
          </a:p>
          <a:p>
            <a:pPr marL="0" indent="0">
              <a:buNone/>
            </a:pPr>
            <a:r>
              <a:rPr lang="vi-VN"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352</a:t>
            </a:fld>
            <a:endParaRPr lang="en-US"/>
          </a:p>
        </p:txBody>
      </p:sp>
    </p:spTree>
    <p:extLst>
      <p:ext uri="{BB962C8B-B14F-4D97-AF65-F5344CB8AC3E}">
        <p14:creationId xmlns:p14="http://schemas.microsoft.com/office/powerpoint/2010/main" val="12567938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Thay đổi các thuộc tính cho các  đối tượng</a:t>
            </a:r>
          </a:p>
        </p:txBody>
      </p:sp>
      <p:sp>
        <p:nvSpPr>
          <p:cNvPr id="7" name="Content Placeholder 6"/>
          <p:cNvSpPr>
            <a:spLocks noGrp="1"/>
          </p:cNvSpPr>
          <p:nvPr>
            <p:ph idx="1"/>
          </p:nvPr>
        </p:nvSpPr>
        <p:spPr/>
        <p:txBody>
          <a:bodyPr>
            <a:normAutofit/>
          </a:bodyPr>
          <a:lstStyle/>
          <a:p>
            <a:pPr marL="0" indent="0">
              <a:buNone/>
            </a:pPr>
            <a:r>
              <a:rPr lang="vi-VN" dirty="0"/>
              <a:t>private: System::Void button1_Click(System::Object^  sender, System::EventArgs^  e) {</a:t>
            </a:r>
          </a:p>
          <a:p>
            <a:pPr marL="0" indent="0">
              <a:buNone/>
            </a:pPr>
            <a:r>
              <a:rPr lang="vi-VN" dirty="0"/>
              <a:t> int a, b;</a:t>
            </a:r>
          </a:p>
          <a:p>
            <a:pPr marL="0" indent="0">
              <a:buNone/>
            </a:pPr>
            <a:r>
              <a:rPr lang="vi-VN" dirty="0"/>
              <a:t> a = Int32::Parse(textBox1-&gt;Text);</a:t>
            </a:r>
          </a:p>
          <a:p>
            <a:pPr marL="0" indent="0">
              <a:buNone/>
            </a:pPr>
            <a:r>
              <a:rPr lang="vi-VN" dirty="0"/>
              <a:t> b = Int32::Parse(textBox2-&gt;Text);</a:t>
            </a:r>
          </a:p>
          <a:p>
            <a:pPr marL="0" indent="0">
              <a:buNone/>
            </a:pPr>
            <a:r>
              <a:rPr lang="vi-VN" dirty="0"/>
              <a:t> int c = a + b;</a:t>
            </a:r>
          </a:p>
          <a:p>
            <a:pPr marL="0" indent="0">
              <a:buNone/>
            </a:pPr>
            <a:r>
              <a:rPr lang="vi-VN" dirty="0"/>
              <a:t> label3-&gt;Text = "Tổng hai số = " + c;</a:t>
            </a:r>
          </a:p>
          <a:p>
            <a:pPr marL="0" indent="0">
              <a:buNone/>
            </a:pPr>
            <a:r>
              <a:rPr lang="vi-VN"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353</a:t>
            </a:fld>
            <a:endParaRPr lang="en-US"/>
          </a:p>
        </p:txBody>
      </p:sp>
    </p:spTree>
    <p:extLst>
      <p:ext uri="{BB962C8B-B14F-4D97-AF65-F5344CB8AC3E}">
        <p14:creationId xmlns:p14="http://schemas.microsoft.com/office/powerpoint/2010/main" val="34551920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JNI</a:t>
            </a:r>
            <a:endParaRPr lang="vi-VN" dirty="0"/>
          </a:p>
        </p:txBody>
      </p:sp>
      <p:sp>
        <p:nvSpPr>
          <p:cNvPr id="3" name="Slide Number Placeholder 2"/>
          <p:cNvSpPr>
            <a:spLocks noGrp="1"/>
          </p:cNvSpPr>
          <p:nvPr>
            <p:ph type="sldNum" sz="quarter" idx="12"/>
          </p:nvPr>
        </p:nvSpPr>
        <p:spPr/>
        <p:txBody>
          <a:bodyPr/>
          <a:lstStyle/>
          <a:p>
            <a:fld id="{06F855F6-99C9-4B18-88EC-1D73743D07FD}" type="slidenum">
              <a:rPr lang="en-US" smtClean="0"/>
              <a:t>354</a:t>
            </a:fld>
            <a:endParaRPr lang="en-US"/>
          </a:p>
        </p:txBody>
      </p:sp>
      <p:pic>
        <p:nvPicPr>
          <p:cNvPr id="11266" name="Picture 2" descr="Creating and Porting NDK-Based Android Applications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610" y="1087659"/>
            <a:ext cx="4435746" cy="37516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946597" y="1176043"/>
            <a:ext cx="10515600" cy="5434012"/>
          </a:xfrm>
        </p:spPr>
        <p:txBody>
          <a:bodyPr/>
          <a:lstStyle/>
          <a:p>
            <a:endParaRPr lang="en-US"/>
          </a:p>
        </p:txBody>
      </p:sp>
      <p:sp>
        <p:nvSpPr>
          <p:cNvPr id="5" name="Rectangle 4"/>
          <p:cNvSpPr/>
          <p:nvPr/>
        </p:nvSpPr>
        <p:spPr>
          <a:xfrm>
            <a:off x="604911" y="5665569"/>
            <a:ext cx="10857285" cy="461665"/>
          </a:xfrm>
          <a:prstGeom prst="rect">
            <a:avLst/>
          </a:prstGeom>
        </p:spPr>
        <p:txBody>
          <a:bodyPr wrap="square">
            <a:spAutoFit/>
          </a:bodyPr>
          <a:lstStyle/>
          <a:p>
            <a:r>
              <a:rPr lang="en-US" sz="2400"/>
              <a:t>https://www3.ntu.edu.sg/home/ehchua/programming/java/JavaNativeInterface.html</a:t>
            </a:r>
          </a:p>
        </p:txBody>
      </p:sp>
    </p:spTree>
    <p:extLst>
      <p:ext uri="{BB962C8B-B14F-4D97-AF65-F5344CB8AC3E}">
        <p14:creationId xmlns:p14="http://schemas.microsoft.com/office/powerpoint/2010/main" val="1079847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int</a:t>
            </a:r>
            <a:r>
              <a:rPr lang="en-US" b="1" dirty="0"/>
              <a:t> main()</a:t>
            </a:r>
          </a:p>
          <a:p>
            <a:pPr marL="0" indent="0">
              <a:buNone/>
            </a:pPr>
            <a:r>
              <a:rPr lang="en-US" b="1" dirty="0"/>
              <a:t>{</a:t>
            </a:r>
          </a:p>
          <a:p>
            <a:pPr marL="0" indent="0">
              <a:buNone/>
            </a:pPr>
            <a:r>
              <a:rPr lang="en-US" b="1" dirty="0"/>
              <a:t>	</a:t>
            </a:r>
            <a:r>
              <a:rPr lang="en-US" b="1" dirty="0" err="1"/>
              <a:t>int</a:t>
            </a:r>
            <a:r>
              <a:rPr lang="en-US" b="1" dirty="0"/>
              <a:t> *a;</a:t>
            </a:r>
          </a:p>
          <a:p>
            <a:pPr marL="0" indent="0">
              <a:buNone/>
            </a:pPr>
            <a:r>
              <a:rPr lang="en-US" b="1" dirty="0"/>
              <a:t>	</a:t>
            </a:r>
            <a:r>
              <a:rPr lang="en-US" b="1" dirty="0" err="1"/>
              <a:t>int</a:t>
            </a:r>
            <a:r>
              <a:rPr lang="en-US" b="1" dirty="0"/>
              <a:t> n;</a:t>
            </a:r>
          </a:p>
          <a:p>
            <a:pPr marL="0" indent="0">
              <a:buNone/>
            </a:pPr>
            <a:r>
              <a:rPr lang="en-US" b="1" dirty="0"/>
              <a:t>	</a:t>
            </a:r>
            <a:r>
              <a:rPr lang="en-US" b="1" dirty="0" err="1"/>
              <a:t>cout</a:t>
            </a:r>
            <a:r>
              <a:rPr lang="en-US" b="1" dirty="0"/>
              <a:t>&lt;&lt;"</a:t>
            </a:r>
            <a:r>
              <a:rPr lang="en-US" b="1" dirty="0" err="1"/>
              <a:t>nhap</a:t>
            </a:r>
            <a:r>
              <a:rPr lang="en-US" b="1" dirty="0"/>
              <a:t> so </a:t>
            </a:r>
            <a:r>
              <a:rPr lang="en-US" b="1" dirty="0" err="1"/>
              <a:t>phan</a:t>
            </a:r>
            <a:r>
              <a:rPr lang="en-US" b="1" dirty="0"/>
              <a:t> tu can cap </a:t>
            </a:r>
            <a:r>
              <a:rPr lang="en-US" b="1" dirty="0" err="1"/>
              <a:t>phat</a:t>
            </a:r>
            <a:r>
              <a:rPr lang="en-US" b="1" dirty="0"/>
              <a:t>:"; </a:t>
            </a:r>
            <a:r>
              <a:rPr lang="en-US" b="1" dirty="0" err="1"/>
              <a:t>cin</a:t>
            </a:r>
            <a:r>
              <a:rPr lang="en-US" b="1" dirty="0"/>
              <a:t>&gt;&gt;n;</a:t>
            </a:r>
          </a:p>
          <a:p>
            <a:pPr marL="0" indent="0">
              <a:buNone/>
            </a:pPr>
            <a:r>
              <a:rPr lang="en-US" b="1" dirty="0"/>
              <a:t>	a= new </a:t>
            </a:r>
            <a:r>
              <a:rPr lang="en-US" b="1" dirty="0" err="1"/>
              <a:t>int</a:t>
            </a:r>
            <a:r>
              <a:rPr lang="en-US" b="1" dirty="0"/>
              <a:t>[n];</a:t>
            </a:r>
          </a:p>
          <a:p>
            <a:pPr marL="0" indent="0">
              <a:buNone/>
            </a:pPr>
            <a:r>
              <a:rPr lang="en-US" b="1" dirty="0"/>
              <a:t>	</a:t>
            </a:r>
            <a:r>
              <a:rPr lang="en-US" b="1" dirty="0" err="1"/>
              <a:t>srand</a:t>
            </a:r>
            <a:r>
              <a:rPr lang="en-US" b="1" dirty="0"/>
              <a:t>(time(NULL)); //</a:t>
            </a:r>
            <a:r>
              <a:rPr lang="en-US" b="1" dirty="0" err="1"/>
              <a:t>srand</a:t>
            </a:r>
            <a:r>
              <a:rPr lang="en-US" b="1" dirty="0"/>
              <a:t>(10);</a:t>
            </a:r>
          </a:p>
          <a:p>
            <a:pPr marL="0" indent="0">
              <a:buNone/>
            </a:pPr>
            <a:r>
              <a:rPr lang="en-US" b="1" dirty="0"/>
              <a:t>	for(</a:t>
            </a:r>
            <a:r>
              <a:rPr lang="en-US" b="1" dirty="0" err="1"/>
              <a:t>int</a:t>
            </a:r>
            <a:r>
              <a:rPr lang="en-US" b="1" dirty="0"/>
              <a:t> i=0; i&lt;n; i++)  a[i]= rand();</a:t>
            </a:r>
          </a:p>
          <a:p>
            <a:pPr marL="0" indent="0">
              <a:buNone/>
            </a:pPr>
            <a:r>
              <a:rPr lang="en-US" b="1" dirty="0"/>
              <a:t>	</a:t>
            </a:r>
            <a:r>
              <a:rPr lang="en-US" b="1" dirty="0" err="1"/>
              <a:t>cout</a:t>
            </a:r>
            <a:r>
              <a:rPr lang="en-US" b="1" dirty="0"/>
              <a:t>&lt;&lt;"\n </a:t>
            </a:r>
            <a:r>
              <a:rPr lang="en-US" b="1" dirty="0" err="1"/>
              <a:t>Cac</a:t>
            </a:r>
            <a:r>
              <a:rPr lang="en-US" b="1" dirty="0"/>
              <a:t> so vua sinh ngau </a:t>
            </a:r>
            <a:r>
              <a:rPr lang="en-US" b="1" dirty="0" err="1"/>
              <a:t>nhien</a:t>
            </a:r>
            <a:r>
              <a:rPr lang="en-US" b="1" dirty="0"/>
              <a:t>:\n";</a:t>
            </a:r>
          </a:p>
          <a:p>
            <a:pPr marL="0" indent="0">
              <a:buNone/>
            </a:pPr>
            <a:r>
              <a:rPr lang="en-US" b="1" dirty="0"/>
              <a:t>	for(</a:t>
            </a:r>
            <a:r>
              <a:rPr lang="en-US" b="1" dirty="0" err="1"/>
              <a:t>int</a:t>
            </a:r>
            <a:r>
              <a:rPr lang="en-US" b="1" dirty="0"/>
              <a:t> i=0; i&lt;n; i++) </a:t>
            </a:r>
            <a:r>
              <a:rPr lang="en-US" b="1" dirty="0" err="1"/>
              <a:t>cout</a:t>
            </a:r>
            <a:r>
              <a:rPr lang="en-US" b="1" dirty="0"/>
              <a:t>&lt;&lt;a[i]&lt;&lt;" ";</a:t>
            </a:r>
          </a:p>
          <a:p>
            <a:pPr marL="0" indent="0">
              <a:buNone/>
            </a:pPr>
            <a:r>
              <a:rPr lang="en-US" b="1" dirty="0"/>
              <a:t>	delete []a;</a:t>
            </a:r>
          </a:p>
          <a:p>
            <a:pPr marL="0" indent="0">
              <a:buNone/>
            </a:pPr>
            <a:r>
              <a:rPr lang="en-US" b="1" dirty="0"/>
              <a:t>}</a:t>
            </a:r>
            <a:endParaRPr lang="en-US" dirty="0"/>
          </a:p>
        </p:txBody>
      </p:sp>
      <p:sp>
        <p:nvSpPr>
          <p:cNvPr id="6" name="Slide Number Placeholder 5"/>
          <p:cNvSpPr>
            <a:spLocks noGrp="1"/>
          </p:cNvSpPr>
          <p:nvPr>
            <p:ph type="sldNum" sz="quarter" idx="12"/>
          </p:nvPr>
        </p:nvSpPr>
        <p:spPr/>
        <p:txBody>
          <a:bodyPr/>
          <a:lstStyle/>
          <a:p>
            <a:fld id="{06F855F6-99C9-4B18-88EC-1D73743D07FD}" type="slidenum">
              <a:rPr lang="en-US" smtClean="0"/>
              <a:t>36</a:t>
            </a:fld>
            <a:endParaRPr lang="en-US"/>
          </a:p>
        </p:txBody>
      </p:sp>
      <p:sp>
        <p:nvSpPr>
          <p:cNvPr id="7" name="TextBox 6"/>
          <p:cNvSpPr txBox="1"/>
          <p:nvPr/>
        </p:nvSpPr>
        <p:spPr>
          <a:xfrm>
            <a:off x="4898571" y="1123424"/>
            <a:ext cx="6455229" cy="1569660"/>
          </a:xfrm>
          <a:prstGeom prst="rect">
            <a:avLst/>
          </a:prstGeom>
          <a:solidFill>
            <a:srgbClr val="09E7B2"/>
          </a:solidFill>
          <a:ln>
            <a:solidFill>
              <a:srgbClr val="002060"/>
            </a:solidFill>
          </a:ln>
        </p:spPr>
        <p:txBody>
          <a:bodyPr wrap="square" rtlCol="0">
            <a:spAutoFit/>
          </a:bodyPr>
          <a:lstStyle/>
          <a:p>
            <a:r>
              <a:rPr lang="vi-VN" sz="3200" dirty="0"/>
              <a:t>Đối với C++, cần phải giải phóng vùng nhớ [delete] được cấp phát bằng lệnh new</a:t>
            </a:r>
          </a:p>
        </p:txBody>
      </p:sp>
    </p:spTree>
    <p:extLst>
      <p:ext uri="{BB962C8B-B14F-4D97-AF65-F5344CB8AC3E}">
        <p14:creationId xmlns:p14="http://schemas.microsoft.com/office/powerpoint/2010/main" val="268762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p:txBody>
          <a:bodyPr>
            <a:normAutofit fontScale="85000" lnSpcReduction="10000"/>
          </a:bodyPr>
          <a:lstStyle/>
          <a:p>
            <a:pPr marL="0" indent="0">
              <a:lnSpc>
                <a:spcPct val="120000"/>
              </a:lnSpc>
              <a:spcBef>
                <a:spcPts val="0"/>
              </a:spcBef>
              <a:buNone/>
            </a:pPr>
            <a:r>
              <a:rPr lang="en-US" sz="3600" b="1" dirty="0" err="1"/>
              <a:t>int</a:t>
            </a:r>
            <a:r>
              <a:rPr lang="en-US" sz="3600" b="1" dirty="0"/>
              <a:t> </a:t>
            </a:r>
            <a:r>
              <a:rPr lang="en-US" sz="3600" b="1"/>
              <a:t>main(){</a:t>
            </a:r>
            <a:endParaRPr lang="en-US" sz="3600" b="1" dirty="0"/>
          </a:p>
          <a:p>
            <a:pPr marL="0" indent="0">
              <a:lnSpc>
                <a:spcPct val="120000"/>
              </a:lnSpc>
              <a:spcBef>
                <a:spcPts val="0"/>
              </a:spcBef>
              <a:buNone/>
            </a:pPr>
            <a:r>
              <a:rPr lang="en-US" sz="3600" b="1" dirty="0"/>
              <a:t>	</a:t>
            </a:r>
            <a:r>
              <a:rPr lang="en-US" sz="3600" b="1" dirty="0" err="1"/>
              <a:t>int</a:t>
            </a:r>
            <a:r>
              <a:rPr lang="en-US" sz="3600" b="1" dirty="0"/>
              <a:t> *a;</a:t>
            </a:r>
          </a:p>
          <a:p>
            <a:pPr marL="0" indent="0">
              <a:lnSpc>
                <a:spcPct val="120000"/>
              </a:lnSpc>
              <a:spcBef>
                <a:spcPts val="0"/>
              </a:spcBef>
              <a:buNone/>
            </a:pPr>
            <a:r>
              <a:rPr lang="en-US" sz="3600" b="1" dirty="0"/>
              <a:t>	</a:t>
            </a:r>
            <a:r>
              <a:rPr lang="en-US" sz="3600" b="1" dirty="0" err="1"/>
              <a:t>int</a:t>
            </a:r>
            <a:r>
              <a:rPr lang="en-US" sz="3600" b="1" dirty="0"/>
              <a:t> i=0;</a:t>
            </a:r>
          </a:p>
          <a:p>
            <a:pPr marL="0" indent="0">
              <a:lnSpc>
                <a:spcPct val="120000"/>
              </a:lnSpc>
              <a:spcBef>
                <a:spcPts val="0"/>
              </a:spcBef>
              <a:buNone/>
            </a:pPr>
            <a:r>
              <a:rPr lang="en-US" sz="3600" b="1" dirty="0"/>
              <a:t>	while (</a:t>
            </a:r>
            <a:r>
              <a:rPr lang="en-US" sz="3600" b="1"/>
              <a:t>1) {</a:t>
            </a:r>
            <a:endParaRPr lang="en-US" sz="3600" b="1" dirty="0"/>
          </a:p>
          <a:p>
            <a:pPr marL="0" indent="0">
              <a:lnSpc>
                <a:spcPct val="120000"/>
              </a:lnSpc>
              <a:spcBef>
                <a:spcPts val="0"/>
              </a:spcBef>
              <a:buNone/>
            </a:pPr>
            <a:r>
              <a:rPr lang="en-US" sz="3600" b="1"/>
              <a:t>	    </a:t>
            </a:r>
            <a:r>
              <a:rPr lang="en-US" sz="3600" b="1">
                <a:solidFill>
                  <a:srgbClr val="0000FF"/>
                </a:solidFill>
              </a:rPr>
              <a:t>a</a:t>
            </a:r>
            <a:r>
              <a:rPr lang="en-US" sz="3600" b="1" dirty="0">
                <a:solidFill>
                  <a:srgbClr val="0000FF"/>
                </a:solidFill>
              </a:rPr>
              <a:t>= new </a:t>
            </a:r>
            <a:r>
              <a:rPr lang="en-US" sz="3600" b="1" dirty="0" err="1">
                <a:solidFill>
                  <a:srgbClr val="0000FF"/>
                </a:solidFill>
              </a:rPr>
              <a:t>int</a:t>
            </a:r>
            <a:r>
              <a:rPr lang="en-US" sz="3600" b="1" dirty="0">
                <a:solidFill>
                  <a:srgbClr val="0000FF"/>
                </a:solidFill>
              </a:rPr>
              <a:t> [1000000];</a:t>
            </a:r>
          </a:p>
          <a:p>
            <a:pPr marL="0" indent="0">
              <a:lnSpc>
                <a:spcPct val="120000"/>
              </a:lnSpc>
              <a:spcBef>
                <a:spcPts val="0"/>
              </a:spcBef>
              <a:buNone/>
            </a:pPr>
            <a:r>
              <a:rPr lang="en-US" sz="3600" b="1"/>
              <a:t>	    if(a</a:t>
            </a:r>
            <a:r>
              <a:rPr lang="en-US" sz="3600" b="1" dirty="0"/>
              <a:t>!=NULL</a:t>
            </a:r>
            <a:r>
              <a:rPr lang="en-US" sz="3600" b="1"/>
              <a:t>)  </a:t>
            </a:r>
          </a:p>
          <a:p>
            <a:pPr marL="0" indent="0">
              <a:lnSpc>
                <a:spcPct val="120000"/>
              </a:lnSpc>
              <a:spcBef>
                <a:spcPts val="0"/>
              </a:spcBef>
              <a:buNone/>
            </a:pPr>
            <a:r>
              <a:rPr lang="en-US" sz="3600" b="1"/>
              <a:t>                 { </a:t>
            </a:r>
            <a:r>
              <a:rPr lang="en-US" sz="3600" b="1" dirty="0" err="1"/>
              <a:t>cout</a:t>
            </a:r>
            <a:r>
              <a:rPr lang="en-US" sz="3600" b="1" dirty="0"/>
              <a:t>&lt;&lt;"\n Cap </a:t>
            </a:r>
            <a:r>
              <a:rPr lang="en-US" sz="3600" b="1" dirty="0" err="1"/>
              <a:t>phat</a:t>
            </a:r>
            <a:r>
              <a:rPr lang="en-US" sz="3600" b="1" dirty="0"/>
              <a:t> thanh cong lan thu "&lt;&lt;++i; }</a:t>
            </a:r>
          </a:p>
          <a:p>
            <a:pPr marL="0" indent="0">
              <a:lnSpc>
                <a:spcPct val="120000"/>
              </a:lnSpc>
              <a:spcBef>
                <a:spcPts val="0"/>
              </a:spcBef>
              <a:buNone/>
            </a:pPr>
            <a:r>
              <a:rPr lang="en-US" sz="3600" b="1"/>
              <a:t>	    </a:t>
            </a:r>
            <a:r>
              <a:rPr lang="en-US" sz="3600" b="1">
                <a:solidFill>
                  <a:srgbClr val="FF3399"/>
                </a:solidFill>
              </a:rPr>
              <a:t>else  { cout</a:t>
            </a:r>
            <a:r>
              <a:rPr lang="en-US" sz="3600" b="1" dirty="0">
                <a:solidFill>
                  <a:srgbClr val="FF3399"/>
                </a:solidFill>
              </a:rPr>
              <a:t>&lt;&lt;"\n HET BO NHO!!!\n"; break; }</a:t>
            </a:r>
          </a:p>
          <a:p>
            <a:pPr marL="0" indent="0">
              <a:lnSpc>
                <a:spcPct val="120000"/>
              </a:lnSpc>
              <a:spcBef>
                <a:spcPts val="0"/>
              </a:spcBef>
              <a:buNone/>
            </a:pPr>
            <a:r>
              <a:rPr lang="en-US" sz="3600" b="1" dirty="0"/>
              <a:t>	}	</a:t>
            </a:r>
          </a:p>
          <a:p>
            <a:pPr marL="0" indent="0">
              <a:lnSpc>
                <a:spcPct val="120000"/>
              </a:lnSpc>
              <a:spcBef>
                <a:spcPts val="0"/>
              </a:spcBef>
              <a:buNone/>
            </a:pPr>
            <a:r>
              <a:rPr lang="en-US" sz="3600" b="1" dirty="0"/>
              <a:t>}</a:t>
            </a:r>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37</a:t>
            </a:fld>
            <a:endParaRPr lang="en-US"/>
          </a:p>
        </p:txBody>
      </p:sp>
      <p:sp>
        <p:nvSpPr>
          <p:cNvPr id="6" name="TextBox 5"/>
          <p:cNvSpPr txBox="1"/>
          <p:nvPr/>
        </p:nvSpPr>
        <p:spPr>
          <a:xfrm>
            <a:off x="7160490" y="3072215"/>
            <a:ext cx="4402860" cy="1077218"/>
          </a:xfrm>
          <a:prstGeom prst="rect">
            <a:avLst/>
          </a:prstGeom>
          <a:solidFill>
            <a:srgbClr val="FFFF00"/>
          </a:solidFill>
          <a:ln>
            <a:solidFill>
              <a:schemeClr val="accent1">
                <a:shade val="50000"/>
              </a:schemeClr>
            </a:solidFill>
          </a:ln>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FF0000"/>
                </a:solidFill>
              </a:rPr>
              <a:t>Dự đoán kết quả của chương trình sau??? </a:t>
            </a:r>
          </a:p>
        </p:txBody>
      </p:sp>
      <p:pic>
        <p:nvPicPr>
          <p:cNvPr id="7" name="Picture 6" descr="How To Ask Good Questions. Everyone has heard the adage “the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55" y="652641"/>
            <a:ext cx="4058045" cy="24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42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sz="3600" b="1" dirty="0" err="1"/>
              <a:t>int</a:t>
            </a:r>
            <a:r>
              <a:rPr lang="en-US" sz="3600" b="1" dirty="0"/>
              <a:t> main()</a:t>
            </a:r>
          </a:p>
          <a:p>
            <a:pPr marL="0" indent="0">
              <a:lnSpc>
                <a:spcPct val="120000"/>
              </a:lnSpc>
              <a:spcBef>
                <a:spcPts val="0"/>
              </a:spcBef>
              <a:buNone/>
            </a:pPr>
            <a:r>
              <a:rPr lang="en-US" sz="3600" b="1" dirty="0"/>
              <a:t>{</a:t>
            </a:r>
          </a:p>
          <a:p>
            <a:pPr marL="0" indent="0">
              <a:lnSpc>
                <a:spcPct val="120000"/>
              </a:lnSpc>
              <a:spcBef>
                <a:spcPts val="0"/>
              </a:spcBef>
              <a:buNone/>
            </a:pPr>
            <a:r>
              <a:rPr lang="en-US" sz="3600" b="1" dirty="0"/>
              <a:t>	</a:t>
            </a:r>
            <a:r>
              <a:rPr lang="en-US" sz="3600" b="1" dirty="0" err="1"/>
              <a:t>int</a:t>
            </a:r>
            <a:r>
              <a:rPr lang="en-US" sz="3600" b="1" dirty="0"/>
              <a:t> *a;</a:t>
            </a:r>
          </a:p>
          <a:p>
            <a:pPr marL="0" indent="0">
              <a:lnSpc>
                <a:spcPct val="120000"/>
              </a:lnSpc>
              <a:spcBef>
                <a:spcPts val="0"/>
              </a:spcBef>
              <a:buNone/>
            </a:pPr>
            <a:r>
              <a:rPr lang="en-US" sz="3600" b="1" dirty="0"/>
              <a:t>	</a:t>
            </a:r>
            <a:r>
              <a:rPr lang="en-US" sz="3600" b="1" dirty="0" err="1"/>
              <a:t>int</a:t>
            </a:r>
            <a:r>
              <a:rPr lang="en-US" sz="3600" b="1" dirty="0"/>
              <a:t> i=0;</a:t>
            </a:r>
          </a:p>
          <a:p>
            <a:pPr marL="0" indent="0">
              <a:lnSpc>
                <a:spcPct val="120000"/>
              </a:lnSpc>
              <a:spcBef>
                <a:spcPts val="0"/>
              </a:spcBef>
              <a:buNone/>
            </a:pPr>
            <a:r>
              <a:rPr lang="en-US" sz="3600" b="1" dirty="0"/>
              <a:t>	while (1)</a:t>
            </a:r>
          </a:p>
          <a:p>
            <a:pPr marL="0" indent="0">
              <a:lnSpc>
                <a:spcPct val="120000"/>
              </a:lnSpc>
              <a:spcBef>
                <a:spcPts val="0"/>
              </a:spcBef>
              <a:buNone/>
            </a:pPr>
            <a:r>
              <a:rPr lang="en-US" sz="3600" b="1" dirty="0"/>
              <a:t>	{</a:t>
            </a:r>
          </a:p>
          <a:p>
            <a:pPr marL="0" indent="0">
              <a:lnSpc>
                <a:spcPct val="120000"/>
              </a:lnSpc>
              <a:spcBef>
                <a:spcPts val="0"/>
              </a:spcBef>
              <a:buNone/>
            </a:pPr>
            <a:r>
              <a:rPr lang="en-US" sz="3600" b="1" dirty="0"/>
              <a:t>		a= new </a:t>
            </a:r>
            <a:r>
              <a:rPr lang="en-US" sz="3600" b="1" dirty="0" err="1"/>
              <a:t>int</a:t>
            </a:r>
            <a:r>
              <a:rPr lang="en-US" sz="3600" b="1" dirty="0"/>
              <a:t> [1000000];</a:t>
            </a:r>
          </a:p>
          <a:p>
            <a:pPr marL="0" indent="0">
              <a:lnSpc>
                <a:spcPct val="120000"/>
              </a:lnSpc>
              <a:spcBef>
                <a:spcPts val="0"/>
              </a:spcBef>
              <a:buNone/>
            </a:pPr>
            <a:r>
              <a:rPr lang="en-US" sz="3600" b="1" dirty="0"/>
              <a:t>		if(a!=NULL)  { </a:t>
            </a:r>
            <a:r>
              <a:rPr lang="en-US" sz="3600" b="1" dirty="0" err="1"/>
              <a:t>cout</a:t>
            </a:r>
            <a:r>
              <a:rPr lang="en-US" sz="3600" b="1" dirty="0"/>
              <a:t>&lt;&lt;"\n Cap </a:t>
            </a:r>
            <a:r>
              <a:rPr lang="en-US" sz="3600" b="1" dirty="0" err="1"/>
              <a:t>phat</a:t>
            </a:r>
            <a:r>
              <a:rPr lang="en-US" sz="3600" b="1" dirty="0"/>
              <a:t> thanh cong lan thu "&lt;&lt;++i; }</a:t>
            </a:r>
          </a:p>
          <a:p>
            <a:pPr marL="0" indent="0">
              <a:lnSpc>
                <a:spcPct val="120000"/>
              </a:lnSpc>
              <a:spcBef>
                <a:spcPts val="0"/>
              </a:spcBef>
              <a:buNone/>
            </a:pPr>
            <a:r>
              <a:rPr lang="en-US" sz="3600" b="1" dirty="0"/>
              <a:t>		else  {	</a:t>
            </a:r>
            <a:r>
              <a:rPr lang="en-US" sz="3600" b="1" dirty="0" err="1"/>
              <a:t>cout</a:t>
            </a:r>
            <a:r>
              <a:rPr lang="en-US" sz="3600" b="1" dirty="0"/>
              <a:t>&lt;&lt;"\n HET BO NHO!!!\n"; break; }</a:t>
            </a:r>
          </a:p>
          <a:p>
            <a:pPr marL="0" indent="0">
              <a:lnSpc>
                <a:spcPct val="120000"/>
              </a:lnSpc>
              <a:spcBef>
                <a:spcPts val="0"/>
              </a:spcBef>
              <a:buNone/>
            </a:pPr>
            <a:r>
              <a:rPr lang="en-US" sz="3600" b="1" dirty="0"/>
              <a:t>	}	</a:t>
            </a:r>
          </a:p>
          <a:p>
            <a:pPr marL="0" indent="0">
              <a:lnSpc>
                <a:spcPct val="120000"/>
              </a:lnSpc>
              <a:spcBef>
                <a:spcPts val="0"/>
              </a:spcBef>
              <a:buNone/>
            </a:pPr>
            <a:r>
              <a:rPr lang="en-US" sz="3600" b="1" dirty="0"/>
              <a:t>}</a:t>
            </a:r>
          </a:p>
          <a:p>
            <a:pPr marL="0" indent="0">
              <a:buNone/>
            </a:pPr>
            <a:endParaRPr lang="en-US" dirty="0"/>
          </a:p>
        </p:txBody>
      </p:sp>
      <p:sp>
        <p:nvSpPr>
          <p:cNvPr id="5" name="TextBox 4"/>
          <p:cNvSpPr txBox="1"/>
          <p:nvPr/>
        </p:nvSpPr>
        <p:spPr>
          <a:xfrm>
            <a:off x="6616700" y="1690688"/>
            <a:ext cx="4648200" cy="2062103"/>
          </a:xfrm>
          <a:prstGeom prst="rect">
            <a:avLst/>
          </a:prstGeom>
          <a:solidFill>
            <a:srgbClr val="FFC000"/>
          </a:solidFill>
          <a:ln>
            <a:solidFill>
              <a:srgbClr val="002060"/>
            </a:solidFill>
          </a:ln>
        </p:spPr>
        <p:txBody>
          <a:bodyPr wrap="square" rtlCol="0">
            <a:spAutoFit/>
          </a:bodyPr>
          <a:lstStyle/>
          <a:p>
            <a:r>
              <a:rPr lang="vi-VN" sz="3200" dirty="0"/>
              <a:t>Đối với C++, cần phải giải phóng vùng nhớ [delete] được cấp phát bằng lệnh new</a:t>
            </a:r>
          </a:p>
        </p:txBody>
      </p:sp>
      <p:sp>
        <p:nvSpPr>
          <p:cNvPr id="4" name="Slide Number Placeholder 3"/>
          <p:cNvSpPr>
            <a:spLocks noGrp="1"/>
          </p:cNvSpPr>
          <p:nvPr>
            <p:ph type="sldNum" sz="quarter" idx="12"/>
          </p:nvPr>
        </p:nvSpPr>
        <p:spPr/>
        <p:txBody>
          <a:bodyPr/>
          <a:lstStyle/>
          <a:p>
            <a:fld id="{06F855F6-99C9-4B18-88EC-1D73743D07FD}" type="slidenum">
              <a:rPr lang="en-US" smtClean="0"/>
              <a:t>38</a:t>
            </a:fld>
            <a:endParaRPr lang="en-US"/>
          </a:p>
        </p:txBody>
      </p:sp>
      <p:pic>
        <p:nvPicPr>
          <p:cNvPr id="6" name="Picture 5"/>
          <p:cNvPicPr>
            <a:picLocks noChangeAspect="1"/>
          </p:cNvPicPr>
          <p:nvPr/>
        </p:nvPicPr>
        <p:blipFill>
          <a:blip r:embed="rId2"/>
          <a:stretch>
            <a:fillRect/>
          </a:stretch>
        </p:blipFill>
        <p:spPr>
          <a:xfrm>
            <a:off x="963385" y="197984"/>
            <a:ext cx="10265229" cy="6479925"/>
          </a:xfrm>
          <a:prstGeom prst="rect">
            <a:avLst/>
          </a:prstGeom>
        </p:spPr>
      </p:pic>
    </p:spTree>
    <p:extLst>
      <p:ext uri="{BB962C8B-B14F-4D97-AF65-F5344CB8AC3E}">
        <p14:creationId xmlns:p14="http://schemas.microsoft.com/office/powerpoint/2010/main" val="3817507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int</a:t>
            </a:r>
            <a:r>
              <a:rPr lang="en-US" b="1" dirty="0"/>
              <a:t> main()</a:t>
            </a:r>
          </a:p>
          <a:p>
            <a:pPr marL="0" indent="0">
              <a:buNone/>
            </a:pPr>
            <a:r>
              <a:rPr lang="en-US" b="1" dirty="0"/>
              <a:t>{</a:t>
            </a:r>
          </a:p>
          <a:p>
            <a:pPr marL="0" indent="0">
              <a:buNone/>
            </a:pPr>
            <a:r>
              <a:rPr lang="en-US" b="1" dirty="0"/>
              <a:t>	</a:t>
            </a:r>
            <a:r>
              <a:rPr lang="en-US" b="1" dirty="0" err="1"/>
              <a:t>int</a:t>
            </a:r>
            <a:r>
              <a:rPr lang="en-US" b="1" dirty="0"/>
              <a:t> *a;</a:t>
            </a:r>
          </a:p>
          <a:p>
            <a:pPr marL="0" indent="0">
              <a:buNone/>
            </a:pPr>
            <a:r>
              <a:rPr lang="en-US" b="1" dirty="0"/>
              <a:t>	</a:t>
            </a:r>
            <a:r>
              <a:rPr lang="en-US" b="1" dirty="0" err="1"/>
              <a:t>int</a:t>
            </a:r>
            <a:r>
              <a:rPr lang="en-US" b="1" dirty="0"/>
              <a:t> i=0;</a:t>
            </a:r>
          </a:p>
          <a:p>
            <a:pPr marL="0" indent="0">
              <a:buNone/>
            </a:pPr>
            <a:r>
              <a:rPr lang="en-US" b="1" dirty="0"/>
              <a:t>	while (1)</a:t>
            </a:r>
          </a:p>
          <a:p>
            <a:pPr marL="0" indent="0">
              <a:buNone/>
            </a:pPr>
            <a:r>
              <a:rPr lang="en-US" b="1" dirty="0"/>
              <a:t>	{</a:t>
            </a:r>
          </a:p>
          <a:p>
            <a:pPr marL="0" indent="0">
              <a:buNone/>
            </a:pPr>
            <a:r>
              <a:rPr lang="en-US" b="1" dirty="0"/>
              <a:t>		a= new </a:t>
            </a:r>
            <a:r>
              <a:rPr lang="en-US" b="1" dirty="0" err="1"/>
              <a:t>int</a:t>
            </a:r>
            <a:r>
              <a:rPr lang="en-US" b="1" dirty="0"/>
              <a:t> [1000000];</a:t>
            </a:r>
          </a:p>
          <a:p>
            <a:pPr marL="0" indent="0">
              <a:buNone/>
            </a:pPr>
            <a:r>
              <a:rPr lang="en-US" b="1" dirty="0"/>
              <a:t>		if(a!=NULL)  { </a:t>
            </a:r>
            <a:r>
              <a:rPr lang="en-US" b="1" dirty="0" err="1"/>
              <a:t>cout</a:t>
            </a:r>
            <a:r>
              <a:rPr lang="en-US" b="1" dirty="0"/>
              <a:t>&lt;&lt;"\n Cap </a:t>
            </a:r>
            <a:r>
              <a:rPr lang="en-US" b="1" dirty="0" err="1"/>
              <a:t>phat</a:t>
            </a:r>
            <a:r>
              <a:rPr lang="en-US" b="1" dirty="0"/>
              <a:t> thanh cong lan thu "&lt;&lt;++i; }</a:t>
            </a:r>
          </a:p>
          <a:p>
            <a:pPr marL="0" indent="0">
              <a:buNone/>
            </a:pPr>
            <a:r>
              <a:rPr lang="en-US" b="1" dirty="0"/>
              <a:t>		else  {	</a:t>
            </a:r>
            <a:r>
              <a:rPr lang="en-US" b="1" dirty="0" err="1"/>
              <a:t>cout</a:t>
            </a:r>
            <a:r>
              <a:rPr lang="en-US" b="1" dirty="0"/>
              <a:t>&lt;&lt;"\n HET BO NHO!!!\n"; break; }</a:t>
            </a:r>
          </a:p>
          <a:p>
            <a:pPr marL="0" indent="0">
              <a:buNone/>
            </a:pPr>
            <a:r>
              <a:rPr lang="en-US" b="1" dirty="0"/>
              <a:t>	}	</a:t>
            </a:r>
          </a:p>
          <a:p>
            <a:pPr marL="0" indent="0">
              <a:buNone/>
            </a:pPr>
            <a:r>
              <a:rPr lang="en-US" b="1" dirty="0"/>
              <a:t>	</a:t>
            </a:r>
          </a:p>
          <a:p>
            <a:pPr marL="0" indent="0">
              <a:buNone/>
            </a:pPr>
            <a:r>
              <a:rPr lang="en-US" b="1" dirty="0"/>
              <a:t>}</a:t>
            </a:r>
          </a:p>
          <a:p>
            <a:pPr marL="0" indent="0">
              <a:buNone/>
            </a:pPr>
            <a:endParaRPr lang="en-US" dirty="0"/>
          </a:p>
        </p:txBody>
      </p:sp>
      <p:pic>
        <p:nvPicPr>
          <p:cNvPr id="4" name="Picture 3"/>
          <p:cNvPicPr>
            <a:picLocks noChangeAspect="1"/>
          </p:cNvPicPr>
          <p:nvPr/>
        </p:nvPicPr>
        <p:blipFill>
          <a:blip r:embed="rId2"/>
          <a:stretch>
            <a:fillRect/>
          </a:stretch>
        </p:blipFill>
        <p:spPr>
          <a:xfrm>
            <a:off x="964972" y="1819049"/>
            <a:ext cx="10535298" cy="4020048"/>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39</a:t>
            </a:fld>
            <a:endParaRPr lang="en-US"/>
          </a:p>
        </p:txBody>
      </p:sp>
    </p:spTree>
    <p:extLst>
      <p:ext uri="{BB962C8B-B14F-4D97-AF65-F5344CB8AC3E}">
        <p14:creationId xmlns:p14="http://schemas.microsoft.com/office/powerpoint/2010/main" val="40850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Phần mềm</a:t>
            </a:r>
          </a:p>
        </p:txBody>
      </p:sp>
      <p:sp>
        <p:nvSpPr>
          <p:cNvPr id="3" name="Content Placeholder 2"/>
          <p:cNvSpPr>
            <a:spLocks noGrp="1"/>
          </p:cNvSpPr>
          <p:nvPr>
            <p:ph idx="1"/>
          </p:nvPr>
        </p:nvSpPr>
        <p:spPr/>
        <p:txBody>
          <a:bodyPr/>
          <a:lstStyle/>
          <a:p>
            <a:pPr marL="0" indent="0">
              <a:buNone/>
            </a:pPr>
            <a:r>
              <a:rPr lang="en-US" dirty="0" err="1"/>
              <a:t>Dev</a:t>
            </a:r>
            <a:r>
              <a:rPr lang="en-US" dirty="0"/>
              <a:t> C</a:t>
            </a:r>
          </a:p>
          <a:p>
            <a:pPr marL="0" indent="0">
              <a:buNone/>
            </a:pPr>
            <a:r>
              <a:rPr lang="en-US" dirty="0"/>
              <a:t>VS 2017</a:t>
            </a:r>
          </a:p>
        </p:txBody>
      </p:sp>
      <p:sp>
        <p:nvSpPr>
          <p:cNvPr id="4" name="Slide Number Placeholder 3"/>
          <p:cNvSpPr>
            <a:spLocks noGrp="1"/>
          </p:cNvSpPr>
          <p:nvPr>
            <p:ph type="sldNum" sz="quarter" idx="12"/>
          </p:nvPr>
        </p:nvSpPr>
        <p:spPr/>
        <p:txBody>
          <a:bodyPr/>
          <a:lstStyle/>
          <a:p>
            <a:fld id="{06F855F6-99C9-4B18-88EC-1D73743D07FD}" type="slidenum">
              <a:rPr lang="en-US" smtClean="0"/>
              <a:t>4</a:t>
            </a:fld>
            <a:endParaRPr lang="en-US"/>
          </a:p>
        </p:txBody>
      </p:sp>
      <p:pic>
        <p:nvPicPr>
          <p:cNvPr id="1026" name="Picture 2" descr="Buy Microsoft Visual Studio Enterprise 2017 Product 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593" y="2443969"/>
            <a:ext cx="3839650" cy="37329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ình Biên Dịch Dev-C++ - Cộng Đồng IT Vũng Tà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789" y="2707163"/>
            <a:ext cx="3206604" cy="320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54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và thu hồi bộ nhớ</a:t>
            </a:r>
          </a:p>
        </p:txBody>
      </p:sp>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buNone/>
            </a:pPr>
            <a:r>
              <a:rPr lang="en-US" sz="3600" b="1" dirty="0" err="1"/>
              <a:t>int</a:t>
            </a:r>
            <a:r>
              <a:rPr lang="en-US" sz="3600" b="1" dirty="0"/>
              <a:t> </a:t>
            </a:r>
            <a:r>
              <a:rPr lang="en-US" sz="3600" b="1"/>
              <a:t>main(){</a:t>
            </a:r>
            <a:endParaRPr lang="en-US" sz="3600" b="1" dirty="0"/>
          </a:p>
          <a:p>
            <a:pPr marL="0" indent="0">
              <a:lnSpc>
                <a:spcPct val="120000"/>
              </a:lnSpc>
              <a:spcBef>
                <a:spcPts val="0"/>
              </a:spcBef>
              <a:buNone/>
            </a:pPr>
            <a:r>
              <a:rPr lang="en-US" sz="3600" b="1"/>
              <a:t>   int </a:t>
            </a:r>
            <a:r>
              <a:rPr lang="en-US" sz="3600" b="1" dirty="0"/>
              <a:t>*a;</a:t>
            </a:r>
          </a:p>
          <a:p>
            <a:pPr marL="0" indent="0">
              <a:lnSpc>
                <a:spcPct val="120000"/>
              </a:lnSpc>
              <a:spcBef>
                <a:spcPts val="0"/>
              </a:spcBef>
              <a:buNone/>
            </a:pPr>
            <a:r>
              <a:rPr lang="en-US" sz="3600" b="1"/>
              <a:t>   int </a:t>
            </a:r>
            <a:r>
              <a:rPr lang="en-US" sz="3600" b="1" dirty="0"/>
              <a:t>i=0;</a:t>
            </a:r>
          </a:p>
          <a:p>
            <a:pPr marL="0" indent="0">
              <a:lnSpc>
                <a:spcPct val="120000"/>
              </a:lnSpc>
              <a:spcBef>
                <a:spcPts val="0"/>
              </a:spcBef>
              <a:buNone/>
            </a:pPr>
            <a:r>
              <a:rPr lang="en-US" sz="3600" b="1"/>
              <a:t>   while </a:t>
            </a:r>
            <a:r>
              <a:rPr lang="en-US" sz="3600" b="1" dirty="0"/>
              <a:t>(</a:t>
            </a:r>
            <a:r>
              <a:rPr lang="en-US" sz="3600" b="1"/>
              <a:t>1) {</a:t>
            </a:r>
            <a:endParaRPr lang="en-US" sz="3600" b="1" dirty="0"/>
          </a:p>
          <a:p>
            <a:pPr marL="0" indent="0">
              <a:lnSpc>
                <a:spcPct val="120000"/>
              </a:lnSpc>
              <a:spcBef>
                <a:spcPts val="0"/>
              </a:spcBef>
              <a:buNone/>
            </a:pPr>
            <a:r>
              <a:rPr lang="en-US" sz="3600" b="1"/>
              <a:t>      a</a:t>
            </a:r>
            <a:r>
              <a:rPr lang="en-US" sz="3600" b="1" dirty="0"/>
              <a:t>= new </a:t>
            </a:r>
            <a:r>
              <a:rPr lang="en-US" sz="3600" b="1" dirty="0" err="1"/>
              <a:t>int</a:t>
            </a:r>
            <a:r>
              <a:rPr lang="en-US" sz="3600" b="1" dirty="0"/>
              <a:t> [1000000];</a:t>
            </a:r>
          </a:p>
          <a:p>
            <a:pPr marL="0" indent="0">
              <a:lnSpc>
                <a:spcPct val="120000"/>
              </a:lnSpc>
              <a:spcBef>
                <a:spcPts val="0"/>
              </a:spcBef>
              <a:buNone/>
            </a:pPr>
            <a:r>
              <a:rPr lang="en-US" sz="3600" b="1"/>
              <a:t>      if(a</a:t>
            </a:r>
            <a:r>
              <a:rPr lang="en-US" sz="3600" b="1" dirty="0"/>
              <a:t>!=NULL</a:t>
            </a:r>
            <a:r>
              <a:rPr lang="en-US" sz="3600" b="1"/>
              <a:t>) { </a:t>
            </a:r>
            <a:br>
              <a:rPr lang="en-US" sz="3600" b="1"/>
            </a:br>
            <a:r>
              <a:rPr lang="en-US" sz="3600" b="1"/>
              <a:t>           cout</a:t>
            </a:r>
            <a:r>
              <a:rPr lang="en-US" sz="3600" b="1" dirty="0"/>
              <a:t>&lt;&lt;"\n Cap </a:t>
            </a:r>
            <a:r>
              <a:rPr lang="en-US" sz="3600" b="1" dirty="0" err="1"/>
              <a:t>phat</a:t>
            </a:r>
            <a:r>
              <a:rPr lang="en-US" sz="3600" b="1" dirty="0"/>
              <a:t> thanh cong lan thu "&lt;&lt;++i</a:t>
            </a:r>
            <a:r>
              <a:rPr lang="en-US" sz="3600" b="1"/>
              <a:t>; </a:t>
            </a:r>
          </a:p>
          <a:p>
            <a:pPr marL="0" indent="0">
              <a:lnSpc>
                <a:spcPct val="120000"/>
              </a:lnSpc>
              <a:spcBef>
                <a:spcPts val="0"/>
              </a:spcBef>
              <a:buNone/>
            </a:pPr>
            <a:r>
              <a:rPr lang="en-US" sz="6500" b="1">
                <a:solidFill>
                  <a:srgbClr val="FF0000"/>
                </a:solidFill>
              </a:rPr>
              <a:t>      delete </a:t>
            </a:r>
            <a:r>
              <a:rPr lang="en-US" sz="6500" b="1" dirty="0">
                <a:solidFill>
                  <a:srgbClr val="FF0000"/>
                </a:solidFill>
              </a:rPr>
              <a:t>[]</a:t>
            </a:r>
            <a:r>
              <a:rPr lang="en-US" sz="6500" b="1">
                <a:solidFill>
                  <a:srgbClr val="FF0000"/>
                </a:solidFill>
              </a:rPr>
              <a:t>a;</a:t>
            </a:r>
          </a:p>
          <a:p>
            <a:pPr marL="0" indent="0">
              <a:lnSpc>
                <a:spcPct val="120000"/>
              </a:lnSpc>
              <a:spcBef>
                <a:spcPts val="0"/>
              </a:spcBef>
              <a:buNone/>
            </a:pPr>
            <a:r>
              <a:rPr lang="en-US" sz="6500" b="1">
                <a:solidFill>
                  <a:srgbClr val="FF0000"/>
                </a:solidFill>
              </a:rPr>
              <a:t>    </a:t>
            </a:r>
            <a:r>
              <a:rPr lang="en-US" sz="3600" b="1"/>
              <a:t>}</a:t>
            </a:r>
            <a:endParaRPr lang="en-US" sz="3600" b="1" dirty="0"/>
          </a:p>
          <a:p>
            <a:pPr marL="0" indent="0">
              <a:lnSpc>
                <a:spcPct val="120000"/>
              </a:lnSpc>
              <a:spcBef>
                <a:spcPts val="0"/>
              </a:spcBef>
              <a:buNone/>
            </a:pPr>
            <a:r>
              <a:rPr lang="en-US" sz="3600" b="1"/>
              <a:t>       else  { cout</a:t>
            </a:r>
            <a:r>
              <a:rPr lang="en-US" sz="3600" b="1" dirty="0"/>
              <a:t>&lt;&lt;"\n HET BO NHO!!!\n"; break; }</a:t>
            </a:r>
          </a:p>
          <a:p>
            <a:pPr marL="0" indent="0">
              <a:lnSpc>
                <a:spcPct val="120000"/>
              </a:lnSpc>
              <a:spcBef>
                <a:spcPts val="0"/>
              </a:spcBef>
              <a:buNone/>
            </a:pPr>
            <a:r>
              <a:rPr lang="en-US" sz="3600" b="1"/>
              <a:t>   }</a:t>
            </a:r>
            <a:r>
              <a:rPr lang="en-US" sz="3600" b="1" dirty="0"/>
              <a:t>	</a:t>
            </a:r>
          </a:p>
          <a:p>
            <a:pPr marL="0" indent="0">
              <a:lnSpc>
                <a:spcPct val="120000"/>
              </a:lnSpc>
              <a:spcBef>
                <a:spcPts val="0"/>
              </a:spcBef>
              <a:buNone/>
            </a:pPr>
            <a:r>
              <a:rPr lang="en-US" sz="3600" b="1" dirty="0"/>
              <a:t>}</a:t>
            </a:r>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40</a:t>
            </a:fld>
            <a:endParaRPr lang="en-US"/>
          </a:p>
        </p:txBody>
      </p:sp>
      <p:sp>
        <p:nvSpPr>
          <p:cNvPr id="5" name="TextBox 4"/>
          <p:cNvSpPr txBox="1"/>
          <p:nvPr/>
        </p:nvSpPr>
        <p:spPr>
          <a:xfrm>
            <a:off x="6820312" y="4145009"/>
            <a:ext cx="4533488" cy="1077218"/>
          </a:xfrm>
          <a:prstGeom prst="rect">
            <a:avLst/>
          </a:prstGeom>
          <a:solidFill>
            <a:srgbClr val="FFFF00"/>
          </a:solidFill>
          <a:ln>
            <a:solidFill>
              <a:schemeClr val="accent1">
                <a:shade val="50000"/>
              </a:schemeClr>
            </a:solidFill>
          </a:ln>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FF0000"/>
                </a:solidFill>
              </a:rPr>
              <a:t>Dự đoán kết quả của chương trình sau??? </a:t>
            </a:r>
          </a:p>
        </p:txBody>
      </p:sp>
      <p:pic>
        <p:nvPicPr>
          <p:cNvPr id="6" name="Picture 5" descr="How To Ask Good Questions. Everyone has heard the adage “ther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55" y="1059966"/>
            <a:ext cx="4058045" cy="24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04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và Java</a:t>
            </a:r>
          </a:p>
        </p:txBody>
      </p:sp>
      <p:sp>
        <p:nvSpPr>
          <p:cNvPr id="3" name="Content Placeholder 2"/>
          <p:cNvSpPr>
            <a:spLocks noGrp="1"/>
          </p:cNvSpPr>
          <p:nvPr>
            <p:ph idx="1"/>
          </p:nvPr>
        </p:nvSpPr>
        <p:spPr>
          <a:xfrm>
            <a:off x="683455" y="1445797"/>
            <a:ext cx="10515600" cy="4351338"/>
          </a:xfrm>
        </p:spPr>
        <p:txBody>
          <a:bodyPr/>
          <a:lstStyle/>
          <a:p>
            <a:pPr marL="0" indent="0">
              <a:buNone/>
            </a:pPr>
            <a:r>
              <a:rPr lang="en-US" dirty="0"/>
              <a:t>C++ </a:t>
            </a:r>
            <a:r>
              <a:rPr lang="en-US" dirty="0" err="1"/>
              <a:t>tạo</a:t>
            </a:r>
            <a:r>
              <a:rPr lang="en-US" dirty="0"/>
              <a:t> </a:t>
            </a:r>
            <a:r>
              <a:rPr lang="en-US" dirty="0" err="1"/>
              <a:t>ra</a:t>
            </a:r>
            <a:r>
              <a:rPr lang="en-US" dirty="0"/>
              <a:t> file </a:t>
            </a:r>
            <a:r>
              <a:rPr lang="en-US" dirty="0" err="1"/>
              <a:t>dạng</a:t>
            </a:r>
            <a:r>
              <a:rPr lang="en-US" dirty="0"/>
              <a:t> object (</a:t>
            </a:r>
            <a:r>
              <a:rPr lang="en-US" dirty="0" err="1"/>
              <a:t>phần</a:t>
            </a:r>
            <a:r>
              <a:rPr lang="en-US" dirty="0"/>
              <a:t> </a:t>
            </a:r>
            <a:r>
              <a:rPr lang="en-US" dirty="0" err="1"/>
              <a:t>mở</a:t>
            </a:r>
            <a:r>
              <a:rPr lang="en-US" dirty="0"/>
              <a:t> </a:t>
            </a:r>
            <a:r>
              <a:rPr lang="en-US" dirty="0" err="1"/>
              <a:t>rộng</a:t>
            </a:r>
            <a:r>
              <a:rPr lang="en-US" dirty="0"/>
              <a:t> </a:t>
            </a:r>
            <a:r>
              <a:rPr lang="en-US" dirty="0" err="1"/>
              <a:t>là</a:t>
            </a:r>
            <a:r>
              <a:rPr lang="en-US" dirty="0"/>
              <a:t> .o) </a:t>
            </a:r>
            <a:r>
              <a:rPr lang="en-US" dirty="0" err="1"/>
              <a:t>sau</a:t>
            </a:r>
            <a:r>
              <a:rPr lang="en-US" dirty="0"/>
              <a:t> </a:t>
            </a:r>
            <a:r>
              <a:rPr lang="en-US" dirty="0" err="1"/>
              <a:t>đó</a:t>
            </a:r>
            <a:r>
              <a:rPr lang="en-US" dirty="0"/>
              <a:t> </a:t>
            </a:r>
            <a:r>
              <a:rPr lang="en-US" dirty="0" err="1"/>
              <a:t>liên</a:t>
            </a:r>
            <a:r>
              <a:rPr lang="en-US" dirty="0"/>
              <a:t> </a:t>
            </a:r>
            <a:r>
              <a:rPr lang="en-US" dirty="0" err="1"/>
              <a:t>kết</a:t>
            </a:r>
            <a:r>
              <a:rPr lang="en-US" dirty="0"/>
              <a:t> </a:t>
            </a:r>
            <a:r>
              <a:rPr lang="en-US" dirty="0" err="1"/>
              <a:t>tạo</a:t>
            </a:r>
            <a:r>
              <a:rPr lang="en-US" dirty="0"/>
              <a:t> </a:t>
            </a:r>
            <a:r>
              <a:rPr lang="en-US" dirty="0" err="1"/>
              <a:t>ra</a:t>
            </a:r>
            <a:r>
              <a:rPr lang="en-US" dirty="0"/>
              <a:t> file </a:t>
            </a:r>
            <a:r>
              <a:rPr lang="en-US" dirty="0" err="1"/>
              <a:t>thực</a:t>
            </a:r>
            <a:r>
              <a:rPr lang="en-US" dirty="0"/>
              <a:t> </a:t>
            </a:r>
            <a:r>
              <a:rPr lang="en-US" dirty="0" err="1"/>
              <a:t>thi</a:t>
            </a:r>
            <a:r>
              <a:rPr lang="en-US" dirty="0"/>
              <a:t> exe</a:t>
            </a:r>
            <a:r>
              <a:rPr lang="en-US"/>
              <a:t>.  </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41</a:t>
            </a:fld>
            <a:endParaRPr lang="en-US"/>
          </a:p>
        </p:txBody>
      </p:sp>
      <p:pic>
        <p:nvPicPr>
          <p:cNvPr id="8194" name="Picture 2" descr="Installing C++ Compiler and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009" y="2764059"/>
            <a:ext cx="10443613" cy="303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82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và Java</a:t>
            </a:r>
          </a:p>
        </p:txBody>
      </p:sp>
      <p:sp>
        <p:nvSpPr>
          <p:cNvPr id="3" name="Content Placeholder 2"/>
          <p:cNvSpPr>
            <a:spLocks noGrp="1"/>
          </p:cNvSpPr>
          <p:nvPr>
            <p:ph idx="1"/>
          </p:nvPr>
        </p:nvSpPr>
        <p:spPr>
          <a:xfrm>
            <a:off x="683455" y="1445797"/>
            <a:ext cx="10515600" cy="4351338"/>
          </a:xfrm>
        </p:spPr>
        <p:txBody>
          <a:bodyPr/>
          <a:lstStyle/>
          <a:p>
            <a:pPr marL="0" indent="0">
              <a:buNone/>
            </a:pPr>
            <a:r>
              <a:rPr lang="en-US" dirty="0"/>
              <a:t>C++ </a:t>
            </a:r>
            <a:r>
              <a:rPr lang="en-US" dirty="0" err="1"/>
              <a:t>tạo</a:t>
            </a:r>
            <a:r>
              <a:rPr lang="en-US" dirty="0"/>
              <a:t> </a:t>
            </a:r>
            <a:r>
              <a:rPr lang="en-US" dirty="0" err="1"/>
              <a:t>ra</a:t>
            </a:r>
            <a:r>
              <a:rPr lang="en-US" dirty="0"/>
              <a:t> file </a:t>
            </a:r>
            <a:r>
              <a:rPr lang="en-US" dirty="0" err="1"/>
              <a:t>dạng</a:t>
            </a:r>
            <a:r>
              <a:rPr lang="en-US" dirty="0"/>
              <a:t> object (</a:t>
            </a:r>
            <a:r>
              <a:rPr lang="en-US" dirty="0" err="1"/>
              <a:t>phần</a:t>
            </a:r>
            <a:r>
              <a:rPr lang="en-US" dirty="0"/>
              <a:t> </a:t>
            </a:r>
            <a:r>
              <a:rPr lang="en-US" dirty="0" err="1"/>
              <a:t>mở</a:t>
            </a:r>
            <a:r>
              <a:rPr lang="en-US" dirty="0"/>
              <a:t> </a:t>
            </a:r>
            <a:r>
              <a:rPr lang="en-US" dirty="0" err="1"/>
              <a:t>rộng</a:t>
            </a:r>
            <a:r>
              <a:rPr lang="en-US" dirty="0"/>
              <a:t> </a:t>
            </a:r>
            <a:r>
              <a:rPr lang="en-US" dirty="0" err="1"/>
              <a:t>là</a:t>
            </a:r>
            <a:r>
              <a:rPr lang="en-US" dirty="0"/>
              <a:t> .o) </a:t>
            </a:r>
            <a:r>
              <a:rPr lang="en-US" dirty="0" err="1"/>
              <a:t>sau</a:t>
            </a:r>
            <a:r>
              <a:rPr lang="en-US" dirty="0"/>
              <a:t> </a:t>
            </a:r>
            <a:r>
              <a:rPr lang="en-US" dirty="0" err="1"/>
              <a:t>đó</a:t>
            </a:r>
            <a:r>
              <a:rPr lang="en-US" dirty="0"/>
              <a:t> </a:t>
            </a:r>
            <a:r>
              <a:rPr lang="en-US" dirty="0" err="1"/>
              <a:t>liên</a:t>
            </a:r>
            <a:r>
              <a:rPr lang="en-US" dirty="0"/>
              <a:t> </a:t>
            </a:r>
            <a:r>
              <a:rPr lang="en-US" dirty="0" err="1"/>
              <a:t>kết</a:t>
            </a:r>
            <a:r>
              <a:rPr lang="en-US" dirty="0"/>
              <a:t> </a:t>
            </a:r>
            <a:r>
              <a:rPr lang="en-US" dirty="0" err="1"/>
              <a:t>tạo</a:t>
            </a:r>
            <a:r>
              <a:rPr lang="en-US" dirty="0"/>
              <a:t> </a:t>
            </a:r>
            <a:r>
              <a:rPr lang="en-US" dirty="0" err="1"/>
              <a:t>ra</a:t>
            </a:r>
            <a:r>
              <a:rPr lang="en-US" dirty="0"/>
              <a:t> file </a:t>
            </a:r>
            <a:r>
              <a:rPr lang="en-US" dirty="0" err="1"/>
              <a:t>thực</a:t>
            </a:r>
            <a:r>
              <a:rPr lang="en-US" dirty="0"/>
              <a:t> </a:t>
            </a:r>
            <a:r>
              <a:rPr lang="en-US" dirty="0" err="1"/>
              <a:t>thi</a:t>
            </a:r>
            <a:r>
              <a:rPr lang="en-US" dirty="0"/>
              <a:t> exe</a:t>
            </a:r>
            <a:r>
              <a:rPr lang="en-US"/>
              <a:t>.  </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42</a:t>
            </a:fld>
            <a:endParaRPr lang="en-US"/>
          </a:p>
        </p:txBody>
      </p:sp>
      <p:pic>
        <p:nvPicPr>
          <p:cNvPr id="1024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58" y="2615785"/>
            <a:ext cx="859155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514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và Java</a:t>
            </a:r>
          </a:p>
        </p:txBody>
      </p:sp>
      <p:sp>
        <p:nvSpPr>
          <p:cNvPr id="3" name="Content Placeholder 2"/>
          <p:cNvSpPr>
            <a:spLocks noGrp="1"/>
          </p:cNvSpPr>
          <p:nvPr>
            <p:ph idx="1"/>
          </p:nvPr>
        </p:nvSpPr>
        <p:spPr>
          <a:xfrm>
            <a:off x="683455" y="1445797"/>
            <a:ext cx="10515600" cy="4351338"/>
          </a:xfrm>
        </p:spPr>
        <p:txBody>
          <a:bodyPr/>
          <a:lstStyle/>
          <a:p>
            <a:pPr marL="0" indent="0">
              <a:buNone/>
            </a:pPr>
            <a:r>
              <a:rPr lang="en-US"/>
              <a:t>Java </a:t>
            </a:r>
            <a:r>
              <a:rPr lang="en-US" dirty="0" err="1"/>
              <a:t>tạo</a:t>
            </a:r>
            <a:r>
              <a:rPr lang="en-US" dirty="0"/>
              <a:t> file </a:t>
            </a:r>
            <a:r>
              <a:rPr lang="en-US" dirty="0" err="1"/>
              <a:t>dạng</a:t>
            </a:r>
            <a:r>
              <a:rPr lang="en-US" dirty="0"/>
              <a:t> class.</a:t>
            </a:r>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43</a:t>
            </a:fld>
            <a:endParaRPr lang="en-US"/>
          </a:p>
        </p:txBody>
      </p:sp>
      <p:pic>
        <p:nvPicPr>
          <p:cNvPr id="1028" name="Picture 4" descr="What is the difference between a C++ and a Java compiler?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02" y="2015296"/>
            <a:ext cx="8923111" cy="43460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77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và Java</a:t>
            </a:r>
          </a:p>
        </p:txBody>
      </p:sp>
      <p:sp>
        <p:nvSpPr>
          <p:cNvPr id="3" name="Content Placeholder 2"/>
          <p:cNvSpPr>
            <a:spLocks noGrp="1"/>
          </p:cNvSpPr>
          <p:nvPr>
            <p:ph idx="1"/>
          </p:nvPr>
        </p:nvSpPr>
        <p:spPr>
          <a:xfrm>
            <a:off x="683455" y="1445797"/>
            <a:ext cx="10515600" cy="4351338"/>
          </a:xfrm>
        </p:spPr>
        <p:txBody>
          <a:bodyPr/>
          <a:lstStyle/>
          <a:p>
            <a:pPr marL="0" indent="0">
              <a:buNone/>
            </a:pPr>
            <a:r>
              <a:rPr lang="en-US"/>
              <a:t>C++ gần phần cứng hơn so với Java.</a:t>
            </a: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44</a:t>
            </a:fld>
            <a:endParaRPr lang="en-US"/>
          </a:p>
        </p:txBody>
      </p:sp>
      <p:pic>
        <p:nvPicPr>
          <p:cNvPr id="2050" name="Picture 2" descr="So You Want To Be A Malware Analyst - Malwarebytes Labs | Malwarebytes 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853" y="2086350"/>
            <a:ext cx="5196010" cy="4225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vels of Programming Languages. Know the menu before you order the… | by  Mohit Chawla | The Bit Theo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48" y="2639656"/>
            <a:ext cx="4671405" cy="367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06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và asm</a:t>
            </a:r>
          </a:p>
        </p:txBody>
      </p:sp>
      <p:sp>
        <p:nvSpPr>
          <p:cNvPr id="3" name="Content Placeholder 2"/>
          <p:cNvSpPr>
            <a:spLocks noGrp="1"/>
          </p:cNvSpPr>
          <p:nvPr>
            <p:ph idx="1"/>
          </p:nvPr>
        </p:nvSpPr>
        <p:spPr>
          <a:xfrm>
            <a:off x="683455" y="1445797"/>
            <a:ext cx="10515600" cy="4351338"/>
          </a:xfrm>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45</a:t>
            </a:fld>
            <a:endParaRPr lang="en-US"/>
          </a:p>
        </p:txBody>
      </p:sp>
      <p:pic>
        <p:nvPicPr>
          <p:cNvPr id="5" name="Picture 4"/>
          <p:cNvPicPr>
            <a:picLocks noChangeAspect="1"/>
          </p:cNvPicPr>
          <p:nvPr/>
        </p:nvPicPr>
        <p:blipFill>
          <a:blip r:embed="rId2"/>
          <a:stretch>
            <a:fillRect/>
          </a:stretch>
        </p:blipFill>
        <p:spPr>
          <a:xfrm>
            <a:off x="739727" y="1445797"/>
            <a:ext cx="4817012" cy="3048000"/>
          </a:xfrm>
          <a:prstGeom prst="rect">
            <a:avLst/>
          </a:prstGeom>
        </p:spPr>
      </p:pic>
      <p:pic>
        <p:nvPicPr>
          <p:cNvPr id="6" name="Picture 5"/>
          <p:cNvPicPr>
            <a:picLocks noChangeAspect="1"/>
          </p:cNvPicPr>
          <p:nvPr/>
        </p:nvPicPr>
        <p:blipFill>
          <a:blip r:embed="rId3"/>
          <a:stretch>
            <a:fillRect/>
          </a:stretch>
        </p:blipFill>
        <p:spPr>
          <a:xfrm>
            <a:off x="5941255" y="1445797"/>
            <a:ext cx="5556739" cy="4229023"/>
          </a:xfrm>
          <a:prstGeom prst="rect">
            <a:avLst/>
          </a:prstGeom>
        </p:spPr>
      </p:pic>
      <p:sp>
        <p:nvSpPr>
          <p:cNvPr id="7" name="Rectangle 6"/>
          <p:cNvSpPr/>
          <p:nvPr/>
        </p:nvSpPr>
        <p:spPr>
          <a:xfrm>
            <a:off x="838200" y="4458792"/>
            <a:ext cx="3577005" cy="584775"/>
          </a:xfrm>
          <a:prstGeom prst="rect">
            <a:avLst/>
          </a:prstGeom>
        </p:spPr>
        <p:txBody>
          <a:bodyPr wrap="none">
            <a:spAutoFit/>
          </a:bodyPr>
          <a:lstStyle/>
          <a:p>
            <a:r>
              <a:rPr lang="en-US" sz="3200" dirty="0">
                <a:hlinkClick r:id="rId4"/>
              </a:rPr>
              <a:t>https://godbolt.org/</a:t>
            </a:r>
            <a:endParaRPr lang="en-US" sz="3200" dirty="0"/>
          </a:p>
        </p:txBody>
      </p:sp>
    </p:spTree>
    <p:extLst>
      <p:ext uri="{BB962C8B-B14F-4D97-AF65-F5344CB8AC3E}">
        <p14:creationId xmlns:p14="http://schemas.microsoft.com/office/powerpoint/2010/main" val="1952967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Liên kết nhiều file trong C++</a:t>
            </a:r>
          </a:p>
        </p:txBody>
      </p:sp>
      <p:sp>
        <p:nvSpPr>
          <p:cNvPr id="3" name="Content Placeholder 2"/>
          <p:cNvSpPr>
            <a:spLocks noGrp="1"/>
          </p:cNvSpPr>
          <p:nvPr>
            <p:ph idx="1"/>
          </p:nvPr>
        </p:nvSpPr>
        <p:spPr/>
        <p:txBody>
          <a:bodyPr/>
          <a:lstStyle/>
          <a:p>
            <a:pPr marL="0" indent="0">
              <a:buNone/>
            </a:pPr>
            <a:r>
              <a:rPr lang="en-US"/>
              <a:t>Một chương trình trình C++ </a:t>
            </a:r>
            <a:r>
              <a:rPr lang="en-US" dirty="0"/>
              <a:t>có thể liên kết nhiều file.</a:t>
            </a:r>
          </a:p>
          <a:p>
            <a:pPr marL="0" indent="0">
              <a:buNone/>
            </a:pPr>
            <a:r>
              <a:rPr lang="en-US" dirty="0"/>
              <a:t>Dùng lệnh include để </a:t>
            </a:r>
            <a:r>
              <a:rPr lang="en-US"/>
              <a:t>đính kèm các file.</a:t>
            </a:r>
            <a:endParaRPr lang="en-US" dirty="0"/>
          </a:p>
          <a:p>
            <a:pPr marL="0" indent="0">
              <a:buNone/>
            </a:pPr>
            <a:r>
              <a:rPr lang="en-US" dirty="0"/>
              <a:t> </a:t>
            </a:r>
          </a:p>
          <a:p>
            <a:pPr marL="0" indent="0">
              <a:buNone/>
            </a:pPr>
            <a:endParaRPr lang="en-US" dirty="0"/>
          </a:p>
          <a:p>
            <a:pPr marL="0" indent="0">
              <a:buNone/>
            </a:pPr>
            <a:endParaRPr lang="en-US" dirty="0"/>
          </a:p>
        </p:txBody>
      </p:sp>
      <p:sp>
        <p:nvSpPr>
          <p:cNvPr id="4" name="Rectangle 3"/>
          <p:cNvSpPr/>
          <p:nvPr/>
        </p:nvSpPr>
        <p:spPr>
          <a:xfrm>
            <a:off x="838200" y="2708635"/>
            <a:ext cx="3929083" cy="3046988"/>
          </a:xfrm>
          <a:prstGeom prst="rect">
            <a:avLst/>
          </a:prstGeom>
          <a:ln>
            <a:solidFill>
              <a:schemeClr val="tx1"/>
            </a:solidFill>
          </a:ln>
        </p:spPr>
        <p:txBody>
          <a:bodyPr wrap="square">
            <a:spAutoFit/>
          </a:bodyPr>
          <a:lstStyle/>
          <a:p>
            <a:r>
              <a:rPr lang="en-US" sz="2400" b="1" dirty="0">
                <a:solidFill>
                  <a:srgbClr val="FF0000"/>
                </a:solidFill>
              </a:rPr>
              <a:t>File 1: L7_A.cpp</a:t>
            </a:r>
          </a:p>
          <a:p>
            <a:r>
              <a:rPr lang="en-US" sz="2400" dirty="0" err="1"/>
              <a:t>int</a:t>
            </a:r>
            <a:r>
              <a:rPr lang="en-US" sz="2400" dirty="0"/>
              <a:t> </a:t>
            </a:r>
            <a:r>
              <a:rPr lang="en-US" sz="2400" b="1" dirty="0">
                <a:solidFill>
                  <a:srgbClr val="0000FF"/>
                </a:solidFill>
              </a:rPr>
              <a:t>tong(</a:t>
            </a:r>
            <a:r>
              <a:rPr lang="en-US" sz="2400" b="1" dirty="0" err="1">
                <a:solidFill>
                  <a:srgbClr val="0000FF"/>
                </a:solidFill>
              </a:rPr>
              <a:t>int</a:t>
            </a:r>
            <a:r>
              <a:rPr lang="en-US" sz="2400" b="1" dirty="0">
                <a:solidFill>
                  <a:srgbClr val="0000FF"/>
                </a:solidFill>
              </a:rPr>
              <a:t> n)</a:t>
            </a:r>
          </a:p>
          <a:p>
            <a:r>
              <a:rPr lang="en-US" sz="2400" dirty="0"/>
              <a:t>{</a:t>
            </a:r>
          </a:p>
          <a:p>
            <a:r>
              <a:rPr lang="en-US" sz="2400" dirty="0"/>
              <a:t>	</a:t>
            </a:r>
            <a:r>
              <a:rPr lang="en-US" sz="2400" dirty="0" err="1"/>
              <a:t>int</a:t>
            </a:r>
            <a:r>
              <a:rPr lang="en-US" sz="2400" dirty="0"/>
              <a:t> t=0;</a:t>
            </a:r>
          </a:p>
          <a:p>
            <a:r>
              <a:rPr lang="en-US" sz="2400" dirty="0"/>
              <a:t>	for(</a:t>
            </a:r>
            <a:r>
              <a:rPr lang="en-US" sz="2400" dirty="0" err="1"/>
              <a:t>int</a:t>
            </a:r>
            <a:r>
              <a:rPr lang="en-US" sz="2400" dirty="0"/>
              <a:t> i=1; i&lt;=n; i++) </a:t>
            </a:r>
          </a:p>
          <a:p>
            <a:r>
              <a:rPr lang="en-US" sz="2400" dirty="0"/>
              <a:t>		t=</a:t>
            </a:r>
            <a:r>
              <a:rPr lang="en-US" sz="2400" dirty="0" err="1"/>
              <a:t>t+i</a:t>
            </a:r>
            <a:r>
              <a:rPr lang="en-US" sz="2400" dirty="0"/>
              <a:t>;</a:t>
            </a:r>
          </a:p>
          <a:p>
            <a:r>
              <a:rPr lang="en-US" sz="2400" dirty="0"/>
              <a:t>	return t;</a:t>
            </a:r>
          </a:p>
          <a:p>
            <a:r>
              <a:rPr lang="en-US" sz="2400" dirty="0"/>
              <a:t>}</a:t>
            </a:r>
          </a:p>
        </p:txBody>
      </p:sp>
      <p:sp>
        <p:nvSpPr>
          <p:cNvPr id="5" name="Rectangle 4"/>
          <p:cNvSpPr/>
          <p:nvPr/>
        </p:nvSpPr>
        <p:spPr>
          <a:xfrm>
            <a:off x="5257800" y="2339303"/>
            <a:ext cx="6515100" cy="3785652"/>
          </a:xfrm>
          <a:prstGeom prst="rect">
            <a:avLst/>
          </a:prstGeom>
          <a:ln>
            <a:solidFill>
              <a:schemeClr val="tx1"/>
            </a:solidFill>
          </a:ln>
        </p:spPr>
        <p:txBody>
          <a:bodyPr wrap="square">
            <a:spAutoFit/>
          </a:bodyPr>
          <a:lstStyle/>
          <a:p>
            <a:r>
              <a:rPr lang="en-US" sz="2400" dirty="0"/>
              <a:t>File 2 : Gọi file 1</a:t>
            </a:r>
          </a:p>
          <a:p>
            <a:r>
              <a:rPr lang="en-US" sz="2400" dirty="0"/>
              <a:t>#include&lt;</a:t>
            </a:r>
            <a:r>
              <a:rPr lang="en-US" sz="2400" dirty="0" err="1"/>
              <a:t>conio.h</a:t>
            </a:r>
            <a:r>
              <a:rPr lang="en-US" sz="2400" dirty="0"/>
              <a:t>&gt;</a:t>
            </a:r>
          </a:p>
          <a:p>
            <a:r>
              <a:rPr lang="en-US" sz="2400" dirty="0"/>
              <a:t>#include&lt;</a:t>
            </a:r>
            <a:r>
              <a:rPr lang="en-US" sz="2400" dirty="0" err="1"/>
              <a:t>iostream</a:t>
            </a:r>
            <a:r>
              <a:rPr lang="en-US" sz="2400" dirty="0"/>
              <a:t>&gt;</a:t>
            </a:r>
          </a:p>
          <a:p>
            <a:r>
              <a:rPr lang="en-US" sz="2400" b="1" dirty="0">
                <a:solidFill>
                  <a:srgbClr val="FF0000"/>
                </a:solidFill>
              </a:rPr>
              <a:t>#include "L7_A.cpp"</a:t>
            </a:r>
          </a:p>
          <a:p>
            <a:r>
              <a:rPr lang="en-US" sz="2400" dirty="0"/>
              <a:t>using namespace </a:t>
            </a:r>
            <a:r>
              <a:rPr lang="en-US" sz="2400" dirty="0" err="1"/>
              <a:t>std</a:t>
            </a:r>
            <a:r>
              <a:rPr lang="en-US" sz="2400" dirty="0"/>
              <a:t>;</a:t>
            </a:r>
          </a:p>
          <a:p>
            <a:r>
              <a:rPr lang="en-US" sz="2400" dirty="0" err="1"/>
              <a:t>int</a:t>
            </a:r>
            <a:r>
              <a:rPr lang="en-US" sz="2400" dirty="0"/>
              <a:t> main()</a:t>
            </a:r>
          </a:p>
          <a:p>
            <a:r>
              <a:rPr lang="en-US" sz="2400" dirty="0"/>
              <a:t>{</a:t>
            </a:r>
          </a:p>
          <a:p>
            <a:r>
              <a:rPr lang="en-US" sz="2400" dirty="0"/>
              <a:t>	</a:t>
            </a:r>
            <a:r>
              <a:rPr lang="en-US" sz="2400" dirty="0" err="1"/>
              <a:t>int</a:t>
            </a:r>
            <a:r>
              <a:rPr lang="en-US" sz="2400" dirty="0"/>
              <a:t> n=10;</a:t>
            </a:r>
          </a:p>
          <a:p>
            <a:r>
              <a:rPr lang="en-US" sz="2400" dirty="0"/>
              <a:t>	</a:t>
            </a:r>
            <a:r>
              <a:rPr lang="en-US" sz="2400" dirty="0" err="1"/>
              <a:t>cout</a:t>
            </a:r>
            <a:r>
              <a:rPr lang="en-US" sz="2400" dirty="0"/>
              <a:t>&lt;&lt;"\n Tong 1--&gt; "&lt;&lt;n&lt;&lt;" = " &lt;&lt;</a:t>
            </a:r>
            <a:r>
              <a:rPr lang="en-US" sz="2400" b="1" dirty="0">
                <a:solidFill>
                  <a:srgbClr val="0000FF"/>
                </a:solidFill>
              </a:rPr>
              <a:t>tong(n)</a:t>
            </a:r>
            <a:r>
              <a:rPr lang="en-US" sz="2400" dirty="0"/>
              <a:t>;</a:t>
            </a:r>
          </a:p>
          <a:p>
            <a:r>
              <a:rPr lang="en-US" sz="2400" dirty="0"/>
              <a:t>}</a:t>
            </a:r>
          </a:p>
        </p:txBody>
      </p:sp>
      <p:sp>
        <p:nvSpPr>
          <p:cNvPr id="6" name="Slide Number Placeholder 5"/>
          <p:cNvSpPr>
            <a:spLocks noGrp="1"/>
          </p:cNvSpPr>
          <p:nvPr>
            <p:ph type="sldNum" sz="quarter" idx="12"/>
          </p:nvPr>
        </p:nvSpPr>
        <p:spPr/>
        <p:txBody>
          <a:bodyPr/>
          <a:lstStyle/>
          <a:p>
            <a:fld id="{06F855F6-99C9-4B18-88EC-1D73743D07FD}" type="slidenum">
              <a:rPr lang="en-US" smtClean="0"/>
              <a:t>46</a:t>
            </a:fld>
            <a:endParaRPr lang="en-US"/>
          </a:p>
        </p:txBody>
      </p:sp>
    </p:spTree>
    <p:extLst>
      <p:ext uri="{BB962C8B-B14F-4D97-AF65-F5344CB8AC3E}">
        <p14:creationId xmlns:p14="http://schemas.microsoft.com/office/powerpoint/2010/main" val="364245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640081" y="1368425"/>
            <a:ext cx="10894422" cy="3765278"/>
          </a:xfrm>
        </p:spPr>
        <p:txBody>
          <a:bodyPr>
            <a:noAutofit/>
          </a:bodyPr>
          <a:lstStyle/>
          <a:p>
            <a:pPr marL="0" indent="0">
              <a:buNone/>
            </a:pPr>
            <a:r>
              <a:rPr lang="en-US" sz="3600" dirty="0" err="1"/>
              <a:t>int</a:t>
            </a:r>
            <a:r>
              <a:rPr lang="en-US" sz="3600" dirty="0"/>
              <a:t> main(</a:t>
            </a:r>
            <a:r>
              <a:rPr lang="en-US" sz="3600" b="1" dirty="0" err="1">
                <a:solidFill>
                  <a:srgbClr val="0000FF"/>
                </a:solidFill>
              </a:rPr>
              <a:t>int</a:t>
            </a:r>
            <a:r>
              <a:rPr lang="en-US" sz="3600" b="1" dirty="0">
                <a:solidFill>
                  <a:srgbClr val="0000FF"/>
                </a:solidFill>
              </a:rPr>
              <a:t> </a:t>
            </a:r>
            <a:r>
              <a:rPr lang="en-US" sz="3600" b="1" dirty="0" err="1">
                <a:solidFill>
                  <a:srgbClr val="0000FF"/>
                </a:solidFill>
              </a:rPr>
              <a:t>argc</a:t>
            </a:r>
            <a:r>
              <a:rPr lang="en-US" sz="3600" dirty="0"/>
              <a:t>, </a:t>
            </a:r>
            <a:r>
              <a:rPr lang="en-US" sz="3600" b="1" dirty="0">
                <a:solidFill>
                  <a:srgbClr val="FF0000"/>
                </a:solidFill>
              </a:rPr>
              <a:t>char **</a:t>
            </a:r>
            <a:r>
              <a:rPr lang="en-US" sz="3600" b="1" dirty="0" err="1">
                <a:solidFill>
                  <a:srgbClr val="FF0000"/>
                </a:solidFill>
              </a:rPr>
              <a:t>argv</a:t>
            </a:r>
            <a:r>
              <a:rPr lang="en-US" sz="3600" dirty="0"/>
              <a:t>)</a:t>
            </a:r>
          </a:p>
          <a:p>
            <a:pPr marL="0" indent="0">
              <a:buNone/>
            </a:pPr>
            <a:r>
              <a:rPr lang="en-US" sz="3600" dirty="0"/>
              <a:t>{</a:t>
            </a:r>
          </a:p>
          <a:p>
            <a:pPr marL="0" indent="0">
              <a:buNone/>
            </a:pPr>
            <a:r>
              <a:rPr lang="en-US" sz="3600"/>
              <a:t>      cout</a:t>
            </a:r>
            <a:r>
              <a:rPr lang="en-US" sz="3600" dirty="0"/>
              <a:t>&lt;&lt;"\n xin chao\n";</a:t>
            </a:r>
          </a:p>
          <a:p>
            <a:pPr marL="0" indent="0">
              <a:buNone/>
            </a:pPr>
            <a:r>
              <a:rPr lang="en-US" sz="3600"/>
              <a:t>      for(int </a:t>
            </a:r>
            <a:r>
              <a:rPr lang="en-US" sz="3600" dirty="0"/>
              <a:t>i=0; i&lt;</a:t>
            </a:r>
            <a:r>
              <a:rPr lang="en-US" sz="3600" dirty="0" err="1"/>
              <a:t>argc</a:t>
            </a:r>
            <a:r>
              <a:rPr lang="en-US" sz="3600" dirty="0"/>
              <a:t>; i</a:t>
            </a:r>
            <a:r>
              <a:rPr lang="en-US" sz="3600"/>
              <a:t>++) </a:t>
            </a:r>
          </a:p>
          <a:p>
            <a:pPr marL="0" indent="0">
              <a:buNone/>
            </a:pPr>
            <a:r>
              <a:rPr lang="en-US" sz="3600"/>
              <a:t>	cout</a:t>
            </a:r>
            <a:r>
              <a:rPr lang="en-US" sz="3600" dirty="0"/>
              <a:t>&lt;&lt;"\n "&lt;&lt;i&lt;&lt;": "&lt;&lt;</a:t>
            </a:r>
            <a:r>
              <a:rPr lang="en-US" sz="3600" dirty="0" err="1"/>
              <a:t>argv</a:t>
            </a:r>
            <a:r>
              <a:rPr lang="en-US" sz="3600" dirty="0"/>
              <a:t>[i];</a:t>
            </a:r>
          </a:p>
          <a:p>
            <a:pPr marL="0" indent="0">
              <a:buNone/>
            </a:pPr>
            <a:r>
              <a:rPr lang="en-US" sz="3600" dirty="0"/>
              <a:t>} </a:t>
            </a:r>
          </a:p>
          <a:p>
            <a:pPr marL="0" indent="0">
              <a:buNone/>
            </a:pPr>
            <a:endParaRPr lang="en-US" sz="3600" dirty="0"/>
          </a:p>
        </p:txBody>
      </p:sp>
      <p:sp>
        <p:nvSpPr>
          <p:cNvPr id="4" name="Slide Number Placeholder 3"/>
          <p:cNvSpPr>
            <a:spLocks noGrp="1"/>
          </p:cNvSpPr>
          <p:nvPr>
            <p:ph type="sldNum" sz="quarter" idx="12"/>
          </p:nvPr>
        </p:nvSpPr>
        <p:spPr/>
        <p:txBody>
          <a:bodyPr/>
          <a:lstStyle/>
          <a:p>
            <a:fld id="{06F855F6-99C9-4B18-88EC-1D73743D07FD}" type="slidenum">
              <a:rPr lang="en-US" smtClean="0"/>
              <a:t>47</a:t>
            </a:fld>
            <a:endParaRPr lang="en-US"/>
          </a:p>
        </p:txBody>
      </p:sp>
      <p:sp>
        <p:nvSpPr>
          <p:cNvPr id="7" name="TextBox 7"/>
          <p:cNvSpPr txBox="1"/>
          <p:nvPr/>
        </p:nvSpPr>
        <p:spPr>
          <a:xfrm>
            <a:off x="1886063" y="5414469"/>
            <a:ext cx="8027988" cy="584775"/>
          </a:xfrm>
          <a:prstGeom prst="rect">
            <a:avLst/>
          </a:prstGeom>
          <a:solidFill>
            <a:srgbClr val="FFFF00"/>
          </a:solidFill>
          <a:ln>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FF0000"/>
                </a:solidFill>
                <a:latin typeface="Times New Roman" panose="02020603050405020304" pitchFamily="18" charset="0"/>
                <a:cs typeface="Times New Roman" panose="02020603050405020304" pitchFamily="18" charset="0"/>
              </a:rPr>
              <a:t>Dự đoán kết quả chạy chương trình trên???</a:t>
            </a:r>
            <a:endParaRPr lang="en-US" sz="3200">
              <a:solidFill>
                <a:srgbClr val="FF0000"/>
              </a:solidFill>
            </a:endParaRPr>
          </a:p>
        </p:txBody>
      </p:sp>
      <p:pic>
        <p:nvPicPr>
          <p:cNvPr id="8" name="Picture 2" descr="The Power of a Question — SWOOP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l="7668" t="17014" r="6861" b="19256"/>
          <a:stretch/>
        </p:blipFill>
        <p:spPr bwMode="auto">
          <a:xfrm>
            <a:off x="6874693" y="267418"/>
            <a:ext cx="4898622" cy="1921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nswers To Your Top 5 Questions - BANA - Bulimia Anorexia Nervos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152" y="2040367"/>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758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200" y="1368425"/>
            <a:ext cx="10515600" cy="2675123"/>
          </a:xfrm>
        </p:spPr>
        <p:txBody>
          <a:bodyPr>
            <a:normAutofit lnSpcReduction="10000"/>
          </a:bodyPr>
          <a:lstStyle/>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a:t>
            </a:r>
            <a:r>
              <a:rPr lang="en-US" dirty="0" err="1"/>
              <a:t>cout</a:t>
            </a:r>
            <a:r>
              <a:rPr lang="en-US" dirty="0"/>
              <a:t>&lt;&lt;"\n xin chao\n";</a:t>
            </a:r>
          </a:p>
          <a:p>
            <a:pPr marL="0" indent="0">
              <a:buNone/>
            </a:pPr>
            <a:r>
              <a:rPr lang="en-US" dirty="0"/>
              <a:t>	for(</a:t>
            </a:r>
            <a:r>
              <a:rPr lang="en-US" dirty="0" err="1"/>
              <a:t>int</a:t>
            </a:r>
            <a:r>
              <a:rPr lang="en-US" dirty="0"/>
              <a:t> i=0; i&lt;</a:t>
            </a:r>
            <a:r>
              <a:rPr lang="en-US" dirty="0" err="1"/>
              <a:t>argc</a:t>
            </a:r>
            <a:r>
              <a:rPr lang="en-US" dirty="0"/>
              <a:t>; i++) </a:t>
            </a:r>
            <a:r>
              <a:rPr lang="en-US" dirty="0" err="1"/>
              <a:t>cout</a:t>
            </a:r>
            <a:r>
              <a:rPr lang="en-US" dirty="0"/>
              <a:t>&lt;&lt;"\n "&lt;&lt;i&lt;&lt;": "&lt;&lt;</a:t>
            </a:r>
            <a:r>
              <a:rPr lang="en-US" dirty="0" err="1"/>
              <a:t>argv</a:t>
            </a:r>
            <a:r>
              <a:rPr lang="en-US" dirty="0"/>
              <a:t>[i];</a:t>
            </a:r>
          </a:p>
          <a:p>
            <a:pPr marL="0" indent="0">
              <a:buNone/>
            </a:pPr>
            <a:r>
              <a:rPr lang="en-US" dirty="0"/>
              <a:t>} </a:t>
            </a:r>
          </a:p>
          <a:p>
            <a:pPr marL="0" indent="0">
              <a:buNone/>
            </a:pPr>
            <a:endParaRPr lang="en-US" dirty="0"/>
          </a:p>
        </p:txBody>
      </p:sp>
      <p:pic>
        <p:nvPicPr>
          <p:cNvPr id="5" name="Picture 4"/>
          <p:cNvPicPr>
            <a:picLocks noChangeAspect="1"/>
          </p:cNvPicPr>
          <p:nvPr/>
        </p:nvPicPr>
        <p:blipFill>
          <a:blip r:embed="rId2"/>
          <a:stretch>
            <a:fillRect/>
          </a:stretch>
        </p:blipFill>
        <p:spPr>
          <a:xfrm>
            <a:off x="1552575" y="3806051"/>
            <a:ext cx="3829050" cy="2447925"/>
          </a:xfrm>
          <a:prstGeom prst="rect">
            <a:avLst/>
          </a:prstGeom>
        </p:spPr>
      </p:pic>
      <p:pic>
        <p:nvPicPr>
          <p:cNvPr id="6" name="Picture 5"/>
          <p:cNvPicPr>
            <a:picLocks noChangeAspect="1"/>
          </p:cNvPicPr>
          <p:nvPr/>
        </p:nvPicPr>
        <p:blipFill>
          <a:blip r:embed="rId3"/>
          <a:stretch>
            <a:fillRect/>
          </a:stretch>
        </p:blipFill>
        <p:spPr>
          <a:xfrm>
            <a:off x="5938838" y="3653724"/>
            <a:ext cx="5962650" cy="3048000"/>
          </a:xfrm>
          <a:prstGeom prst="rect">
            <a:avLst/>
          </a:prstGeom>
        </p:spPr>
      </p:pic>
      <p:sp>
        <p:nvSpPr>
          <p:cNvPr id="4" name="Slide Number Placeholder 3"/>
          <p:cNvSpPr>
            <a:spLocks noGrp="1"/>
          </p:cNvSpPr>
          <p:nvPr>
            <p:ph type="sldNum" sz="quarter" idx="12"/>
          </p:nvPr>
        </p:nvSpPr>
        <p:spPr/>
        <p:txBody>
          <a:bodyPr/>
          <a:lstStyle/>
          <a:p>
            <a:fld id="{06F855F6-99C9-4B18-88EC-1D73743D07FD}" type="slidenum">
              <a:rPr lang="en-US" smtClean="0"/>
              <a:t>48</a:t>
            </a:fld>
            <a:endParaRPr lang="en-US"/>
          </a:p>
        </p:txBody>
      </p:sp>
    </p:spTree>
    <p:extLst>
      <p:ext uri="{BB962C8B-B14F-4D97-AF65-F5344CB8AC3E}">
        <p14:creationId xmlns:p14="http://schemas.microsoft.com/office/powerpoint/2010/main" val="2785944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200" y="1825625"/>
            <a:ext cx="10515600" cy="2675123"/>
          </a:xfrm>
        </p:spPr>
        <p:txBody>
          <a:bodyPr>
            <a:normAutofit lnSpcReduction="10000"/>
          </a:bodyPr>
          <a:lstStyle/>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a:t>
            </a:r>
            <a:r>
              <a:rPr lang="en-US" dirty="0" err="1"/>
              <a:t>cout</a:t>
            </a:r>
            <a:r>
              <a:rPr lang="en-US" dirty="0"/>
              <a:t>&lt;&lt;"\n xin chao\n";</a:t>
            </a:r>
          </a:p>
          <a:p>
            <a:pPr marL="0" indent="0">
              <a:buNone/>
            </a:pPr>
            <a:r>
              <a:rPr lang="en-US" dirty="0"/>
              <a:t>	for(</a:t>
            </a:r>
            <a:r>
              <a:rPr lang="en-US" dirty="0" err="1"/>
              <a:t>int</a:t>
            </a:r>
            <a:r>
              <a:rPr lang="en-US" dirty="0"/>
              <a:t> i=0; i&lt;</a:t>
            </a:r>
            <a:r>
              <a:rPr lang="en-US" dirty="0" err="1"/>
              <a:t>argc</a:t>
            </a:r>
            <a:r>
              <a:rPr lang="en-US" dirty="0"/>
              <a:t>; i++) </a:t>
            </a:r>
            <a:r>
              <a:rPr lang="en-US" dirty="0" err="1"/>
              <a:t>cout</a:t>
            </a:r>
            <a:r>
              <a:rPr lang="en-US" dirty="0"/>
              <a:t>&lt;&lt;"\n "&lt;&lt;i&lt;&lt;": "&lt;&lt;</a:t>
            </a:r>
            <a:r>
              <a:rPr lang="en-US" dirty="0" err="1"/>
              <a:t>argv</a:t>
            </a:r>
            <a:r>
              <a:rPr lang="en-US" dirty="0"/>
              <a:t>[i];</a:t>
            </a:r>
          </a:p>
          <a:p>
            <a:pPr marL="0" indent="0">
              <a:buNone/>
            </a:pPr>
            <a:r>
              <a:rPr lang="en-US" dirty="0"/>
              <a:t>} </a:t>
            </a:r>
          </a:p>
          <a:p>
            <a:pPr marL="0" indent="0">
              <a:buNone/>
            </a:pPr>
            <a:endParaRPr lang="en-US" dirty="0"/>
          </a:p>
        </p:txBody>
      </p:sp>
      <p:pic>
        <p:nvPicPr>
          <p:cNvPr id="4" name="Picture 3"/>
          <p:cNvPicPr>
            <a:picLocks noChangeAspect="1"/>
          </p:cNvPicPr>
          <p:nvPr/>
        </p:nvPicPr>
        <p:blipFill>
          <a:blip r:embed="rId2"/>
          <a:stretch>
            <a:fillRect/>
          </a:stretch>
        </p:blipFill>
        <p:spPr>
          <a:xfrm>
            <a:off x="442498" y="428625"/>
            <a:ext cx="12060047" cy="5883275"/>
          </a:xfrm>
          <a:prstGeom prst="rect">
            <a:avLst/>
          </a:prstGeom>
        </p:spPr>
      </p:pic>
      <p:pic>
        <p:nvPicPr>
          <p:cNvPr id="7" name="Picture 6"/>
          <p:cNvPicPr>
            <a:picLocks noChangeAspect="1"/>
          </p:cNvPicPr>
          <p:nvPr/>
        </p:nvPicPr>
        <p:blipFill>
          <a:blip r:embed="rId3"/>
          <a:stretch>
            <a:fillRect/>
          </a:stretch>
        </p:blipFill>
        <p:spPr>
          <a:xfrm>
            <a:off x="5842827" y="1117455"/>
            <a:ext cx="5920962" cy="3785292"/>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49</a:t>
            </a:fld>
            <a:endParaRPr lang="en-US"/>
          </a:p>
        </p:txBody>
      </p:sp>
    </p:spTree>
    <p:extLst>
      <p:ext uri="{BB962C8B-B14F-4D97-AF65-F5344CB8AC3E}">
        <p14:creationId xmlns:p14="http://schemas.microsoft.com/office/powerpoint/2010/main" val="170931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Giáo trình và tài liệu môn học</a:t>
            </a:r>
          </a:p>
        </p:txBody>
      </p:sp>
      <p:sp>
        <p:nvSpPr>
          <p:cNvPr id="3" name="Content Placeholder 2"/>
          <p:cNvSpPr>
            <a:spLocks noGrp="1"/>
          </p:cNvSpPr>
          <p:nvPr>
            <p:ph idx="1"/>
          </p:nvPr>
        </p:nvSpPr>
        <p:spPr/>
        <p:txBody>
          <a:bodyPr/>
          <a:lstStyle/>
          <a:p>
            <a:pPr marL="0" indent="0">
              <a:buNone/>
            </a:pPr>
            <a:r>
              <a:rPr lang="en-US"/>
              <a:t>1. C</a:t>
            </a:r>
            <a:r>
              <a:rPr lang="en-US" dirty="0"/>
              <a:t>++ How to programming.</a:t>
            </a:r>
          </a:p>
          <a:p>
            <a:pPr marL="0" indent="0">
              <a:buNone/>
            </a:pPr>
            <a:r>
              <a:rPr lang="en-US"/>
              <a:t>2. Bjarne </a:t>
            </a:r>
            <a:r>
              <a:rPr lang="en-US" dirty="0" err="1"/>
              <a:t>Stroustrup</a:t>
            </a:r>
            <a:r>
              <a:rPr lang="en-US" dirty="0"/>
              <a:t>, The C++  Programming Language </a:t>
            </a:r>
          </a:p>
          <a:p>
            <a:pPr marL="0" indent="0">
              <a:buNone/>
            </a:pPr>
            <a:r>
              <a:rPr lang="en-US"/>
              <a:t>3. Robert </a:t>
            </a:r>
            <a:r>
              <a:rPr lang="en-US" dirty="0" err="1"/>
              <a:t>Lafore</a:t>
            </a:r>
            <a:r>
              <a:rPr lang="en-US" dirty="0"/>
              <a:t>, Object Oriented Programming in C++</a:t>
            </a:r>
          </a:p>
          <a:p>
            <a:pPr marL="0" indent="0">
              <a:buNone/>
            </a:pPr>
            <a:r>
              <a:rPr lang="en-US"/>
              <a:t>4. Kỹ </a:t>
            </a:r>
            <a:r>
              <a:rPr lang="en-US" dirty="0"/>
              <a:t>thuật lập trình C++ , GS Phạm Văn Ất.</a:t>
            </a:r>
          </a:p>
          <a:p>
            <a:pPr marL="0" indent="0">
              <a:buNone/>
            </a:pPr>
            <a:r>
              <a:rPr lang="en-US"/>
              <a:t>5. Slide</a:t>
            </a: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5</a:t>
            </a:fld>
            <a:endParaRPr lang="en-US"/>
          </a:p>
        </p:txBody>
      </p:sp>
    </p:spTree>
    <p:extLst>
      <p:ext uri="{BB962C8B-B14F-4D97-AF65-F5344CB8AC3E}">
        <p14:creationId xmlns:p14="http://schemas.microsoft.com/office/powerpoint/2010/main" val="3015481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200" y="1825625"/>
            <a:ext cx="10515600" cy="2675123"/>
          </a:xfrm>
        </p:spPr>
        <p:txBody>
          <a:bodyPr>
            <a:normAutofit lnSpcReduction="10000"/>
          </a:bodyPr>
          <a:lstStyle/>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a:t>
            </a:r>
            <a:r>
              <a:rPr lang="en-US" dirty="0" err="1"/>
              <a:t>cout</a:t>
            </a:r>
            <a:r>
              <a:rPr lang="en-US" dirty="0"/>
              <a:t>&lt;&lt;"\n xin chao\n";</a:t>
            </a:r>
          </a:p>
          <a:p>
            <a:pPr marL="0" indent="0">
              <a:buNone/>
            </a:pPr>
            <a:r>
              <a:rPr lang="en-US" dirty="0"/>
              <a:t>	for(</a:t>
            </a:r>
            <a:r>
              <a:rPr lang="en-US" dirty="0" err="1"/>
              <a:t>int</a:t>
            </a:r>
            <a:r>
              <a:rPr lang="en-US" dirty="0"/>
              <a:t> i=0; i&lt;</a:t>
            </a:r>
            <a:r>
              <a:rPr lang="en-US" dirty="0" err="1"/>
              <a:t>argc</a:t>
            </a:r>
            <a:r>
              <a:rPr lang="en-US" dirty="0"/>
              <a:t>; i++) </a:t>
            </a:r>
            <a:r>
              <a:rPr lang="en-US" dirty="0" err="1"/>
              <a:t>cout</a:t>
            </a:r>
            <a:r>
              <a:rPr lang="en-US" dirty="0"/>
              <a:t>&lt;&lt;"\n "&lt;&lt;i&lt;&lt;": "&lt;&lt;</a:t>
            </a:r>
            <a:r>
              <a:rPr lang="en-US" dirty="0" err="1"/>
              <a:t>argv</a:t>
            </a:r>
            <a:r>
              <a:rPr lang="en-US" dirty="0"/>
              <a:t>[i];</a:t>
            </a:r>
          </a:p>
          <a:p>
            <a:pPr marL="0" indent="0">
              <a:buNone/>
            </a:pPr>
            <a:r>
              <a:rPr lang="en-US" dirty="0"/>
              <a:t>} </a:t>
            </a:r>
          </a:p>
          <a:p>
            <a:pPr marL="0" indent="0">
              <a:buNone/>
            </a:pPr>
            <a:endParaRPr lang="en-US" dirty="0"/>
          </a:p>
        </p:txBody>
      </p:sp>
      <p:pic>
        <p:nvPicPr>
          <p:cNvPr id="6" name="Picture 5"/>
          <p:cNvPicPr>
            <a:picLocks noChangeAspect="1"/>
          </p:cNvPicPr>
          <p:nvPr/>
        </p:nvPicPr>
        <p:blipFill>
          <a:blip r:embed="rId2"/>
          <a:stretch>
            <a:fillRect/>
          </a:stretch>
        </p:blipFill>
        <p:spPr>
          <a:xfrm>
            <a:off x="619396" y="257991"/>
            <a:ext cx="11347737" cy="5541918"/>
          </a:xfrm>
          <a:prstGeom prst="rect">
            <a:avLst/>
          </a:prstGeom>
        </p:spPr>
      </p:pic>
      <p:sp>
        <p:nvSpPr>
          <p:cNvPr id="4" name="Slide Number Placeholder 3"/>
          <p:cNvSpPr>
            <a:spLocks noGrp="1"/>
          </p:cNvSpPr>
          <p:nvPr>
            <p:ph type="sldNum" sz="quarter" idx="12"/>
          </p:nvPr>
        </p:nvSpPr>
        <p:spPr/>
        <p:txBody>
          <a:bodyPr/>
          <a:lstStyle/>
          <a:p>
            <a:fld id="{06F855F6-99C9-4B18-88EC-1D73743D07FD}" type="slidenum">
              <a:rPr lang="en-US" smtClean="0"/>
              <a:t>50</a:t>
            </a:fld>
            <a:endParaRPr lang="en-US"/>
          </a:p>
        </p:txBody>
      </p:sp>
    </p:spTree>
    <p:extLst>
      <p:ext uri="{BB962C8B-B14F-4D97-AF65-F5344CB8AC3E}">
        <p14:creationId xmlns:p14="http://schemas.microsoft.com/office/powerpoint/2010/main" val="3161675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200" y="1825625"/>
            <a:ext cx="10515600" cy="2675123"/>
          </a:xfrm>
        </p:spPr>
        <p:txBody>
          <a:bodyPr>
            <a:normAutofit lnSpcReduction="10000"/>
          </a:bodyPr>
          <a:lstStyle/>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a:t>
            </a:r>
            <a:r>
              <a:rPr lang="en-US" dirty="0" err="1"/>
              <a:t>cout</a:t>
            </a:r>
            <a:r>
              <a:rPr lang="en-US" dirty="0"/>
              <a:t>&lt;&lt;"\n xin chao\n";</a:t>
            </a:r>
          </a:p>
          <a:p>
            <a:pPr marL="0" indent="0">
              <a:buNone/>
            </a:pPr>
            <a:r>
              <a:rPr lang="en-US" dirty="0"/>
              <a:t>	for(</a:t>
            </a:r>
            <a:r>
              <a:rPr lang="en-US" dirty="0" err="1"/>
              <a:t>int</a:t>
            </a:r>
            <a:r>
              <a:rPr lang="en-US" dirty="0"/>
              <a:t> i=0; i&lt;</a:t>
            </a:r>
            <a:r>
              <a:rPr lang="en-US" dirty="0" err="1"/>
              <a:t>argc</a:t>
            </a:r>
            <a:r>
              <a:rPr lang="en-US" dirty="0"/>
              <a:t>; i++) </a:t>
            </a:r>
            <a:r>
              <a:rPr lang="en-US" dirty="0" err="1"/>
              <a:t>cout</a:t>
            </a:r>
            <a:r>
              <a:rPr lang="en-US" dirty="0"/>
              <a:t>&lt;&lt;"\n "&lt;&lt;i&lt;&lt;": "&lt;&lt;</a:t>
            </a:r>
            <a:r>
              <a:rPr lang="en-US" dirty="0" err="1"/>
              <a:t>argv</a:t>
            </a:r>
            <a:r>
              <a:rPr lang="en-US" dirty="0"/>
              <a:t>[i];</a:t>
            </a:r>
          </a:p>
          <a:p>
            <a:pPr marL="0" indent="0">
              <a:buNone/>
            </a:pP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51</a:t>
            </a:fld>
            <a:endParaRPr lang="en-US"/>
          </a:p>
        </p:txBody>
      </p:sp>
      <p:pic>
        <p:nvPicPr>
          <p:cNvPr id="5" name="Picture 4"/>
          <p:cNvPicPr>
            <a:picLocks noChangeAspect="1"/>
          </p:cNvPicPr>
          <p:nvPr/>
        </p:nvPicPr>
        <p:blipFill rotWithShape="1">
          <a:blip r:embed="rId2"/>
          <a:srcRect t="1178" r="26550"/>
          <a:stretch/>
        </p:blipFill>
        <p:spPr>
          <a:xfrm>
            <a:off x="524354" y="1149531"/>
            <a:ext cx="6830035" cy="5189280"/>
          </a:xfrm>
          <a:prstGeom prst="rect">
            <a:avLst/>
          </a:prstGeom>
        </p:spPr>
      </p:pic>
      <p:sp>
        <p:nvSpPr>
          <p:cNvPr id="7" name="Oval 6"/>
          <p:cNvSpPr/>
          <p:nvPr/>
        </p:nvSpPr>
        <p:spPr>
          <a:xfrm>
            <a:off x="373108" y="4843463"/>
            <a:ext cx="2041480" cy="20145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483443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200" y="1825625"/>
            <a:ext cx="10515600" cy="2675123"/>
          </a:xfrm>
        </p:spPr>
        <p:txBody>
          <a:bodyPr>
            <a:normAutofit lnSpcReduction="10000"/>
          </a:bodyPr>
          <a:lstStyle/>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a:t>
            </a:r>
            <a:r>
              <a:rPr lang="en-US" dirty="0" err="1"/>
              <a:t>cout</a:t>
            </a:r>
            <a:r>
              <a:rPr lang="en-US" dirty="0"/>
              <a:t>&lt;&lt;"\n xin chao\n";</a:t>
            </a:r>
          </a:p>
          <a:p>
            <a:pPr marL="0" indent="0">
              <a:buNone/>
            </a:pPr>
            <a:r>
              <a:rPr lang="en-US" dirty="0"/>
              <a:t>	for(</a:t>
            </a:r>
            <a:r>
              <a:rPr lang="en-US" dirty="0" err="1"/>
              <a:t>int</a:t>
            </a:r>
            <a:r>
              <a:rPr lang="en-US" dirty="0"/>
              <a:t> i=0; i&lt;</a:t>
            </a:r>
            <a:r>
              <a:rPr lang="en-US" dirty="0" err="1"/>
              <a:t>argc</a:t>
            </a:r>
            <a:r>
              <a:rPr lang="en-US" dirty="0"/>
              <a:t>; i++) </a:t>
            </a:r>
            <a:r>
              <a:rPr lang="en-US" dirty="0" err="1"/>
              <a:t>cout</a:t>
            </a:r>
            <a:r>
              <a:rPr lang="en-US" dirty="0"/>
              <a:t>&lt;&lt;"\n "&lt;&lt;i&lt;&lt;": "&lt;&lt;</a:t>
            </a:r>
            <a:r>
              <a:rPr lang="en-US" dirty="0" err="1"/>
              <a:t>argv</a:t>
            </a:r>
            <a:r>
              <a:rPr lang="en-US" dirty="0"/>
              <a:t>[i];</a:t>
            </a:r>
          </a:p>
          <a:p>
            <a:pPr marL="0" indent="0">
              <a:buNone/>
            </a:pPr>
            <a:r>
              <a:rPr lang="en-US" dirty="0"/>
              <a:t>} </a:t>
            </a:r>
          </a:p>
          <a:p>
            <a:pPr marL="0" indent="0">
              <a:buNone/>
            </a:pPr>
            <a:endParaRPr lang="en-US" dirty="0"/>
          </a:p>
        </p:txBody>
      </p:sp>
      <p:pic>
        <p:nvPicPr>
          <p:cNvPr id="4" name="Picture 3"/>
          <p:cNvPicPr>
            <a:picLocks noChangeAspect="1"/>
          </p:cNvPicPr>
          <p:nvPr/>
        </p:nvPicPr>
        <p:blipFill>
          <a:blip r:embed="rId2"/>
          <a:stretch>
            <a:fillRect/>
          </a:stretch>
        </p:blipFill>
        <p:spPr>
          <a:xfrm>
            <a:off x="748048" y="1087659"/>
            <a:ext cx="8456057" cy="4284236"/>
          </a:xfrm>
          <a:prstGeom prst="rect">
            <a:avLst/>
          </a:prstGeom>
        </p:spPr>
      </p:pic>
      <p:pic>
        <p:nvPicPr>
          <p:cNvPr id="5" name="Picture 4"/>
          <p:cNvPicPr>
            <a:picLocks noChangeAspect="1"/>
          </p:cNvPicPr>
          <p:nvPr/>
        </p:nvPicPr>
        <p:blipFill>
          <a:blip r:embed="rId3"/>
          <a:stretch>
            <a:fillRect/>
          </a:stretch>
        </p:blipFill>
        <p:spPr>
          <a:xfrm>
            <a:off x="4239585" y="2628678"/>
            <a:ext cx="7390037" cy="3744140"/>
          </a:xfrm>
          <a:prstGeom prst="rect">
            <a:avLst/>
          </a:prstGeom>
        </p:spPr>
      </p:pic>
      <p:pic>
        <p:nvPicPr>
          <p:cNvPr id="7" name="Picture 6"/>
          <p:cNvPicPr>
            <a:picLocks noChangeAspect="1"/>
          </p:cNvPicPr>
          <p:nvPr/>
        </p:nvPicPr>
        <p:blipFill>
          <a:blip r:embed="rId4"/>
          <a:stretch>
            <a:fillRect/>
          </a:stretch>
        </p:blipFill>
        <p:spPr>
          <a:xfrm>
            <a:off x="1138863" y="3749440"/>
            <a:ext cx="8924758" cy="2623378"/>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52</a:t>
            </a:fld>
            <a:endParaRPr lang="en-US"/>
          </a:p>
        </p:txBody>
      </p:sp>
      <p:sp>
        <p:nvSpPr>
          <p:cNvPr id="9" name="TextBox 7"/>
          <p:cNvSpPr txBox="1"/>
          <p:nvPr/>
        </p:nvSpPr>
        <p:spPr>
          <a:xfrm>
            <a:off x="1436120" y="5450626"/>
            <a:ext cx="8027988" cy="584775"/>
          </a:xfrm>
          <a:prstGeom prst="rect">
            <a:avLst/>
          </a:prstGeom>
          <a:solidFill>
            <a:srgbClr val="FFFF00"/>
          </a:solidFill>
          <a:ln>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FF0000"/>
                </a:solidFill>
                <a:latin typeface="Times New Roman" panose="02020603050405020304" pitchFamily="18" charset="0"/>
                <a:cs typeface="Times New Roman" panose="02020603050405020304" pitchFamily="18" charset="0"/>
              </a:rPr>
              <a:t>Dự đoán kết quả chạy chương trình trên???</a:t>
            </a:r>
            <a:endParaRPr lang="en-US" sz="3200">
              <a:solidFill>
                <a:srgbClr val="FF0000"/>
              </a:solidFill>
            </a:endParaRPr>
          </a:p>
        </p:txBody>
      </p:sp>
      <p:pic>
        <p:nvPicPr>
          <p:cNvPr id="10" name="Picture 9" descr="Answers To Your Top 5 Questions - BANA - Bulimia Anorexia Nervosa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695" y="1094025"/>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076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200" y="1825625"/>
            <a:ext cx="10515600" cy="2675123"/>
          </a:xfrm>
        </p:spPr>
        <p:txBody>
          <a:bodyPr>
            <a:normAutofit lnSpcReduction="10000"/>
          </a:bodyPr>
          <a:lstStyle/>
          <a:p>
            <a:pPr marL="0" indent="0">
              <a:buNone/>
            </a:pP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marL="0" indent="0">
              <a:buNone/>
            </a:pPr>
            <a:r>
              <a:rPr lang="en-US" dirty="0"/>
              <a:t>{</a:t>
            </a:r>
          </a:p>
          <a:p>
            <a:pPr marL="0" indent="0">
              <a:buNone/>
            </a:pPr>
            <a:r>
              <a:rPr lang="en-US" dirty="0"/>
              <a:t>	</a:t>
            </a:r>
            <a:r>
              <a:rPr lang="en-US" dirty="0" err="1"/>
              <a:t>cout</a:t>
            </a:r>
            <a:r>
              <a:rPr lang="en-US" dirty="0"/>
              <a:t>&lt;&lt;"\n xin chao\n";</a:t>
            </a:r>
          </a:p>
          <a:p>
            <a:pPr marL="0" indent="0">
              <a:buNone/>
            </a:pPr>
            <a:r>
              <a:rPr lang="en-US" dirty="0"/>
              <a:t>	for(</a:t>
            </a:r>
            <a:r>
              <a:rPr lang="en-US" dirty="0" err="1"/>
              <a:t>int</a:t>
            </a:r>
            <a:r>
              <a:rPr lang="en-US" dirty="0"/>
              <a:t> i=0; i&lt;</a:t>
            </a:r>
            <a:r>
              <a:rPr lang="en-US" dirty="0" err="1"/>
              <a:t>argc</a:t>
            </a:r>
            <a:r>
              <a:rPr lang="en-US" dirty="0"/>
              <a:t>; i++) </a:t>
            </a:r>
            <a:r>
              <a:rPr lang="en-US" dirty="0" err="1"/>
              <a:t>cout</a:t>
            </a:r>
            <a:r>
              <a:rPr lang="en-US" dirty="0"/>
              <a:t>&lt;&lt;"\n "&lt;&lt;i&lt;&lt;": "&lt;&lt;</a:t>
            </a:r>
            <a:r>
              <a:rPr lang="en-US" dirty="0" err="1"/>
              <a:t>argv</a:t>
            </a:r>
            <a:r>
              <a:rPr lang="en-US" dirty="0"/>
              <a:t>[i];</a:t>
            </a:r>
          </a:p>
          <a:p>
            <a:pPr marL="0" indent="0">
              <a:buNone/>
            </a:pPr>
            <a:r>
              <a:rPr lang="en-US" dirty="0"/>
              <a:t>} </a:t>
            </a:r>
          </a:p>
          <a:p>
            <a:pPr marL="0" indent="0">
              <a:buNone/>
            </a:pPr>
            <a:endParaRPr lang="en-US" dirty="0"/>
          </a:p>
        </p:txBody>
      </p:sp>
      <p:pic>
        <p:nvPicPr>
          <p:cNvPr id="8" name="Picture 7"/>
          <p:cNvPicPr>
            <a:picLocks noChangeAspect="1"/>
          </p:cNvPicPr>
          <p:nvPr/>
        </p:nvPicPr>
        <p:blipFill>
          <a:blip r:embed="rId2"/>
          <a:stretch>
            <a:fillRect/>
          </a:stretch>
        </p:blipFill>
        <p:spPr>
          <a:xfrm>
            <a:off x="838201" y="1393371"/>
            <a:ext cx="10515600" cy="4441372"/>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53</a:t>
            </a:fld>
            <a:endParaRPr lang="en-US"/>
          </a:p>
        </p:txBody>
      </p:sp>
    </p:spTree>
    <p:extLst>
      <p:ext uri="{BB962C8B-B14F-4D97-AF65-F5344CB8AC3E}">
        <p14:creationId xmlns:p14="http://schemas.microsoft.com/office/powerpoint/2010/main" val="3651930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199" y="1540967"/>
            <a:ext cx="10671629" cy="4536085"/>
          </a:xfrm>
        </p:spPr>
        <p:txBody>
          <a:bodyPr>
            <a:noAutofit/>
          </a:bodyPr>
          <a:lstStyle/>
          <a:p>
            <a:pPr marL="0" indent="0">
              <a:buNone/>
            </a:pPr>
            <a:r>
              <a:rPr lang="en-US" dirty="0"/>
              <a:t>Viết </a:t>
            </a:r>
            <a:r>
              <a:rPr lang="en-US" dirty="0" err="1"/>
              <a:t>ch</a:t>
            </a:r>
            <a:r>
              <a:rPr lang="vi-VN" dirty="0"/>
              <a:t>ươ</a:t>
            </a:r>
            <a:r>
              <a:rPr lang="en-US" dirty="0" err="1"/>
              <a:t>ng</a:t>
            </a:r>
            <a:r>
              <a:rPr lang="en-US" dirty="0"/>
              <a:t> trình Tìm số lớn nhất từ n số, theo dạng tham số hàm.</a:t>
            </a:r>
          </a:p>
          <a:p>
            <a:pPr marL="0" indent="0">
              <a:buNone/>
            </a:pPr>
            <a:r>
              <a:rPr lang="en-US"/>
              <a:t>Cú pháp thực hiện như sau:</a:t>
            </a:r>
          </a:p>
          <a:p>
            <a:pPr marL="0" indent="0">
              <a:buNone/>
            </a:pPr>
            <a:r>
              <a:rPr lang="en-US" b="1">
                <a:solidFill>
                  <a:srgbClr val="0000FF"/>
                </a:solidFill>
              </a:rPr>
              <a:t>Solonnhat  </a:t>
            </a:r>
            <a:r>
              <a:rPr lang="en-US" b="1" dirty="0">
                <a:solidFill>
                  <a:srgbClr val="0000FF"/>
                </a:solidFill>
              </a:rPr>
              <a:t>danh sách </a:t>
            </a:r>
            <a:r>
              <a:rPr lang="en-US" b="1">
                <a:solidFill>
                  <a:srgbClr val="0000FF"/>
                </a:solidFill>
              </a:rPr>
              <a:t>các số</a:t>
            </a:r>
          </a:p>
          <a:p>
            <a:pPr marL="0" indent="0">
              <a:buNone/>
            </a:pPr>
            <a:r>
              <a:rPr lang="en-US" b="1">
                <a:solidFill>
                  <a:srgbClr val="FF0000"/>
                </a:solidFill>
              </a:rPr>
              <a:t>Gợi ý:</a:t>
            </a:r>
          </a:p>
          <a:p>
            <a:r>
              <a:rPr lang="en-US" b="1">
                <a:solidFill>
                  <a:srgbClr val="FF0000"/>
                </a:solidFill>
              </a:rPr>
              <a:t>Dùng hàm atoi để chuyển chuỗi sang số</a:t>
            </a:r>
          </a:p>
          <a:p>
            <a:pPr marL="0" indent="0">
              <a:buNone/>
            </a:pPr>
            <a:endParaRPr lang="en-US" b="1" dirty="0">
              <a:solidFill>
                <a:srgbClr val="0000FF"/>
              </a:solidFill>
            </a:endParaRPr>
          </a:p>
        </p:txBody>
      </p:sp>
      <p:sp>
        <p:nvSpPr>
          <p:cNvPr id="5" name="Slide Number Placeholder 4"/>
          <p:cNvSpPr>
            <a:spLocks noGrp="1"/>
          </p:cNvSpPr>
          <p:nvPr>
            <p:ph type="sldNum" sz="quarter" idx="12"/>
          </p:nvPr>
        </p:nvSpPr>
        <p:spPr/>
        <p:txBody>
          <a:bodyPr/>
          <a:lstStyle/>
          <a:p>
            <a:fld id="{06F855F6-99C9-4B18-88EC-1D73743D07FD}" type="slidenum">
              <a:rPr lang="en-US" smtClean="0"/>
              <a:t>54</a:t>
            </a:fld>
            <a:endParaRPr lang="en-US"/>
          </a:p>
        </p:txBody>
      </p:sp>
    </p:spTree>
    <p:extLst>
      <p:ext uri="{BB962C8B-B14F-4D97-AF65-F5344CB8AC3E}">
        <p14:creationId xmlns:p14="http://schemas.microsoft.com/office/powerpoint/2010/main" val="3556396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Tham số hàm main</a:t>
            </a:r>
          </a:p>
        </p:txBody>
      </p:sp>
      <p:sp>
        <p:nvSpPr>
          <p:cNvPr id="3" name="Content Placeholder 2"/>
          <p:cNvSpPr>
            <a:spLocks noGrp="1"/>
          </p:cNvSpPr>
          <p:nvPr>
            <p:ph idx="1"/>
          </p:nvPr>
        </p:nvSpPr>
        <p:spPr>
          <a:xfrm>
            <a:off x="838199" y="1540967"/>
            <a:ext cx="10640373" cy="4536085"/>
          </a:xfrm>
        </p:spPr>
        <p:txBody>
          <a:bodyPr>
            <a:noAutofit/>
          </a:bodyPr>
          <a:lstStyle/>
          <a:p>
            <a:pPr marL="0" indent="0">
              <a:buNone/>
            </a:pPr>
            <a:r>
              <a:rPr lang="en-US" b="1"/>
              <a:t>Viết ch</a:t>
            </a:r>
            <a:r>
              <a:rPr lang="vi-VN" b="1"/>
              <a:t>ươ</a:t>
            </a:r>
            <a:r>
              <a:rPr lang="en-US" b="1"/>
              <a:t>ng trình Tìm số lớn nhất từ n số, theo dạng tham số hàm.</a:t>
            </a:r>
          </a:p>
          <a:p>
            <a:pPr marL="0" indent="0">
              <a:buNone/>
            </a:pPr>
            <a:r>
              <a:rPr lang="en-US" b="1"/>
              <a:t>Ví dụ tên chương trình là l10.exe</a:t>
            </a:r>
          </a:p>
        </p:txBody>
      </p:sp>
      <p:pic>
        <p:nvPicPr>
          <p:cNvPr id="4" name="Picture 3"/>
          <p:cNvPicPr>
            <a:picLocks noChangeAspect="1"/>
          </p:cNvPicPr>
          <p:nvPr/>
        </p:nvPicPr>
        <p:blipFill rotWithShape="1">
          <a:blip r:embed="rId2"/>
          <a:srcRect l="-300" t="62244" r="51112" b="-233"/>
          <a:stretch/>
        </p:blipFill>
        <p:spPr>
          <a:xfrm>
            <a:off x="6188835" y="3353438"/>
            <a:ext cx="4875976" cy="2426047"/>
          </a:xfrm>
          <a:prstGeom prst="rect">
            <a:avLst/>
          </a:prstGeom>
        </p:spPr>
      </p:pic>
      <p:sp>
        <p:nvSpPr>
          <p:cNvPr id="5" name="Slide Number Placeholder 4"/>
          <p:cNvSpPr>
            <a:spLocks noGrp="1"/>
          </p:cNvSpPr>
          <p:nvPr>
            <p:ph type="sldNum" sz="quarter" idx="12"/>
          </p:nvPr>
        </p:nvSpPr>
        <p:spPr/>
        <p:txBody>
          <a:bodyPr/>
          <a:lstStyle/>
          <a:p>
            <a:fld id="{06F855F6-99C9-4B18-88EC-1D73743D07FD}" type="slidenum">
              <a:rPr lang="en-US" smtClean="0"/>
              <a:t>55</a:t>
            </a:fld>
            <a:endParaRPr lang="en-US"/>
          </a:p>
        </p:txBody>
      </p:sp>
      <p:pic>
        <p:nvPicPr>
          <p:cNvPr id="6" name="Picture 5"/>
          <p:cNvPicPr>
            <a:picLocks noChangeAspect="1"/>
          </p:cNvPicPr>
          <p:nvPr/>
        </p:nvPicPr>
        <p:blipFill rotWithShape="1">
          <a:blip r:embed="rId2"/>
          <a:srcRect l="-300" t="17079" r="51112" b="49930"/>
          <a:stretch/>
        </p:blipFill>
        <p:spPr>
          <a:xfrm>
            <a:off x="899098" y="3353438"/>
            <a:ext cx="5148066" cy="2224402"/>
          </a:xfrm>
          <a:prstGeom prst="rect">
            <a:avLst/>
          </a:prstGeom>
        </p:spPr>
      </p:pic>
    </p:spTree>
    <p:extLst>
      <p:ext uri="{BB962C8B-B14F-4D97-AF65-F5344CB8AC3E}">
        <p14:creationId xmlns:p14="http://schemas.microsoft.com/office/powerpoint/2010/main" val="3963707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Tham số hàm main</a:t>
            </a:r>
          </a:p>
        </p:txBody>
      </p:sp>
      <p:sp>
        <p:nvSpPr>
          <p:cNvPr id="3" name="Content Placeholder 2"/>
          <p:cNvSpPr>
            <a:spLocks noGrp="1"/>
          </p:cNvSpPr>
          <p:nvPr>
            <p:ph idx="1"/>
          </p:nvPr>
        </p:nvSpPr>
        <p:spPr>
          <a:xfrm>
            <a:off x="748048" y="1322790"/>
            <a:ext cx="10515600" cy="4536085"/>
          </a:xfrm>
        </p:spPr>
        <p:txBody>
          <a:bodyPr>
            <a:noAutofit/>
          </a:bodyPr>
          <a:lstStyle/>
          <a:p>
            <a:pPr marL="0" indent="0">
              <a:lnSpc>
                <a:spcPct val="100000"/>
              </a:lnSpc>
              <a:spcBef>
                <a:spcPts val="0"/>
              </a:spcBef>
              <a:buNone/>
            </a:pPr>
            <a:r>
              <a:rPr lang="en-US" sz="2800" b="1"/>
              <a:t>using </a:t>
            </a:r>
            <a:r>
              <a:rPr lang="en-US" sz="2800" b="1" dirty="0"/>
              <a:t>namespace </a:t>
            </a:r>
            <a:r>
              <a:rPr lang="en-US" sz="2800" b="1" dirty="0" err="1"/>
              <a:t>std</a:t>
            </a:r>
            <a:r>
              <a:rPr lang="en-US" sz="2800" b="1" dirty="0"/>
              <a:t>;</a:t>
            </a:r>
          </a:p>
          <a:p>
            <a:pPr marL="0" indent="0">
              <a:lnSpc>
                <a:spcPct val="100000"/>
              </a:lnSpc>
              <a:spcBef>
                <a:spcPts val="0"/>
              </a:spcBef>
              <a:buNone/>
            </a:pPr>
            <a:r>
              <a:rPr lang="en-US" sz="2800" b="1" dirty="0" err="1"/>
              <a:t>int</a:t>
            </a:r>
            <a:r>
              <a:rPr lang="en-US" sz="2800" b="1" dirty="0"/>
              <a:t> main(</a:t>
            </a:r>
            <a:r>
              <a:rPr lang="en-US" sz="2800" b="1" dirty="0" err="1"/>
              <a:t>int</a:t>
            </a:r>
            <a:r>
              <a:rPr lang="en-US" sz="2800" b="1" dirty="0"/>
              <a:t> </a:t>
            </a:r>
            <a:r>
              <a:rPr lang="en-US" sz="2800" b="1" dirty="0" err="1"/>
              <a:t>argc</a:t>
            </a:r>
            <a:r>
              <a:rPr lang="en-US" sz="2800" b="1" dirty="0"/>
              <a:t>, char **</a:t>
            </a:r>
            <a:r>
              <a:rPr lang="en-US" sz="2800" b="1" err="1"/>
              <a:t>argv</a:t>
            </a:r>
            <a:r>
              <a:rPr lang="en-US" sz="2800" b="1"/>
              <a:t>){</a:t>
            </a:r>
            <a:endParaRPr lang="en-US" sz="2800" b="1" dirty="0"/>
          </a:p>
          <a:p>
            <a:pPr marL="0" indent="0">
              <a:lnSpc>
                <a:spcPct val="100000"/>
              </a:lnSpc>
              <a:spcBef>
                <a:spcPts val="0"/>
              </a:spcBef>
              <a:buNone/>
            </a:pPr>
            <a:r>
              <a:rPr lang="en-US" sz="2800" b="1"/>
              <a:t>      if(argc&lt;2</a:t>
            </a:r>
            <a:r>
              <a:rPr lang="en-US" sz="2800" b="1" dirty="0"/>
              <a:t>) </a:t>
            </a:r>
            <a:r>
              <a:rPr lang="en-US" sz="2800" b="1" dirty="0" err="1"/>
              <a:t>cout</a:t>
            </a:r>
            <a:r>
              <a:rPr lang="en-US" sz="2800" b="1" dirty="0"/>
              <a:t>&lt;&lt;"\n </a:t>
            </a:r>
            <a:r>
              <a:rPr lang="en-US" sz="2800" b="1" dirty="0" err="1"/>
              <a:t>Khong</a:t>
            </a:r>
            <a:r>
              <a:rPr lang="en-US" sz="2800" b="1" dirty="0"/>
              <a:t> tim so lon </a:t>
            </a:r>
            <a:r>
              <a:rPr lang="en-US" sz="2800" b="1" dirty="0" err="1"/>
              <a:t>nhat</a:t>
            </a:r>
            <a:r>
              <a:rPr lang="en-US" sz="2800" b="1" dirty="0"/>
              <a:t>!\n";</a:t>
            </a:r>
          </a:p>
          <a:p>
            <a:pPr marL="0" indent="0">
              <a:lnSpc>
                <a:spcPct val="100000"/>
              </a:lnSpc>
              <a:spcBef>
                <a:spcPts val="0"/>
              </a:spcBef>
              <a:buNone/>
            </a:pPr>
            <a:r>
              <a:rPr lang="en-US" sz="2800" b="1"/>
              <a:t>      else {</a:t>
            </a:r>
            <a:endParaRPr lang="en-US" sz="2800" b="1" dirty="0"/>
          </a:p>
          <a:p>
            <a:pPr marL="0" indent="0">
              <a:lnSpc>
                <a:spcPct val="100000"/>
              </a:lnSpc>
              <a:spcBef>
                <a:spcPts val="0"/>
              </a:spcBef>
              <a:buNone/>
            </a:pPr>
            <a:r>
              <a:rPr lang="en-US" sz="2800" b="1"/>
              <a:t>     	     int </a:t>
            </a:r>
            <a:r>
              <a:rPr lang="en-US" sz="2800" b="1" dirty="0"/>
              <a:t>m=0;</a:t>
            </a:r>
          </a:p>
          <a:p>
            <a:pPr marL="0" indent="0">
              <a:lnSpc>
                <a:spcPct val="100000"/>
              </a:lnSpc>
              <a:spcBef>
                <a:spcPts val="0"/>
              </a:spcBef>
              <a:buNone/>
            </a:pPr>
            <a:r>
              <a:rPr lang="en-US" sz="2800" b="1"/>
              <a:t>	     for(int </a:t>
            </a:r>
            <a:r>
              <a:rPr lang="en-US" sz="2800" b="1" dirty="0"/>
              <a:t>i=1; i&lt;</a:t>
            </a:r>
            <a:r>
              <a:rPr lang="en-US" sz="2800" b="1" dirty="0" err="1"/>
              <a:t>argc</a:t>
            </a:r>
            <a:r>
              <a:rPr lang="en-US" sz="2800" b="1" dirty="0"/>
              <a:t>; i</a:t>
            </a:r>
            <a:r>
              <a:rPr lang="en-US" sz="2800" b="1"/>
              <a:t>++) {</a:t>
            </a:r>
            <a:endParaRPr lang="en-US" sz="2800" b="1" dirty="0"/>
          </a:p>
          <a:p>
            <a:pPr marL="0" indent="0">
              <a:lnSpc>
                <a:spcPct val="100000"/>
              </a:lnSpc>
              <a:spcBef>
                <a:spcPts val="0"/>
              </a:spcBef>
              <a:buNone/>
            </a:pPr>
            <a:r>
              <a:rPr lang="en-US" sz="2800" b="1"/>
              <a:t>	         </a:t>
            </a:r>
            <a:r>
              <a:rPr lang="en-US" sz="2800" b="1" u="sng">
                <a:solidFill>
                  <a:srgbClr val="FF0000"/>
                </a:solidFill>
              </a:rPr>
              <a:t>int </a:t>
            </a:r>
            <a:r>
              <a:rPr lang="en-US" sz="2800" b="1" u="sng" dirty="0">
                <a:solidFill>
                  <a:srgbClr val="FF0000"/>
                </a:solidFill>
              </a:rPr>
              <a:t>t=</a:t>
            </a:r>
            <a:r>
              <a:rPr lang="en-US" sz="2800" b="1" u="sng" dirty="0" err="1">
                <a:solidFill>
                  <a:srgbClr val="FF0000"/>
                </a:solidFill>
              </a:rPr>
              <a:t>atoi</a:t>
            </a:r>
            <a:r>
              <a:rPr lang="en-US" sz="2800" b="1" u="sng" dirty="0">
                <a:solidFill>
                  <a:srgbClr val="FF0000"/>
                </a:solidFill>
              </a:rPr>
              <a:t>(</a:t>
            </a:r>
            <a:r>
              <a:rPr lang="en-US" sz="2800" b="1" u="sng" dirty="0" err="1">
                <a:solidFill>
                  <a:srgbClr val="FF0000"/>
                </a:solidFill>
              </a:rPr>
              <a:t>argv</a:t>
            </a:r>
            <a:r>
              <a:rPr lang="en-US" sz="2800" b="1" u="sng" dirty="0">
                <a:solidFill>
                  <a:srgbClr val="FF0000"/>
                </a:solidFill>
              </a:rPr>
              <a:t>[i]);</a:t>
            </a:r>
            <a:r>
              <a:rPr lang="en-US" sz="2800" b="1" dirty="0">
                <a:solidFill>
                  <a:srgbClr val="FF0000"/>
                </a:solidFill>
              </a:rPr>
              <a:t>  </a:t>
            </a:r>
            <a:r>
              <a:rPr lang="en-US" sz="2800" b="1" dirty="0" err="1"/>
              <a:t>cout</a:t>
            </a:r>
            <a:r>
              <a:rPr lang="en-US" sz="2800" b="1" dirty="0"/>
              <a:t>&lt;&lt;"  "&lt;&lt;</a:t>
            </a:r>
            <a:r>
              <a:rPr lang="en-US" sz="2800" b="1" dirty="0" err="1"/>
              <a:t>argv</a:t>
            </a:r>
            <a:r>
              <a:rPr lang="en-US" sz="2800" b="1" dirty="0"/>
              <a:t>[i];</a:t>
            </a:r>
          </a:p>
          <a:p>
            <a:pPr marL="0" indent="0">
              <a:lnSpc>
                <a:spcPct val="100000"/>
              </a:lnSpc>
              <a:spcBef>
                <a:spcPts val="0"/>
              </a:spcBef>
              <a:buNone/>
            </a:pPr>
            <a:r>
              <a:rPr lang="en-US" sz="2800" b="1"/>
              <a:t>	         if(t&gt;m</a:t>
            </a:r>
            <a:r>
              <a:rPr lang="en-US" sz="2800" b="1" dirty="0"/>
              <a:t>) m=t;</a:t>
            </a:r>
          </a:p>
          <a:p>
            <a:pPr marL="0" indent="0">
              <a:lnSpc>
                <a:spcPct val="100000"/>
              </a:lnSpc>
              <a:spcBef>
                <a:spcPts val="0"/>
              </a:spcBef>
              <a:buNone/>
            </a:pPr>
            <a:r>
              <a:rPr lang="en-US" sz="2800" b="1"/>
              <a:t>	     }</a:t>
            </a:r>
            <a:endParaRPr lang="en-US" sz="2800" b="1" dirty="0"/>
          </a:p>
          <a:p>
            <a:pPr marL="0" indent="0">
              <a:lnSpc>
                <a:spcPct val="100000"/>
              </a:lnSpc>
              <a:spcBef>
                <a:spcPts val="0"/>
              </a:spcBef>
              <a:buNone/>
            </a:pPr>
            <a:r>
              <a:rPr lang="en-US" sz="2800" b="1"/>
              <a:t>                 cout</a:t>
            </a:r>
            <a:r>
              <a:rPr lang="en-US" sz="2800" b="1" dirty="0"/>
              <a:t>&lt;&lt;"\n So lon </a:t>
            </a:r>
            <a:r>
              <a:rPr lang="en-US" sz="2800" b="1" dirty="0" err="1"/>
              <a:t>nhat</a:t>
            </a:r>
            <a:r>
              <a:rPr lang="en-US" sz="2800" b="1" dirty="0"/>
              <a:t> ="&lt;&lt;m&lt;&lt;"\n";</a:t>
            </a:r>
          </a:p>
          <a:p>
            <a:pPr marL="0" indent="0">
              <a:lnSpc>
                <a:spcPct val="100000"/>
              </a:lnSpc>
              <a:spcBef>
                <a:spcPts val="0"/>
              </a:spcBef>
              <a:buNone/>
            </a:pPr>
            <a:r>
              <a:rPr lang="en-US" sz="2800" b="1"/>
              <a:t>       }</a:t>
            </a:r>
            <a:endParaRPr lang="en-US" sz="2800" b="1" dirty="0"/>
          </a:p>
          <a:p>
            <a:pPr marL="0" indent="0">
              <a:lnSpc>
                <a:spcPct val="100000"/>
              </a:lnSpc>
              <a:spcBef>
                <a:spcPts val="0"/>
              </a:spcBef>
              <a:buNone/>
            </a:pPr>
            <a:r>
              <a:rPr lang="en-US" sz="2800" b="1" dirty="0"/>
              <a:t>}</a:t>
            </a:r>
          </a:p>
        </p:txBody>
      </p:sp>
      <p:sp>
        <p:nvSpPr>
          <p:cNvPr id="5" name="Slide Number Placeholder 4"/>
          <p:cNvSpPr>
            <a:spLocks noGrp="1"/>
          </p:cNvSpPr>
          <p:nvPr>
            <p:ph type="sldNum" sz="quarter" idx="12"/>
          </p:nvPr>
        </p:nvSpPr>
        <p:spPr/>
        <p:txBody>
          <a:bodyPr/>
          <a:lstStyle/>
          <a:p>
            <a:fld id="{06F855F6-99C9-4B18-88EC-1D73743D07FD}" type="slidenum">
              <a:rPr lang="en-US" smtClean="0"/>
              <a:t>56</a:t>
            </a:fld>
            <a:endParaRPr lang="en-US"/>
          </a:p>
        </p:txBody>
      </p:sp>
    </p:spTree>
    <p:extLst>
      <p:ext uri="{BB962C8B-B14F-4D97-AF65-F5344CB8AC3E}">
        <p14:creationId xmlns:p14="http://schemas.microsoft.com/office/powerpoint/2010/main" val="534175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Tham số hàm main</a:t>
            </a:r>
          </a:p>
        </p:txBody>
      </p:sp>
      <p:sp>
        <p:nvSpPr>
          <p:cNvPr id="3" name="Content Placeholder 2"/>
          <p:cNvSpPr>
            <a:spLocks noGrp="1"/>
          </p:cNvSpPr>
          <p:nvPr>
            <p:ph idx="1"/>
          </p:nvPr>
        </p:nvSpPr>
        <p:spPr>
          <a:xfrm>
            <a:off x="748048" y="1322790"/>
            <a:ext cx="10515600" cy="4989110"/>
          </a:xfrm>
        </p:spPr>
        <p:txBody>
          <a:bodyPr>
            <a:noAutofit/>
          </a:bodyPr>
          <a:lstStyle/>
          <a:p>
            <a:pPr marL="0" indent="0">
              <a:lnSpc>
                <a:spcPct val="100000"/>
              </a:lnSpc>
              <a:spcBef>
                <a:spcPts val="0"/>
              </a:spcBef>
              <a:buNone/>
            </a:pPr>
            <a:r>
              <a:rPr lang="en-US" sz="2800" b="1"/>
              <a:t>Bài tập: viết chương trình tính trung bình cộng các số nhập ở tham số dòng lệnh chương trình. Output theo như mẫu sau:</a:t>
            </a:r>
          </a:p>
          <a:p>
            <a:pPr marL="0" indent="0">
              <a:lnSpc>
                <a:spcPct val="100000"/>
              </a:lnSpc>
              <a:spcBef>
                <a:spcPts val="0"/>
              </a:spcBef>
              <a:buNone/>
            </a:pPr>
            <a:r>
              <a:rPr lang="en-US" sz="2800" b="1">
                <a:solidFill>
                  <a:srgbClr val="0000FF"/>
                </a:solidFill>
              </a:rPr>
              <a:t>TBC a b c</a:t>
            </a:r>
          </a:p>
          <a:p>
            <a:pPr marL="0" indent="0">
              <a:lnSpc>
                <a:spcPct val="100000"/>
              </a:lnSpc>
              <a:spcBef>
                <a:spcPts val="0"/>
              </a:spcBef>
              <a:buNone/>
            </a:pPr>
            <a:r>
              <a:rPr lang="en-US" sz="2800" b="1">
                <a:solidFill>
                  <a:srgbClr val="09E7B2"/>
                </a:solidFill>
                <a:sym typeface="Wingdings" panose="05000000000000000000" pitchFamily="2" charset="2"/>
              </a:rPr>
              <a:t>Trung binh cong cac so =0</a:t>
            </a:r>
          </a:p>
          <a:p>
            <a:pPr>
              <a:lnSpc>
                <a:spcPct val="100000"/>
              </a:lnSpc>
              <a:spcBef>
                <a:spcPts val="0"/>
              </a:spcBef>
            </a:pPr>
            <a:r>
              <a:rPr lang="en-US" sz="2800" b="1">
                <a:solidFill>
                  <a:srgbClr val="0000FF"/>
                </a:solidFill>
              </a:rPr>
              <a:t>TBC a 8 c 4 e</a:t>
            </a:r>
          </a:p>
          <a:p>
            <a:pPr>
              <a:lnSpc>
                <a:spcPct val="100000"/>
              </a:lnSpc>
              <a:spcBef>
                <a:spcPts val="0"/>
              </a:spcBef>
            </a:pPr>
            <a:r>
              <a:rPr lang="en-US" sz="2800" b="1">
                <a:solidFill>
                  <a:srgbClr val="09E7B2"/>
                </a:solidFill>
                <a:sym typeface="Wingdings" panose="05000000000000000000" pitchFamily="2" charset="2"/>
              </a:rPr>
              <a:t>Trung binh cong cac so =6</a:t>
            </a:r>
          </a:p>
          <a:p>
            <a:pPr>
              <a:lnSpc>
                <a:spcPct val="100000"/>
              </a:lnSpc>
              <a:spcBef>
                <a:spcPts val="0"/>
              </a:spcBef>
            </a:pPr>
            <a:r>
              <a:rPr lang="en-US" sz="2800" b="1">
                <a:solidFill>
                  <a:srgbClr val="0000FF"/>
                </a:solidFill>
              </a:rPr>
              <a:t>TBC a 8 c 4 e m 0 f</a:t>
            </a:r>
          </a:p>
          <a:p>
            <a:pPr>
              <a:lnSpc>
                <a:spcPct val="100000"/>
              </a:lnSpc>
              <a:spcBef>
                <a:spcPts val="0"/>
              </a:spcBef>
            </a:pPr>
            <a:r>
              <a:rPr lang="en-US" sz="2800" b="1">
                <a:solidFill>
                  <a:srgbClr val="09E7B2"/>
                </a:solidFill>
                <a:sym typeface="Wingdings" panose="05000000000000000000" pitchFamily="2" charset="2"/>
              </a:rPr>
              <a:t>Trung binh cong cac so =3</a:t>
            </a:r>
          </a:p>
          <a:p>
            <a:pPr marL="0" indent="0">
              <a:lnSpc>
                <a:spcPct val="100000"/>
              </a:lnSpc>
              <a:spcBef>
                <a:spcPts val="0"/>
              </a:spcBef>
              <a:buNone/>
            </a:pPr>
            <a:r>
              <a:rPr lang="en-US" sz="2800" i="1"/>
              <a:t>Gợi ý: dùng các hàm atoi (chuỗi sang số), itoa (số sang chuỗi), strcmp(so sánh 2 chuỗi)</a:t>
            </a:r>
          </a:p>
          <a:p>
            <a:pPr marL="0" indent="0">
              <a:lnSpc>
                <a:spcPct val="100000"/>
              </a:lnSpc>
              <a:spcBef>
                <a:spcPts val="0"/>
              </a:spcBef>
              <a:buNone/>
            </a:pPr>
            <a:endParaRPr lang="en-US" sz="2800" b="1" dirty="0"/>
          </a:p>
        </p:txBody>
      </p:sp>
      <p:sp>
        <p:nvSpPr>
          <p:cNvPr id="5" name="Slide Number Placeholder 4"/>
          <p:cNvSpPr>
            <a:spLocks noGrp="1"/>
          </p:cNvSpPr>
          <p:nvPr>
            <p:ph type="sldNum" sz="quarter" idx="12"/>
          </p:nvPr>
        </p:nvSpPr>
        <p:spPr/>
        <p:txBody>
          <a:bodyPr/>
          <a:lstStyle/>
          <a:p>
            <a:fld id="{06F855F6-99C9-4B18-88EC-1D73743D07FD}" type="slidenum">
              <a:rPr lang="en-US" smtClean="0"/>
              <a:t>57</a:t>
            </a:fld>
            <a:endParaRPr lang="en-US"/>
          </a:p>
        </p:txBody>
      </p:sp>
    </p:spTree>
    <p:extLst>
      <p:ext uri="{BB962C8B-B14F-4D97-AF65-F5344CB8AC3E}">
        <p14:creationId xmlns:p14="http://schemas.microsoft.com/office/powerpoint/2010/main" val="899848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994" y="436160"/>
            <a:ext cx="10515600" cy="806853"/>
          </a:xfrm>
        </p:spPr>
        <p:txBody>
          <a:bodyPr/>
          <a:lstStyle/>
          <a:p>
            <a:r>
              <a:rPr lang="en-US"/>
              <a:t>Các chuẩn C++</a:t>
            </a:r>
          </a:p>
        </p:txBody>
      </p:sp>
      <p:sp>
        <p:nvSpPr>
          <p:cNvPr id="5" name="Slide Number Placeholder 4"/>
          <p:cNvSpPr>
            <a:spLocks noGrp="1"/>
          </p:cNvSpPr>
          <p:nvPr>
            <p:ph type="sldNum" sz="quarter" idx="12"/>
          </p:nvPr>
        </p:nvSpPr>
        <p:spPr/>
        <p:txBody>
          <a:bodyPr/>
          <a:lstStyle/>
          <a:p>
            <a:fld id="{06F855F6-99C9-4B18-88EC-1D73743D07FD}" type="slidenum">
              <a:rPr lang="en-US" smtClean="0"/>
              <a:t>58</a:t>
            </a:fld>
            <a:endParaRPr lang="en-US"/>
          </a:p>
        </p:txBody>
      </p:sp>
      <p:sp>
        <p:nvSpPr>
          <p:cNvPr id="9" name="Content Placeholder 8"/>
          <p:cNvSpPr>
            <a:spLocks noGrp="1"/>
          </p:cNvSpPr>
          <p:nvPr>
            <p:ph idx="1"/>
          </p:nvPr>
        </p:nvSpPr>
        <p:spPr/>
        <p:txBody>
          <a:bodyPr/>
          <a:lstStyle/>
          <a:p>
            <a:endParaRPr lang="en-US"/>
          </a:p>
        </p:txBody>
      </p:sp>
      <p:sp>
        <p:nvSpPr>
          <p:cNvPr id="10" name="TextBox 7"/>
          <p:cNvSpPr txBox="1"/>
          <p:nvPr/>
        </p:nvSpPr>
        <p:spPr>
          <a:xfrm>
            <a:off x="6190906" y="424087"/>
            <a:ext cx="5214100" cy="830997"/>
          </a:xfrm>
          <a:prstGeom prst="rect">
            <a:avLst/>
          </a:prstGeom>
          <a:solidFill>
            <a:srgbClr val="FFFF00"/>
          </a:solidFill>
          <a:ln>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a:solidFill>
                  <a:srgbClr val="FF0000"/>
                </a:solidFill>
                <a:latin typeface="Times New Roman" panose="02020603050405020304" pitchFamily="18" charset="0"/>
                <a:cs typeface="Times New Roman" panose="02020603050405020304" pitchFamily="18" charset="0"/>
              </a:rPr>
              <a:t>Thảo luận nhóm!!!</a:t>
            </a:r>
            <a:endParaRPr lang="en-US" sz="4800">
              <a:solidFill>
                <a:srgbClr val="FF0000"/>
              </a:solidFill>
            </a:endParaRPr>
          </a:p>
        </p:txBody>
      </p:sp>
      <p:pic>
        <p:nvPicPr>
          <p:cNvPr id="11" name="Picture 10" descr="Group Discussion Topics on Economics and Business with Answers"/>
          <p:cNvPicPr>
            <a:picLocks noChangeAspect="1" noChangeArrowheads="1"/>
          </p:cNvPicPr>
          <p:nvPr/>
        </p:nvPicPr>
        <p:blipFill rotWithShape="1">
          <a:blip r:embed="rId2">
            <a:extLst>
              <a:ext uri="{28A0092B-C50C-407E-A947-70E740481C1C}">
                <a14:useLocalDpi xmlns:a14="http://schemas.microsoft.com/office/drawing/2010/main" val="0"/>
              </a:ext>
            </a:extLst>
          </a:blip>
          <a:srcRect l="10892" t="12017" r="8763" b="13963"/>
          <a:stretch/>
        </p:blipFill>
        <p:spPr bwMode="auto">
          <a:xfrm>
            <a:off x="1143860" y="3882421"/>
            <a:ext cx="5047046" cy="24294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4"/>
          <p:cNvSpPr txBox="1"/>
          <p:nvPr/>
        </p:nvSpPr>
        <p:spPr>
          <a:xfrm>
            <a:off x="1143860" y="2074010"/>
            <a:ext cx="7811067" cy="1200329"/>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Chuẩn C++ hiện nay là gì?</a:t>
            </a:r>
          </a:p>
          <a:p>
            <a:r>
              <a:rPr lang="en-US" sz="3600" b="1">
                <a:solidFill>
                  <a:srgbClr val="FF0000"/>
                </a:solidFill>
                <a:latin typeface="Times New Roman" panose="02020603050405020304" pitchFamily="18" charset="0"/>
                <a:cs typeface="Times New Roman" panose="02020603050405020304" pitchFamily="18" charset="0"/>
              </a:rPr>
              <a:t>Sự khác nhau trong các chuẩn C++???</a:t>
            </a:r>
          </a:p>
        </p:txBody>
      </p:sp>
    </p:spTree>
    <p:extLst>
      <p:ext uri="{BB962C8B-B14F-4D97-AF65-F5344CB8AC3E}">
        <p14:creationId xmlns:p14="http://schemas.microsoft.com/office/powerpoint/2010/main" val="3193276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 youtube tham khảo</a:t>
            </a:r>
          </a:p>
        </p:txBody>
      </p:sp>
      <p:sp>
        <p:nvSpPr>
          <p:cNvPr id="5" name="Slide Number Placeholder 4"/>
          <p:cNvSpPr>
            <a:spLocks noGrp="1"/>
          </p:cNvSpPr>
          <p:nvPr>
            <p:ph type="sldNum" sz="quarter" idx="12"/>
          </p:nvPr>
        </p:nvSpPr>
        <p:spPr/>
        <p:txBody>
          <a:bodyPr/>
          <a:lstStyle/>
          <a:p>
            <a:fld id="{06F855F6-99C9-4B18-88EC-1D73743D07FD}" type="slidenum">
              <a:rPr lang="en-US" smtClean="0"/>
              <a:t>59</a:t>
            </a:fld>
            <a:endParaRPr lang="en-US"/>
          </a:p>
        </p:txBody>
      </p:sp>
      <p:sp>
        <p:nvSpPr>
          <p:cNvPr id="9" name="Content Placeholder 8"/>
          <p:cNvSpPr>
            <a:spLocks noGrp="1"/>
          </p:cNvSpPr>
          <p:nvPr>
            <p:ph idx="1"/>
          </p:nvPr>
        </p:nvSpPr>
        <p:spPr>
          <a:xfrm>
            <a:off x="839488" y="1233266"/>
            <a:ext cx="10515600" cy="5434012"/>
          </a:xfrm>
        </p:spPr>
        <p:txBody>
          <a:bodyPr/>
          <a:lstStyle/>
          <a:p>
            <a:endParaRPr lang="en-US"/>
          </a:p>
          <a:p>
            <a:r>
              <a:rPr lang="en-US">
                <a:hlinkClick r:id="rId2"/>
              </a:rPr>
              <a:t>https://www.youtube.com/watch?v=aP1ijjeZc24</a:t>
            </a:r>
            <a:endParaRPr lang="en-US"/>
          </a:p>
          <a:p>
            <a:r>
              <a:rPr lang="en-US">
                <a:hlinkClick r:id="rId3"/>
              </a:rPr>
              <a:t>https://www.youtube.com/watch?v=BO2KagRMS3M</a:t>
            </a:r>
            <a:endParaRPr lang="en-US"/>
          </a:p>
          <a:p>
            <a:endParaRPr lang="en-US"/>
          </a:p>
          <a:p>
            <a:endParaRPr lang="en-US"/>
          </a:p>
        </p:txBody>
      </p:sp>
      <p:pic>
        <p:nvPicPr>
          <p:cNvPr id="7" name="Picture 6"/>
          <p:cNvPicPr>
            <a:picLocks noChangeAspect="1"/>
          </p:cNvPicPr>
          <p:nvPr/>
        </p:nvPicPr>
        <p:blipFill>
          <a:blip r:embed="rId4"/>
          <a:stretch>
            <a:fillRect/>
          </a:stretch>
        </p:blipFill>
        <p:spPr>
          <a:xfrm>
            <a:off x="8698561" y="169749"/>
            <a:ext cx="3166192" cy="1323049"/>
          </a:xfrm>
          <a:prstGeom prst="rect">
            <a:avLst/>
          </a:prstGeom>
        </p:spPr>
      </p:pic>
      <p:pic>
        <p:nvPicPr>
          <p:cNvPr id="3" name="Picture 2"/>
          <p:cNvPicPr>
            <a:picLocks noChangeAspect="1"/>
          </p:cNvPicPr>
          <p:nvPr/>
        </p:nvPicPr>
        <p:blipFill>
          <a:blip r:embed="rId5"/>
          <a:stretch>
            <a:fillRect/>
          </a:stretch>
        </p:blipFill>
        <p:spPr>
          <a:xfrm>
            <a:off x="839488" y="3950272"/>
            <a:ext cx="4738352" cy="2712254"/>
          </a:xfrm>
          <a:prstGeom prst="rect">
            <a:avLst/>
          </a:prstGeom>
        </p:spPr>
      </p:pic>
      <p:pic>
        <p:nvPicPr>
          <p:cNvPr id="4" name="Picture 3"/>
          <p:cNvPicPr>
            <a:picLocks noChangeAspect="1"/>
          </p:cNvPicPr>
          <p:nvPr/>
        </p:nvPicPr>
        <p:blipFill>
          <a:blip r:embed="rId6"/>
          <a:stretch>
            <a:fillRect/>
          </a:stretch>
        </p:blipFill>
        <p:spPr>
          <a:xfrm>
            <a:off x="6211695" y="3950272"/>
            <a:ext cx="4784072" cy="2734688"/>
          </a:xfrm>
          <a:prstGeom prst="rect">
            <a:avLst/>
          </a:prstGeom>
        </p:spPr>
      </p:pic>
    </p:spTree>
    <p:extLst>
      <p:ext uri="{BB962C8B-B14F-4D97-AF65-F5344CB8AC3E}">
        <p14:creationId xmlns:p14="http://schemas.microsoft.com/office/powerpoint/2010/main" val="184051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Giáo trình và tài liệu môn học</a:t>
            </a:r>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6</a:t>
            </a:fld>
            <a:endParaRPr lang="en-US"/>
          </a:p>
        </p:txBody>
      </p:sp>
      <p:pic>
        <p:nvPicPr>
          <p:cNvPr id="2050" name="Picture 2" descr="Giáo Trình C++ Và Lập Trình Hướng Đối Tượ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818" y="1243013"/>
            <a:ext cx="3539822" cy="5398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38200" y="1243013"/>
            <a:ext cx="4256314" cy="5509955"/>
          </a:xfrm>
          <a:prstGeom prst="rect">
            <a:avLst/>
          </a:prstGeom>
        </p:spPr>
      </p:pic>
    </p:spTree>
    <p:extLst>
      <p:ext uri="{BB962C8B-B14F-4D97-AF65-F5344CB8AC3E}">
        <p14:creationId xmlns:p14="http://schemas.microsoft.com/office/powerpoint/2010/main" val="2733901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sic OOPS concept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5" y="3145341"/>
            <a:ext cx="4165692" cy="2082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chor="t">
            <a:normAutofit/>
          </a:bodyPr>
          <a:lstStyle/>
          <a:p>
            <a:r>
              <a:rPr lang="en-US" sz="5400" dirty="0"/>
              <a:t>Object Oriented Programming and C++ </a:t>
            </a:r>
          </a:p>
        </p:txBody>
      </p:sp>
      <p:sp>
        <p:nvSpPr>
          <p:cNvPr id="3" name="Subtitle 2"/>
          <p:cNvSpPr>
            <a:spLocks noGrp="1"/>
          </p:cNvSpPr>
          <p:nvPr>
            <p:ph type="subTitle" idx="1"/>
          </p:nvPr>
        </p:nvSpPr>
        <p:spPr>
          <a:xfrm>
            <a:off x="6096000" y="3509963"/>
            <a:ext cx="4228011" cy="1655762"/>
          </a:xfrm>
        </p:spPr>
        <p:txBody>
          <a:bodyPr>
            <a:normAutofit/>
          </a:bodyPr>
          <a:lstStyle/>
          <a:p>
            <a:pPr algn="l"/>
            <a:r>
              <a:rPr lang="en-US" sz="2800">
                <a:solidFill>
                  <a:srgbClr val="C00000"/>
                </a:solidFill>
              </a:rPr>
              <a:t>TS. Huỳnh Bá Diệu</a:t>
            </a:r>
            <a:endParaRPr lang="en-US" sz="2800" dirty="0">
              <a:solidFill>
                <a:srgbClr val="C00000"/>
              </a:solidFill>
            </a:endParaRPr>
          </a:p>
          <a:p>
            <a:pPr algn="l"/>
            <a:r>
              <a:rPr lang="en-US" sz="2800" dirty="0">
                <a:solidFill>
                  <a:srgbClr val="C00000"/>
                </a:solidFill>
              </a:rPr>
              <a:t>Email</a:t>
            </a:r>
            <a:r>
              <a:rPr lang="en-US" sz="2800">
                <a:solidFill>
                  <a:srgbClr val="C00000"/>
                </a:solidFill>
              </a:rPr>
              <a:t>: dieuhb@gmail.com</a:t>
            </a:r>
          </a:p>
          <a:p>
            <a:pPr algn="l"/>
            <a:r>
              <a:rPr lang="en-US" sz="2800">
                <a:solidFill>
                  <a:srgbClr val="C00000"/>
                </a:solidFill>
              </a:rPr>
              <a:t>Phone</a:t>
            </a:r>
            <a:r>
              <a:rPr lang="en-US" sz="2800" dirty="0">
                <a:solidFill>
                  <a:srgbClr val="C00000"/>
                </a:solidFill>
              </a:rPr>
              <a:t>: 0914146868</a:t>
            </a:r>
          </a:p>
          <a:p>
            <a:pPr algn="l"/>
            <a:endParaRPr lang="en-US" sz="2800" u="sng" dirty="0">
              <a:solidFill>
                <a:srgbClr val="C00000"/>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60</a:t>
            </a:fld>
            <a:endParaRPr lang="en-US"/>
          </a:p>
        </p:txBody>
      </p:sp>
    </p:spTree>
    <p:extLst>
      <p:ext uri="{BB962C8B-B14F-4D97-AF65-F5344CB8AC3E}">
        <p14:creationId xmlns:p14="http://schemas.microsoft.com/office/powerpoint/2010/main" val="3891589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a:t>
            </a:r>
            <a:endParaRPr lang="en-US" b="1" dirty="0"/>
          </a:p>
        </p:txBody>
      </p:sp>
      <p:sp>
        <p:nvSpPr>
          <p:cNvPr id="3" name="Content Placeholder 2"/>
          <p:cNvSpPr>
            <a:spLocks noGrp="1"/>
          </p:cNvSpPr>
          <p:nvPr>
            <p:ph idx="1"/>
          </p:nvPr>
        </p:nvSpPr>
        <p:spPr/>
        <p:txBody>
          <a:bodyPr/>
          <a:lstStyle/>
          <a:p>
            <a:r>
              <a:rPr lang="en-US"/>
              <a:t>- Mảng 1 chiều, 2 chiều</a:t>
            </a:r>
          </a:p>
          <a:p>
            <a:r>
              <a:rPr lang="en-US"/>
              <a:t>- Cấp phát động cho mảng</a:t>
            </a:r>
          </a:p>
          <a:p>
            <a:r>
              <a:rPr lang="en-US"/>
              <a:t>- vector</a:t>
            </a:r>
          </a:p>
          <a:p>
            <a:r>
              <a:rPr lang="en-US"/>
              <a:t>- Thư viện xử lý</a:t>
            </a:r>
          </a:p>
          <a:p>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61</a:t>
            </a:fld>
            <a:endParaRPr lang="en-US"/>
          </a:p>
        </p:txBody>
      </p:sp>
    </p:spTree>
    <p:extLst>
      <p:ext uri="{BB962C8B-B14F-4D97-AF65-F5344CB8AC3E}">
        <p14:creationId xmlns:p14="http://schemas.microsoft.com/office/powerpoint/2010/main" val="3273228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Mảng và con trỏ</a:t>
            </a:r>
          </a:p>
        </p:txBody>
      </p:sp>
      <p:sp>
        <p:nvSpPr>
          <p:cNvPr id="3" name="Content Placeholder 2"/>
          <p:cNvSpPr>
            <a:spLocks noGrp="1"/>
          </p:cNvSpPr>
          <p:nvPr>
            <p:ph idx="1"/>
          </p:nvPr>
        </p:nvSpPr>
        <p:spPr/>
        <p:txBody>
          <a:bodyPr/>
          <a:lstStyle/>
          <a:p>
            <a:pPr marL="0" indent="0">
              <a:buNone/>
            </a:pPr>
            <a:r>
              <a:rPr lang="en-US"/>
              <a:t>Khai báo mảng trong C++</a:t>
            </a:r>
          </a:p>
          <a:p>
            <a:pPr marL="0" indent="0">
              <a:buNone/>
            </a:pPr>
            <a:r>
              <a:rPr lang="en-US" b="1" u="sng">
                <a:solidFill>
                  <a:srgbClr val="FF0000"/>
                </a:solidFill>
              </a:rPr>
              <a:t>Kiểu dữ liệu</a:t>
            </a:r>
            <a:r>
              <a:rPr lang="en-US" b="1">
                <a:solidFill>
                  <a:srgbClr val="FF0000"/>
                </a:solidFill>
              </a:rPr>
              <a:t> </a:t>
            </a:r>
            <a:r>
              <a:rPr lang="en-US"/>
              <a:t>tên mảng [ kích thước mảng];</a:t>
            </a:r>
          </a:p>
          <a:p>
            <a:pPr marL="0" indent="0">
              <a:buNone/>
            </a:pPr>
            <a:r>
              <a:rPr lang="en-US" b="1" u="sng">
                <a:solidFill>
                  <a:srgbClr val="0000FF"/>
                </a:solidFill>
              </a:rPr>
              <a:t>Kiểu dữ liệu</a:t>
            </a:r>
            <a:r>
              <a:rPr lang="en-US" b="1">
                <a:solidFill>
                  <a:srgbClr val="0000FF"/>
                </a:solidFill>
              </a:rPr>
              <a:t> </a:t>
            </a:r>
            <a:r>
              <a:rPr lang="en-US"/>
              <a:t>*tenmang;</a:t>
            </a:r>
          </a:p>
          <a:p>
            <a:r>
              <a:rPr lang="en-US" b="1" u="sng">
                <a:solidFill>
                  <a:srgbClr val="92D050"/>
                </a:solidFill>
              </a:rPr>
              <a:t>Kiểu dữ liệu</a:t>
            </a:r>
            <a:r>
              <a:rPr lang="en-US" b="1"/>
              <a:t> </a:t>
            </a:r>
            <a:r>
              <a:rPr lang="en-US"/>
              <a:t>tenmang[] = { các giá trị khởi gán};</a:t>
            </a:r>
          </a:p>
          <a:p>
            <a:pPr marL="0" indent="0">
              <a:buNone/>
            </a:pPr>
            <a:r>
              <a:rPr lang="en-US"/>
              <a:t>	int a[10];</a:t>
            </a:r>
          </a:p>
          <a:p>
            <a:pPr marL="0" indent="0">
              <a:buNone/>
            </a:pPr>
            <a:r>
              <a:rPr lang="en-US"/>
              <a:t>	float *b;</a:t>
            </a:r>
          </a:p>
          <a:p>
            <a:pPr marL="0" indent="0">
              <a:buNone/>
            </a:pPr>
            <a:r>
              <a:rPr lang="en-US"/>
              <a:t>	char c[] ={ 'a', 'b','c','d','e'};</a:t>
            </a:r>
          </a:p>
        </p:txBody>
      </p:sp>
      <p:sp>
        <p:nvSpPr>
          <p:cNvPr id="4" name="Slide Number Placeholder 3"/>
          <p:cNvSpPr>
            <a:spLocks noGrp="1"/>
          </p:cNvSpPr>
          <p:nvPr>
            <p:ph type="sldNum" sz="quarter" idx="12"/>
          </p:nvPr>
        </p:nvSpPr>
        <p:spPr/>
        <p:txBody>
          <a:bodyPr/>
          <a:lstStyle/>
          <a:p>
            <a:fld id="{06F855F6-99C9-4B18-88EC-1D73743D07FD}" type="slidenum">
              <a:rPr lang="en-US" smtClean="0"/>
              <a:t>62</a:t>
            </a:fld>
            <a:endParaRPr lang="en-US"/>
          </a:p>
        </p:txBody>
      </p:sp>
    </p:spTree>
    <p:extLst>
      <p:ext uri="{BB962C8B-B14F-4D97-AF65-F5344CB8AC3E}">
        <p14:creationId xmlns:p14="http://schemas.microsoft.com/office/powerpoint/2010/main" val="3143887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Kiểu mảng</a:t>
            </a:r>
          </a:p>
        </p:txBody>
      </p:sp>
      <p:sp>
        <p:nvSpPr>
          <p:cNvPr id="3" name="Content Placeholder 2"/>
          <p:cNvSpPr>
            <a:spLocks noGrp="1"/>
          </p:cNvSpPr>
          <p:nvPr>
            <p:ph idx="1"/>
          </p:nvPr>
        </p:nvSpPr>
        <p:spPr/>
        <p:txBody>
          <a:bodyPr>
            <a:noAutofit/>
          </a:bodyPr>
          <a:lstStyle/>
          <a:p>
            <a:pPr marL="0" indent="0">
              <a:buNone/>
            </a:pPr>
            <a:r>
              <a:rPr lang="en-US" sz="2800" b="1" dirty="0" err="1"/>
              <a:t>int</a:t>
            </a:r>
            <a:r>
              <a:rPr lang="en-US" sz="2800" b="1" dirty="0"/>
              <a:t> </a:t>
            </a:r>
            <a:r>
              <a:rPr lang="en-US" sz="2800" b="1"/>
              <a:t>main(){</a:t>
            </a:r>
            <a:endParaRPr lang="en-US" sz="2800" b="1" dirty="0"/>
          </a:p>
          <a:p>
            <a:pPr marL="0" indent="0">
              <a:buNone/>
            </a:pPr>
            <a:r>
              <a:rPr lang="en-US" sz="2800" b="1" dirty="0"/>
              <a:t>	</a:t>
            </a:r>
            <a:r>
              <a:rPr lang="en-US" sz="2800" b="1" dirty="0" err="1">
                <a:solidFill>
                  <a:srgbClr val="0000FF"/>
                </a:solidFill>
              </a:rPr>
              <a:t>int</a:t>
            </a:r>
            <a:r>
              <a:rPr lang="en-US" sz="2800" b="1" dirty="0">
                <a:solidFill>
                  <a:srgbClr val="0000FF"/>
                </a:solidFill>
              </a:rPr>
              <a:t> a[10]; </a:t>
            </a:r>
            <a:r>
              <a:rPr lang="en-US" sz="2800" b="1" dirty="0"/>
              <a:t>	    </a:t>
            </a:r>
            <a:r>
              <a:rPr lang="en-US" sz="2800" b="1" dirty="0">
                <a:solidFill>
                  <a:srgbClr val="04D6EC"/>
                </a:solidFill>
              </a:rPr>
              <a:t>float *b;</a:t>
            </a:r>
            <a:r>
              <a:rPr lang="en-US" sz="2800" b="1" dirty="0"/>
              <a:t> 	</a:t>
            </a:r>
          </a:p>
          <a:p>
            <a:pPr marL="0" indent="0">
              <a:buNone/>
            </a:pPr>
            <a:r>
              <a:rPr lang="en-US" sz="2800" b="1" dirty="0"/>
              <a:t>	</a:t>
            </a:r>
            <a:r>
              <a:rPr lang="en-US" sz="2800" b="1" dirty="0">
                <a:solidFill>
                  <a:srgbClr val="FF3399"/>
                </a:solidFill>
              </a:rPr>
              <a:t>char c[] ={ 'a', '</a:t>
            </a:r>
            <a:r>
              <a:rPr lang="en-US" sz="2800" b="1" dirty="0" err="1">
                <a:solidFill>
                  <a:srgbClr val="FF3399"/>
                </a:solidFill>
              </a:rPr>
              <a:t>b','c','d','e</a:t>
            </a:r>
            <a:r>
              <a:rPr lang="en-US" sz="2800" b="1" dirty="0">
                <a:solidFill>
                  <a:srgbClr val="FF3399"/>
                </a:solidFill>
              </a:rPr>
              <a:t>'};</a:t>
            </a:r>
          </a:p>
          <a:p>
            <a:pPr marL="0" indent="0">
              <a:buNone/>
            </a:pPr>
            <a:r>
              <a:rPr lang="en-US" sz="2800" b="1" dirty="0"/>
              <a:t>	</a:t>
            </a:r>
            <a:r>
              <a:rPr lang="en-US" sz="2800" b="1" dirty="0" err="1">
                <a:solidFill>
                  <a:srgbClr val="0000FF"/>
                </a:solidFill>
              </a:rPr>
              <a:t>cout</a:t>
            </a:r>
            <a:r>
              <a:rPr lang="en-US" sz="2800" b="1" dirty="0">
                <a:solidFill>
                  <a:srgbClr val="0000FF"/>
                </a:solidFill>
              </a:rPr>
              <a:t>&lt;&lt;" \n a </a:t>
            </a:r>
            <a:r>
              <a:rPr lang="en-US" sz="2800" b="1">
                <a:solidFill>
                  <a:srgbClr val="0000FF"/>
                </a:solidFill>
              </a:rPr>
              <a:t>= "; for(int </a:t>
            </a:r>
            <a:r>
              <a:rPr lang="en-US" sz="2800" b="1" dirty="0">
                <a:solidFill>
                  <a:srgbClr val="0000FF"/>
                </a:solidFill>
              </a:rPr>
              <a:t>i=0; i&lt;10; i</a:t>
            </a:r>
            <a:r>
              <a:rPr lang="en-US" sz="2800" b="1">
                <a:solidFill>
                  <a:srgbClr val="0000FF"/>
                </a:solidFill>
              </a:rPr>
              <a:t>++) cout</a:t>
            </a:r>
            <a:r>
              <a:rPr lang="en-US" sz="2800" b="1" dirty="0">
                <a:solidFill>
                  <a:srgbClr val="0000FF"/>
                </a:solidFill>
              </a:rPr>
              <a:t>&lt;&lt;" " &lt;&lt;a[i];	</a:t>
            </a:r>
          </a:p>
          <a:p>
            <a:pPr marL="0" indent="0">
              <a:buNone/>
            </a:pPr>
            <a:r>
              <a:rPr lang="en-US" sz="2800" b="1" dirty="0"/>
              <a:t>	</a:t>
            </a:r>
            <a:r>
              <a:rPr lang="en-US" sz="2800" b="1" dirty="0" err="1">
                <a:solidFill>
                  <a:srgbClr val="00B0F0"/>
                </a:solidFill>
              </a:rPr>
              <a:t>cout</a:t>
            </a:r>
            <a:r>
              <a:rPr lang="en-US" sz="2800" b="1" dirty="0">
                <a:solidFill>
                  <a:srgbClr val="00B0F0"/>
                </a:solidFill>
              </a:rPr>
              <a:t>&lt;&lt;" \n b </a:t>
            </a:r>
            <a:r>
              <a:rPr lang="en-US" sz="2800" b="1">
                <a:solidFill>
                  <a:srgbClr val="00B0F0"/>
                </a:solidFill>
              </a:rPr>
              <a:t>= "; for(int </a:t>
            </a:r>
            <a:r>
              <a:rPr lang="en-US" sz="2800" b="1" dirty="0">
                <a:solidFill>
                  <a:srgbClr val="00B0F0"/>
                </a:solidFill>
              </a:rPr>
              <a:t>i=0; i&lt;10; i</a:t>
            </a:r>
            <a:r>
              <a:rPr lang="en-US" sz="2800" b="1">
                <a:solidFill>
                  <a:srgbClr val="00B0F0"/>
                </a:solidFill>
              </a:rPr>
              <a:t>++) cout</a:t>
            </a:r>
            <a:r>
              <a:rPr lang="en-US" sz="2800" b="1" dirty="0">
                <a:solidFill>
                  <a:srgbClr val="00B0F0"/>
                </a:solidFill>
              </a:rPr>
              <a:t>&lt;&lt;" " &lt;&lt;b[i];</a:t>
            </a:r>
            <a:r>
              <a:rPr lang="en-US" sz="2800" b="1" dirty="0"/>
              <a:t>	</a:t>
            </a:r>
            <a:r>
              <a:rPr lang="en-US" sz="2800" b="1"/>
              <a:t>	</a:t>
            </a:r>
            <a:r>
              <a:rPr lang="en-US" sz="2800" b="1">
                <a:solidFill>
                  <a:srgbClr val="FF3399"/>
                </a:solidFill>
              </a:rPr>
              <a:t>cout</a:t>
            </a:r>
            <a:r>
              <a:rPr lang="en-US" sz="2800" b="1" dirty="0">
                <a:solidFill>
                  <a:srgbClr val="FF3399"/>
                </a:solidFill>
              </a:rPr>
              <a:t>&lt;&lt;" \n c </a:t>
            </a:r>
            <a:r>
              <a:rPr lang="en-US" sz="2800" b="1">
                <a:solidFill>
                  <a:srgbClr val="FF3399"/>
                </a:solidFill>
              </a:rPr>
              <a:t>= "; for(int </a:t>
            </a:r>
            <a:r>
              <a:rPr lang="en-US" sz="2800" b="1" dirty="0">
                <a:solidFill>
                  <a:srgbClr val="FF3399"/>
                </a:solidFill>
              </a:rPr>
              <a:t>i=0; i&lt;10; i</a:t>
            </a:r>
            <a:r>
              <a:rPr lang="en-US" sz="2800" b="1">
                <a:solidFill>
                  <a:srgbClr val="FF3399"/>
                </a:solidFill>
              </a:rPr>
              <a:t>++)  cout</a:t>
            </a:r>
            <a:r>
              <a:rPr lang="en-US" sz="2800" b="1" dirty="0">
                <a:solidFill>
                  <a:srgbClr val="FF3399"/>
                </a:solidFill>
              </a:rPr>
              <a:t>&lt;&lt;" " &lt;&lt;c[i];	</a:t>
            </a:r>
          </a:p>
          <a:p>
            <a:pPr marL="0" indent="0">
              <a:buNone/>
            </a:pPr>
            <a:r>
              <a:rPr lang="en-US" sz="2800" b="1" dirty="0"/>
              <a:t>	</a:t>
            </a:r>
            <a:r>
              <a:rPr lang="en-US" sz="2800" b="1" dirty="0" err="1"/>
              <a:t>cout</a:t>
            </a:r>
            <a:r>
              <a:rPr lang="en-US" sz="2800" b="1" dirty="0"/>
              <a:t>&lt;&lt;"\n </a:t>
            </a:r>
            <a:r>
              <a:rPr lang="en-US" sz="2800" b="1" dirty="0" err="1"/>
              <a:t>dia</a:t>
            </a:r>
            <a:r>
              <a:rPr lang="en-US" sz="2800" b="1" dirty="0"/>
              <a:t> chi cua a "&lt;&lt;</a:t>
            </a:r>
            <a:r>
              <a:rPr lang="en-US" sz="2800" b="1">
                <a:solidFill>
                  <a:srgbClr val="0000FF"/>
                </a:solidFill>
              </a:rPr>
              <a:t>a</a:t>
            </a:r>
            <a:r>
              <a:rPr lang="en-US" sz="2800" b="1"/>
              <a:t>;</a:t>
            </a:r>
          </a:p>
          <a:p>
            <a:pPr marL="0" indent="0">
              <a:buNone/>
            </a:pPr>
            <a:r>
              <a:rPr lang="en-US" sz="2800" b="1"/>
              <a:t>  </a:t>
            </a:r>
            <a:r>
              <a:rPr lang="en-US" sz="2800" b="1" dirty="0"/>
              <a:t>	</a:t>
            </a:r>
            <a:r>
              <a:rPr lang="en-US" sz="2800" b="1" dirty="0" err="1"/>
              <a:t>cout</a:t>
            </a:r>
            <a:r>
              <a:rPr lang="en-US" sz="2800" b="1" dirty="0"/>
              <a:t>&lt;&lt;"\n </a:t>
            </a:r>
            <a:r>
              <a:rPr lang="en-US" sz="2800" b="1" dirty="0" err="1"/>
              <a:t>dia</a:t>
            </a:r>
            <a:r>
              <a:rPr lang="en-US" sz="2800" b="1" dirty="0"/>
              <a:t> chi cua b "&lt;&lt;</a:t>
            </a:r>
            <a:r>
              <a:rPr lang="en-US" sz="2800" b="1" dirty="0">
                <a:solidFill>
                  <a:srgbClr val="00B0F0"/>
                </a:solidFill>
              </a:rPr>
              <a:t>b</a:t>
            </a:r>
            <a:r>
              <a:rPr lang="en-US" sz="2800" b="1" dirty="0"/>
              <a:t>; </a:t>
            </a:r>
          </a:p>
          <a:p>
            <a:pPr marL="0" indent="0">
              <a:buNone/>
            </a:pPr>
            <a:r>
              <a:rPr lang="en-US" sz="2800" b="1" dirty="0"/>
              <a:t>	</a:t>
            </a:r>
            <a:r>
              <a:rPr lang="en-US" sz="2800" b="1" dirty="0" err="1"/>
              <a:t>cout</a:t>
            </a:r>
            <a:r>
              <a:rPr lang="en-US" sz="2800" b="1" dirty="0"/>
              <a:t>&lt;&lt;"\n </a:t>
            </a:r>
            <a:r>
              <a:rPr lang="en-US" sz="2800" b="1" dirty="0" err="1"/>
              <a:t>dia</a:t>
            </a:r>
            <a:r>
              <a:rPr lang="en-US" sz="2800" b="1" dirty="0"/>
              <a:t> chi cua c "&lt;&lt;</a:t>
            </a:r>
            <a:r>
              <a:rPr lang="en-US" sz="2800" b="1" dirty="0">
                <a:solidFill>
                  <a:srgbClr val="FF3399"/>
                </a:solidFill>
              </a:rPr>
              <a:t>&amp;c</a:t>
            </a:r>
            <a:r>
              <a:rPr lang="en-US" sz="2800" b="1" dirty="0"/>
              <a:t>;</a:t>
            </a:r>
          </a:p>
          <a:p>
            <a:pPr marL="0" indent="0">
              <a:buNone/>
            </a:pPr>
            <a:r>
              <a:rPr lang="en-US" sz="2800" b="1" dirty="0"/>
              <a:t>}</a:t>
            </a:r>
          </a:p>
        </p:txBody>
      </p:sp>
      <p:sp>
        <p:nvSpPr>
          <p:cNvPr id="6" name="Slide Number Placeholder 5"/>
          <p:cNvSpPr>
            <a:spLocks noGrp="1"/>
          </p:cNvSpPr>
          <p:nvPr>
            <p:ph type="sldNum" sz="quarter" idx="12"/>
          </p:nvPr>
        </p:nvSpPr>
        <p:spPr/>
        <p:txBody>
          <a:bodyPr/>
          <a:lstStyle/>
          <a:p>
            <a:fld id="{06F855F6-99C9-4B18-88EC-1D73743D07FD}" type="slidenum">
              <a:rPr lang="en-US" smtClean="0"/>
              <a:t>63</a:t>
            </a:fld>
            <a:endParaRPr lang="en-US"/>
          </a:p>
        </p:txBody>
      </p:sp>
      <p:sp>
        <p:nvSpPr>
          <p:cNvPr id="7" name="TextBox 4"/>
          <p:cNvSpPr txBox="1"/>
          <p:nvPr/>
        </p:nvSpPr>
        <p:spPr>
          <a:xfrm>
            <a:off x="7356698" y="4433730"/>
            <a:ext cx="4470400" cy="1200329"/>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Dự đoán kết quả của chương trình ???</a:t>
            </a:r>
          </a:p>
        </p:txBody>
      </p:sp>
      <p:pic>
        <p:nvPicPr>
          <p:cNvPr id="8" name="Picture 7" descr="Answers To Your Top 5 Questions - BANA - Bulimia Anorexia Nervos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6147" y="60378"/>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104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Kiểu mảng</a:t>
            </a:r>
          </a:p>
        </p:txBody>
      </p:sp>
      <p:sp>
        <p:nvSpPr>
          <p:cNvPr id="7" name="Slide Number Placeholder 6"/>
          <p:cNvSpPr>
            <a:spLocks noGrp="1"/>
          </p:cNvSpPr>
          <p:nvPr>
            <p:ph type="sldNum" sz="quarter" idx="12"/>
          </p:nvPr>
        </p:nvSpPr>
        <p:spPr>
          <a:xfrm>
            <a:off x="11629623" y="6326414"/>
            <a:ext cx="562377" cy="365125"/>
          </a:xfrm>
        </p:spPr>
        <p:txBody>
          <a:bodyPr/>
          <a:lstStyle/>
          <a:p>
            <a:fld id="{06F855F6-99C9-4B18-88EC-1D73743D07FD}" type="slidenum">
              <a:rPr lang="en-US" smtClean="0"/>
              <a:t>64</a:t>
            </a:fld>
            <a:endParaRPr lang="en-US"/>
          </a:p>
        </p:txBody>
      </p:sp>
      <p:sp>
        <p:nvSpPr>
          <p:cNvPr id="8" name="TextBox 4"/>
          <p:cNvSpPr txBox="1"/>
          <p:nvPr/>
        </p:nvSpPr>
        <p:spPr>
          <a:xfrm>
            <a:off x="6376938" y="4572088"/>
            <a:ext cx="5244936" cy="1754326"/>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a:solidFill>
                  <a:srgbClr val="FF0000"/>
                </a:solidFill>
              </a:rPr>
              <a:t>Nếu đem 2 khai báo mảng a và b ra ngoài, kết quả như thế nào???</a:t>
            </a:r>
            <a:endParaRPr lang="en-US" sz="3600" dirty="0">
              <a:solidFill>
                <a:srgbClr val="FF0000"/>
              </a:solidFill>
            </a:endParaRPr>
          </a:p>
        </p:txBody>
      </p:sp>
      <p:sp>
        <p:nvSpPr>
          <p:cNvPr id="3" name="Content Placeholder 2"/>
          <p:cNvSpPr>
            <a:spLocks noGrp="1"/>
          </p:cNvSpPr>
          <p:nvPr>
            <p:ph idx="1"/>
          </p:nvPr>
        </p:nvSpPr>
        <p:spPr>
          <a:xfrm>
            <a:off x="896259" y="1257527"/>
            <a:ext cx="10515600" cy="5434012"/>
          </a:xfrm>
        </p:spPr>
        <p:txBody>
          <a:bodyPr>
            <a:noAutofit/>
          </a:bodyPr>
          <a:lstStyle/>
          <a:p>
            <a:r>
              <a:rPr lang="en-US" sz="2400" b="1">
                <a:solidFill>
                  <a:srgbClr val="FF0000"/>
                </a:solidFill>
              </a:rPr>
              <a:t>int a[10];    float *b;</a:t>
            </a:r>
            <a:endParaRPr lang="en-US" sz="2400"/>
          </a:p>
          <a:p>
            <a:pPr marL="0" indent="0">
              <a:buNone/>
            </a:pPr>
            <a:r>
              <a:rPr lang="en-US" sz="2400"/>
              <a:t>int main() {</a:t>
            </a:r>
            <a:endParaRPr lang="en-US" sz="2400" dirty="0"/>
          </a:p>
          <a:p>
            <a:pPr marL="0" indent="0">
              <a:buNone/>
            </a:pPr>
            <a:r>
              <a:rPr lang="en-US" sz="2400"/>
              <a:t>	char </a:t>
            </a:r>
            <a:r>
              <a:rPr lang="en-US" sz="2400" dirty="0"/>
              <a:t>c[] ={ 'a', '</a:t>
            </a:r>
            <a:r>
              <a:rPr lang="en-US" sz="2400" dirty="0" err="1"/>
              <a:t>b','c','d','e</a:t>
            </a:r>
            <a:r>
              <a:rPr lang="en-US" sz="2400" dirty="0"/>
              <a:t>'};</a:t>
            </a:r>
          </a:p>
          <a:p>
            <a:pPr marL="0" indent="0">
              <a:buNone/>
            </a:pPr>
            <a:r>
              <a:rPr lang="en-US" sz="2400" dirty="0"/>
              <a:t>	</a:t>
            </a:r>
            <a:r>
              <a:rPr lang="en-US" sz="2400" dirty="0" err="1"/>
              <a:t>cout</a:t>
            </a:r>
            <a:r>
              <a:rPr lang="en-US" sz="2400" dirty="0"/>
              <a:t>&lt;&lt;" \n a </a:t>
            </a:r>
            <a:r>
              <a:rPr lang="en-US" sz="2400"/>
              <a:t>= "; for(int </a:t>
            </a:r>
            <a:r>
              <a:rPr lang="en-US" sz="2400" dirty="0"/>
              <a:t>i=0; i&lt;10; i</a:t>
            </a:r>
            <a:r>
              <a:rPr lang="en-US" sz="2400"/>
              <a:t>++)  cout</a:t>
            </a:r>
            <a:r>
              <a:rPr lang="en-US" sz="2400" dirty="0"/>
              <a:t>&lt;&lt;" " &lt;&lt;a[i];	</a:t>
            </a:r>
          </a:p>
          <a:p>
            <a:pPr marL="0" indent="0">
              <a:buNone/>
            </a:pPr>
            <a:r>
              <a:rPr lang="en-US" sz="2400" dirty="0"/>
              <a:t>	</a:t>
            </a:r>
            <a:r>
              <a:rPr lang="en-US" sz="2400" dirty="0" err="1"/>
              <a:t>cout</a:t>
            </a:r>
            <a:r>
              <a:rPr lang="en-US" sz="2400" dirty="0"/>
              <a:t>&lt;&lt;" \n b </a:t>
            </a:r>
            <a:r>
              <a:rPr lang="en-US" sz="2400"/>
              <a:t>= "; </a:t>
            </a:r>
            <a:r>
              <a:rPr lang="en-US" sz="2400" b="1">
                <a:solidFill>
                  <a:srgbClr val="FF0000"/>
                </a:solidFill>
              </a:rPr>
              <a:t>for(int </a:t>
            </a:r>
            <a:r>
              <a:rPr lang="en-US" sz="2400" b="1" dirty="0">
                <a:solidFill>
                  <a:srgbClr val="FF0000"/>
                </a:solidFill>
              </a:rPr>
              <a:t>i=0; i&lt;10; i</a:t>
            </a:r>
            <a:r>
              <a:rPr lang="en-US" sz="2400" b="1">
                <a:solidFill>
                  <a:srgbClr val="FF0000"/>
                </a:solidFill>
              </a:rPr>
              <a:t>++)  cout</a:t>
            </a:r>
            <a:r>
              <a:rPr lang="en-US" sz="2400" b="1" dirty="0">
                <a:solidFill>
                  <a:srgbClr val="FF0000"/>
                </a:solidFill>
              </a:rPr>
              <a:t>&lt;&lt;" " &lt;&lt;b[i];	</a:t>
            </a:r>
            <a:r>
              <a:rPr lang="en-US" sz="2400" dirty="0"/>
              <a:t>	</a:t>
            </a:r>
          </a:p>
          <a:p>
            <a:pPr marL="0" indent="0">
              <a:buNone/>
            </a:pPr>
            <a:r>
              <a:rPr lang="en-US" sz="2400" dirty="0"/>
              <a:t>	</a:t>
            </a:r>
            <a:r>
              <a:rPr lang="en-US" sz="2400" dirty="0" err="1"/>
              <a:t>cout</a:t>
            </a:r>
            <a:r>
              <a:rPr lang="en-US" sz="2400" dirty="0"/>
              <a:t>&lt;&lt;" \n c </a:t>
            </a:r>
            <a:r>
              <a:rPr lang="en-US" sz="2400"/>
              <a:t>= "; for(int </a:t>
            </a:r>
            <a:r>
              <a:rPr lang="en-US" sz="2400" dirty="0"/>
              <a:t>i=0; i&lt;10; i</a:t>
            </a:r>
            <a:r>
              <a:rPr lang="en-US" sz="2400"/>
              <a:t>++)  cout</a:t>
            </a:r>
            <a:r>
              <a:rPr lang="en-US" sz="2400" dirty="0"/>
              <a:t>&lt;&lt;" " &lt;&lt;c[i];	</a:t>
            </a:r>
          </a:p>
          <a:p>
            <a:pPr marL="0" indent="0">
              <a:buNone/>
            </a:pPr>
            <a:r>
              <a:rPr lang="en-US" sz="2400" dirty="0"/>
              <a:t>	</a:t>
            </a:r>
            <a:r>
              <a:rPr lang="en-US" sz="2400" dirty="0" err="1"/>
              <a:t>cout</a:t>
            </a:r>
            <a:r>
              <a:rPr lang="en-US" sz="2400" dirty="0"/>
              <a:t>&lt;&lt;"\n </a:t>
            </a:r>
            <a:r>
              <a:rPr lang="en-US" sz="2400" dirty="0" err="1"/>
              <a:t>dia</a:t>
            </a:r>
            <a:r>
              <a:rPr lang="en-US" sz="2400" dirty="0"/>
              <a:t> chi cua a "&lt;&lt;</a:t>
            </a:r>
            <a:r>
              <a:rPr lang="en-US" sz="2400"/>
              <a:t>a;  cout</a:t>
            </a:r>
            <a:r>
              <a:rPr lang="en-US" sz="2400" dirty="0"/>
              <a:t>&lt;&lt;"\n </a:t>
            </a:r>
            <a:r>
              <a:rPr lang="en-US" sz="2400" dirty="0" err="1"/>
              <a:t>dia</a:t>
            </a:r>
            <a:r>
              <a:rPr lang="en-US" sz="2400" dirty="0"/>
              <a:t> chi cua b "&lt;&lt;b; </a:t>
            </a:r>
          </a:p>
          <a:p>
            <a:pPr marL="0" indent="0">
              <a:buNone/>
            </a:pPr>
            <a:r>
              <a:rPr lang="en-US" sz="2400" dirty="0"/>
              <a:t>	</a:t>
            </a:r>
            <a:r>
              <a:rPr lang="en-US" sz="2400" dirty="0" err="1"/>
              <a:t>cout</a:t>
            </a:r>
            <a:r>
              <a:rPr lang="en-US" sz="2400" dirty="0"/>
              <a:t>&lt;&lt;"\n </a:t>
            </a:r>
            <a:r>
              <a:rPr lang="en-US" sz="2400" dirty="0" err="1"/>
              <a:t>dia</a:t>
            </a:r>
            <a:r>
              <a:rPr lang="en-US" sz="2400" dirty="0"/>
              <a:t> chi cua c "&lt;&lt;&amp;c;</a:t>
            </a:r>
          </a:p>
          <a:p>
            <a:pPr marL="0" indent="0">
              <a:buNone/>
            </a:pPr>
            <a:r>
              <a:rPr lang="en-US" sz="2400" dirty="0"/>
              <a:t>}</a:t>
            </a:r>
          </a:p>
        </p:txBody>
      </p:sp>
      <p:pic>
        <p:nvPicPr>
          <p:cNvPr id="10" name="Picture 9" descr="The Power of a Question — SWOOP Analytic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668" t="17014" r="6861" b="19256"/>
          <a:stretch/>
        </p:blipFill>
        <p:spPr bwMode="auto">
          <a:xfrm>
            <a:off x="7771491" y="376345"/>
            <a:ext cx="4060398" cy="159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275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1 chiều và kiểu con trỏ</a:t>
            </a:r>
          </a:p>
        </p:txBody>
      </p:sp>
      <p:sp>
        <p:nvSpPr>
          <p:cNvPr id="3" name="Content Placeholder 2"/>
          <p:cNvSpPr>
            <a:spLocks noGrp="1"/>
          </p:cNvSpPr>
          <p:nvPr>
            <p:ph idx="1"/>
          </p:nvPr>
        </p:nvSpPr>
        <p:spPr/>
        <p:txBody>
          <a:bodyPr>
            <a:noAutofit/>
          </a:bodyPr>
          <a:lstStyle/>
          <a:p>
            <a:pPr marL="0" indent="0">
              <a:buNone/>
            </a:pPr>
            <a:r>
              <a:rPr lang="en-US" sz="2800" dirty="0" err="1"/>
              <a:t>int</a:t>
            </a:r>
            <a:r>
              <a:rPr lang="en-US" sz="2800" dirty="0"/>
              <a:t> </a:t>
            </a:r>
            <a:r>
              <a:rPr lang="en-US" sz="2800"/>
              <a:t>main(){</a:t>
            </a:r>
            <a:endParaRPr lang="en-US" sz="2800" dirty="0"/>
          </a:p>
          <a:p>
            <a:pPr marL="0" indent="0">
              <a:buNone/>
            </a:pPr>
            <a:r>
              <a:rPr lang="en-US" sz="2800"/>
              <a:t>  int </a:t>
            </a:r>
            <a:r>
              <a:rPr lang="en-US" sz="2800" dirty="0"/>
              <a:t>*a, n;</a:t>
            </a:r>
          </a:p>
          <a:p>
            <a:pPr marL="0" indent="0">
              <a:buNone/>
            </a:pPr>
            <a:r>
              <a:rPr lang="en-US" sz="2800"/>
              <a:t>  cout</a:t>
            </a:r>
            <a:r>
              <a:rPr lang="en-US" sz="2800" dirty="0"/>
              <a:t>&lt;&lt;"\n </a:t>
            </a:r>
            <a:r>
              <a:rPr lang="en-US" sz="2800" dirty="0" err="1"/>
              <a:t>Nhap</a:t>
            </a:r>
            <a:r>
              <a:rPr lang="en-US" sz="2800" dirty="0"/>
              <a:t> so </a:t>
            </a:r>
            <a:r>
              <a:rPr lang="en-US" sz="2800" dirty="0" err="1"/>
              <a:t>phan</a:t>
            </a:r>
            <a:r>
              <a:rPr lang="en-US" sz="2800" dirty="0"/>
              <a:t> tu cua mang:"; </a:t>
            </a:r>
            <a:r>
              <a:rPr lang="en-US" sz="2800" dirty="0" err="1"/>
              <a:t>cin</a:t>
            </a:r>
            <a:r>
              <a:rPr lang="en-US" sz="2800" dirty="0"/>
              <a:t>&gt;&gt;</a:t>
            </a:r>
            <a:r>
              <a:rPr lang="en-US" sz="2800"/>
              <a:t>n;  </a:t>
            </a:r>
            <a:r>
              <a:rPr lang="en-US" sz="2800" b="1">
                <a:solidFill>
                  <a:srgbClr val="0000FF"/>
                </a:solidFill>
              </a:rPr>
              <a:t>a</a:t>
            </a:r>
            <a:r>
              <a:rPr lang="en-US" sz="2800" b="1" dirty="0">
                <a:solidFill>
                  <a:srgbClr val="0000FF"/>
                </a:solidFill>
              </a:rPr>
              <a:t>= new </a:t>
            </a:r>
            <a:r>
              <a:rPr lang="en-US" sz="2800" b="1" dirty="0" err="1">
                <a:solidFill>
                  <a:srgbClr val="0000FF"/>
                </a:solidFill>
              </a:rPr>
              <a:t>int</a:t>
            </a:r>
            <a:r>
              <a:rPr lang="en-US" sz="2800" b="1" dirty="0">
                <a:solidFill>
                  <a:srgbClr val="0000FF"/>
                </a:solidFill>
              </a:rPr>
              <a:t> [n];</a:t>
            </a:r>
          </a:p>
          <a:p>
            <a:pPr marL="0" indent="0">
              <a:buNone/>
            </a:pPr>
            <a:r>
              <a:rPr lang="en-US" sz="2800"/>
              <a:t>  for(int </a:t>
            </a:r>
            <a:r>
              <a:rPr lang="en-US" sz="2800" dirty="0"/>
              <a:t>i=0; i&lt;n; i++)  { </a:t>
            </a:r>
            <a:r>
              <a:rPr lang="en-US" sz="2800" dirty="0" err="1"/>
              <a:t>cout</a:t>
            </a:r>
            <a:r>
              <a:rPr lang="en-US" sz="2800" dirty="0"/>
              <a:t>&lt;&lt;" </a:t>
            </a:r>
            <a:r>
              <a:rPr lang="en-US" sz="2800" err="1"/>
              <a:t>nhap</a:t>
            </a:r>
            <a:r>
              <a:rPr lang="en-US" sz="2800"/>
              <a:t> pt </a:t>
            </a:r>
            <a:r>
              <a:rPr lang="en-US" sz="2800" dirty="0"/>
              <a:t>thu "&lt;&lt;i+1&lt;&lt;":"; </a:t>
            </a:r>
            <a:r>
              <a:rPr lang="en-US" sz="2800" dirty="0" err="1"/>
              <a:t>cin</a:t>
            </a:r>
            <a:r>
              <a:rPr lang="en-US" sz="2800" dirty="0"/>
              <a:t>&gt;&gt;a[i</a:t>
            </a:r>
            <a:r>
              <a:rPr lang="en-US" sz="2800"/>
              <a:t>]; }</a:t>
            </a:r>
            <a:endParaRPr lang="en-US" sz="2800" dirty="0"/>
          </a:p>
          <a:p>
            <a:pPr marL="0" indent="0">
              <a:buNone/>
            </a:pPr>
            <a:r>
              <a:rPr lang="en-US" sz="2800"/>
              <a:t>  cout</a:t>
            </a:r>
            <a:r>
              <a:rPr lang="en-US" sz="2800" dirty="0"/>
              <a:t>&lt;&lt;" \n Noi dung mang: ";</a:t>
            </a:r>
          </a:p>
          <a:p>
            <a:pPr marL="0" indent="0">
              <a:buNone/>
            </a:pPr>
            <a:r>
              <a:rPr lang="en-US" sz="2800"/>
              <a:t>  for(int </a:t>
            </a:r>
            <a:r>
              <a:rPr lang="en-US" sz="2800" dirty="0"/>
              <a:t>i=0; i&lt;n; i++) 	</a:t>
            </a:r>
            <a:r>
              <a:rPr lang="en-US" sz="2800" dirty="0" err="1"/>
              <a:t>cout</a:t>
            </a:r>
            <a:r>
              <a:rPr lang="en-US" sz="2800" dirty="0"/>
              <a:t>&lt;&lt;" " &lt;&lt; </a:t>
            </a:r>
            <a:r>
              <a:rPr lang="en-US" sz="2800" b="1" dirty="0"/>
              <a:t>a[i]</a:t>
            </a:r>
            <a:r>
              <a:rPr lang="en-US" sz="2800" dirty="0"/>
              <a:t>;		</a:t>
            </a:r>
          </a:p>
          <a:p>
            <a:pPr marL="0" indent="0">
              <a:buNone/>
            </a:pPr>
            <a:r>
              <a:rPr lang="en-US" sz="2800"/>
              <a:t>  int </a:t>
            </a:r>
            <a:r>
              <a:rPr lang="en-US" sz="2800" dirty="0"/>
              <a:t>t=0</a:t>
            </a:r>
            <a:r>
              <a:rPr lang="en-US" sz="2800"/>
              <a:t>;  for(int </a:t>
            </a:r>
            <a:r>
              <a:rPr lang="en-US" sz="2800" dirty="0"/>
              <a:t>i=0; i&lt;n; i++)   t= t+ </a:t>
            </a:r>
            <a:r>
              <a:rPr lang="en-US" sz="2800" b="1" dirty="0">
                <a:solidFill>
                  <a:srgbClr val="FF0000"/>
                </a:solidFill>
              </a:rPr>
              <a:t>*(</a:t>
            </a:r>
            <a:r>
              <a:rPr lang="en-US" sz="2800" b="1" dirty="0" err="1">
                <a:solidFill>
                  <a:srgbClr val="FF0000"/>
                </a:solidFill>
              </a:rPr>
              <a:t>a+i</a:t>
            </a:r>
            <a:r>
              <a:rPr lang="en-US" sz="2800" b="1" dirty="0">
                <a:solidFill>
                  <a:srgbClr val="FF0000"/>
                </a:solidFill>
              </a:rPr>
              <a:t>)</a:t>
            </a:r>
            <a:r>
              <a:rPr lang="en-US" sz="2800" dirty="0"/>
              <a:t>;		</a:t>
            </a:r>
          </a:p>
          <a:p>
            <a:pPr marL="0" indent="0">
              <a:buNone/>
            </a:pPr>
            <a:r>
              <a:rPr lang="en-US" sz="2800"/>
              <a:t>  cout</a:t>
            </a:r>
            <a:r>
              <a:rPr lang="en-US" sz="2800" dirty="0"/>
              <a:t>&lt;&lt;" \n Tong mang = "&lt;&lt;t;</a:t>
            </a:r>
          </a:p>
          <a:p>
            <a:pPr marL="0" indent="0">
              <a:buNone/>
            </a:pPr>
            <a:r>
              <a:rPr lang="en-US" sz="2800" b="1">
                <a:solidFill>
                  <a:srgbClr val="FF0000"/>
                </a:solidFill>
              </a:rPr>
              <a:t>   delete a;</a:t>
            </a:r>
          </a:p>
          <a:p>
            <a:pPr marL="0" indent="0">
              <a:buNone/>
            </a:pPr>
            <a:r>
              <a:rPr lang="en-US" sz="2800"/>
              <a:t>}</a:t>
            </a:r>
            <a:endParaRPr lang="en-US" sz="2800" dirty="0"/>
          </a:p>
        </p:txBody>
      </p:sp>
      <p:sp>
        <p:nvSpPr>
          <p:cNvPr id="7" name="TextBox 6"/>
          <p:cNvSpPr txBox="1"/>
          <p:nvPr/>
        </p:nvSpPr>
        <p:spPr>
          <a:xfrm>
            <a:off x="7605189" y="4282035"/>
            <a:ext cx="3332002" cy="461665"/>
          </a:xfrm>
          <a:prstGeom prst="rect">
            <a:avLst/>
          </a:prstGeom>
          <a:noFill/>
        </p:spPr>
        <p:txBody>
          <a:bodyPr wrap="none" rtlCol="0">
            <a:spAutoFit/>
          </a:bodyPr>
          <a:lstStyle/>
          <a:p>
            <a:r>
              <a:rPr lang="en-US" sz="2400" b="1">
                <a:solidFill>
                  <a:srgbClr val="09E7B2"/>
                </a:solidFill>
              </a:rPr>
              <a:t>Truy cập kiểu tên con trỏ</a:t>
            </a:r>
          </a:p>
        </p:txBody>
      </p:sp>
      <p:sp>
        <p:nvSpPr>
          <p:cNvPr id="8" name="Slide Number Placeholder 7"/>
          <p:cNvSpPr>
            <a:spLocks noGrp="1"/>
          </p:cNvSpPr>
          <p:nvPr>
            <p:ph type="sldNum" sz="quarter" idx="12"/>
          </p:nvPr>
        </p:nvSpPr>
        <p:spPr/>
        <p:txBody>
          <a:bodyPr/>
          <a:lstStyle/>
          <a:p>
            <a:fld id="{06F855F6-99C9-4B18-88EC-1D73743D07FD}" type="slidenum">
              <a:rPr lang="en-US" smtClean="0"/>
              <a:t>65</a:t>
            </a:fld>
            <a:endParaRPr lang="en-US"/>
          </a:p>
        </p:txBody>
      </p:sp>
      <p:sp>
        <p:nvSpPr>
          <p:cNvPr id="9" name="TextBox 4"/>
          <p:cNvSpPr txBox="1"/>
          <p:nvPr/>
        </p:nvSpPr>
        <p:spPr>
          <a:xfrm>
            <a:off x="3383280" y="5649448"/>
            <a:ext cx="8443818" cy="584775"/>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FF0000"/>
                </a:solidFill>
              </a:rPr>
              <a:t>Cho biết chỗ chưa đúng trong chương trình trên?</a:t>
            </a:r>
            <a:endParaRPr lang="en-US" sz="3200" dirty="0">
              <a:solidFill>
                <a:srgbClr val="FF0000"/>
              </a:solidFill>
            </a:endParaRPr>
          </a:p>
        </p:txBody>
      </p:sp>
      <p:pic>
        <p:nvPicPr>
          <p:cNvPr id="10" name="Picture 9" descr="Answers To Your Top 5 Questions - BANA - Bulimia Anorexia Nervos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399" y="58464"/>
            <a:ext cx="3545852" cy="22099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50700" y="1762574"/>
            <a:ext cx="2315377" cy="461665"/>
          </a:xfrm>
          <a:prstGeom prst="rect">
            <a:avLst/>
          </a:prstGeom>
          <a:noFill/>
        </p:spPr>
        <p:txBody>
          <a:bodyPr wrap="none" rtlCol="0">
            <a:spAutoFit/>
          </a:bodyPr>
          <a:lstStyle/>
          <a:p>
            <a:r>
              <a:rPr lang="en-US" sz="2400" b="1">
                <a:solidFill>
                  <a:srgbClr val="09E7B2"/>
                </a:solidFill>
              </a:rPr>
              <a:t>Cấp phát bộ nhớ</a:t>
            </a:r>
          </a:p>
        </p:txBody>
      </p:sp>
    </p:spTree>
    <p:extLst>
      <p:ext uri="{BB962C8B-B14F-4D97-AF65-F5344CB8AC3E}">
        <p14:creationId xmlns:p14="http://schemas.microsoft.com/office/powerpoint/2010/main" val="33629399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1 chiều và kiểu con trỏ</a:t>
            </a:r>
          </a:p>
        </p:txBody>
      </p:sp>
      <p:sp>
        <p:nvSpPr>
          <p:cNvPr id="3" name="Content Placeholder 2"/>
          <p:cNvSpPr>
            <a:spLocks noGrp="1"/>
          </p:cNvSpPr>
          <p:nvPr>
            <p:ph idx="1"/>
          </p:nvPr>
        </p:nvSpPr>
        <p:spPr/>
        <p:txBody>
          <a:bodyPr>
            <a:noAutofit/>
          </a:bodyPr>
          <a:lstStyle/>
          <a:p>
            <a:pPr marL="0" indent="0">
              <a:buNone/>
            </a:pPr>
            <a:r>
              <a:rPr lang="en-US" sz="2800" dirty="0" err="1"/>
              <a:t>int</a:t>
            </a:r>
            <a:r>
              <a:rPr lang="en-US" sz="2800" dirty="0"/>
              <a:t> </a:t>
            </a:r>
            <a:r>
              <a:rPr lang="en-US" sz="2800"/>
              <a:t>main(){</a:t>
            </a:r>
            <a:endParaRPr lang="en-US" sz="2800" dirty="0"/>
          </a:p>
          <a:p>
            <a:pPr marL="0" indent="0">
              <a:buNone/>
            </a:pPr>
            <a:r>
              <a:rPr lang="en-US" sz="2800"/>
              <a:t>  int </a:t>
            </a:r>
            <a:r>
              <a:rPr lang="en-US" sz="2800" dirty="0"/>
              <a:t>*a, n;</a:t>
            </a:r>
          </a:p>
          <a:p>
            <a:pPr marL="0" indent="0">
              <a:buNone/>
            </a:pPr>
            <a:r>
              <a:rPr lang="en-US" sz="2800"/>
              <a:t>  cout</a:t>
            </a:r>
            <a:r>
              <a:rPr lang="en-US" sz="2800" dirty="0"/>
              <a:t>&lt;&lt;"\n </a:t>
            </a:r>
            <a:r>
              <a:rPr lang="en-US" sz="2800" dirty="0" err="1"/>
              <a:t>Nhap</a:t>
            </a:r>
            <a:r>
              <a:rPr lang="en-US" sz="2800" dirty="0"/>
              <a:t> so </a:t>
            </a:r>
            <a:r>
              <a:rPr lang="en-US" sz="2800" dirty="0" err="1"/>
              <a:t>phan</a:t>
            </a:r>
            <a:r>
              <a:rPr lang="en-US" sz="2800" dirty="0"/>
              <a:t> tu cua mang:"; </a:t>
            </a:r>
            <a:r>
              <a:rPr lang="en-US" sz="2800" dirty="0" err="1"/>
              <a:t>cin</a:t>
            </a:r>
            <a:r>
              <a:rPr lang="en-US" sz="2800" dirty="0"/>
              <a:t>&gt;&gt;</a:t>
            </a:r>
            <a:r>
              <a:rPr lang="en-US" sz="2800"/>
              <a:t>n;  a</a:t>
            </a:r>
            <a:r>
              <a:rPr lang="en-US" sz="2800" dirty="0"/>
              <a:t>= new </a:t>
            </a:r>
            <a:r>
              <a:rPr lang="en-US" sz="2800" dirty="0" err="1"/>
              <a:t>int</a:t>
            </a:r>
            <a:r>
              <a:rPr lang="en-US" sz="2800" dirty="0"/>
              <a:t> [n];</a:t>
            </a:r>
          </a:p>
          <a:p>
            <a:pPr marL="0" indent="0">
              <a:buNone/>
            </a:pPr>
            <a:r>
              <a:rPr lang="en-US" sz="2800"/>
              <a:t>  for(int </a:t>
            </a:r>
            <a:r>
              <a:rPr lang="en-US" sz="2800" dirty="0"/>
              <a:t>i=0; i&lt;n; i++)  { </a:t>
            </a:r>
            <a:r>
              <a:rPr lang="en-US" sz="2800" dirty="0" err="1"/>
              <a:t>cout</a:t>
            </a:r>
            <a:r>
              <a:rPr lang="en-US" sz="2800" dirty="0"/>
              <a:t>&lt;&lt;" </a:t>
            </a:r>
            <a:r>
              <a:rPr lang="en-US" sz="2800" err="1"/>
              <a:t>nhap</a:t>
            </a:r>
            <a:r>
              <a:rPr lang="en-US" sz="2800"/>
              <a:t> pt </a:t>
            </a:r>
            <a:r>
              <a:rPr lang="en-US" sz="2800" dirty="0"/>
              <a:t>thu "&lt;&lt;i+1&lt;&lt;":"; </a:t>
            </a:r>
            <a:r>
              <a:rPr lang="en-US" sz="2800" dirty="0" err="1"/>
              <a:t>cin</a:t>
            </a:r>
            <a:r>
              <a:rPr lang="en-US" sz="2800" dirty="0"/>
              <a:t>&gt;&gt;a[i</a:t>
            </a:r>
            <a:r>
              <a:rPr lang="en-US" sz="2800"/>
              <a:t>]; }</a:t>
            </a:r>
            <a:endParaRPr lang="en-US" sz="2800" dirty="0"/>
          </a:p>
          <a:p>
            <a:pPr marL="0" indent="0">
              <a:buNone/>
            </a:pPr>
            <a:r>
              <a:rPr lang="en-US" sz="2800"/>
              <a:t>  cout</a:t>
            </a:r>
            <a:r>
              <a:rPr lang="en-US" sz="2800" dirty="0"/>
              <a:t>&lt;&lt;" \n Noi dung mang: ";</a:t>
            </a:r>
          </a:p>
          <a:p>
            <a:pPr marL="0" indent="0">
              <a:buNone/>
            </a:pPr>
            <a:r>
              <a:rPr lang="en-US" sz="2800"/>
              <a:t>  for(int </a:t>
            </a:r>
            <a:r>
              <a:rPr lang="en-US" sz="2800" dirty="0"/>
              <a:t>i=0; i&lt;n; i++) 	</a:t>
            </a:r>
            <a:r>
              <a:rPr lang="en-US" sz="2800" dirty="0" err="1"/>
              <a:t>cout</a:t>
            </a:r>
            <a:r>
              <a:rPr lang="en-US" sz="2800" dirty="0"/>
              <a:t>&lt;&lt;" " &lt;&lt; </a:t>
            </a:r>
            <a:r>
              <a:rPr lang="en-US" sz="2800" b="1" dirty="0"/>
              <a:t>a[i]</a:t>
            </a:r>
            <a:r>
              <a:rPr lang="en-US" sz="2800" dirty="0"/>
              <a:t>;		</a:t>
            </a:r>
          </a:p>
          <a:p>
            <a:pPr marL="0" indent="0">
              <a:buNone/>
            </a:pPr>
            <a:r>
              <a:rPr lang="en-US" sz="2800"/>
              <a:t>  int </a:t>
            </a:r>
            <a:r>
              <a:rPr lang="en-US" sz="2800" dirty="0"/>
              <a:t>t=0</a:t>
            </a:r>
            <a:r>
              <a:rPr lang="en-US" sz="2800"/>
              <a:t>;  for(int </a:t>
            </a:r>
            <a:r>
              <a:rPr lang="en-US" sz="2800" dirty="0"/>
              <a:t>i=0; i&lt;n; i++)   t= t+ </a:t>
            </a:r>
            <a:r>
              <a:rPr lang="en-US" sz="2800" b="1" dirty="0"/>
              <a:t>*(</a:t>
            </a:r>
            <a:r>
              <a:rPr lang="en-US" sz="2800" b="1" dirty="0" err="1"/>
              <a:t>a+i</a:t>
            </a:r>
            <a:r>
              <a:rPr lang="en-US" sz="2800" b="1" dirty="0"/>
              <a:t>)</a:t>
            </a:r>
            <a:r>
              <a:rPr lang="en-US" sz="2800" dirty="0"/>
              <a:t>;		</a:t>
            </a:r>
          </a:p>
          <a:p>
            <a:pPr marL="0" indent="0">
              <a:buNone/>
            </a:pPr>
            <a:r>
              <a:rPr lang="en-US" sz="2800"/>
              <a:t>  cout</a:t>
            </a:r>
            <a:r>
              <a:rPr lang="en-US" sz="2800" dirty="0"/>
              <a:t>&lt;&lt;" \n Tong mang = "&lt;&lt;t;</a:t>
            </a:r>
          </a:p>
          <a:p>
            <a:pPr marL="0" indent="0">
              <a:buNone/>
            </a:pPr>
            <a:r>
              <a:rPr lang="en-US" sz="2800" b="1">
                <a:solidFill>
                  <a:srgbClr val="FF0000"/>
                </a:solidFill>
              </a:rPr>
              <a:t>   delete </a:t>
            </a:r>
            <a:r>
              <a:rPr lang="en-US" sz="2800" b="1" dirty="0">
                <a:solidFill>
                  <a:srgbClr val="FF0000"/>
                </a:solidFill>
              </a:rPr>
              <a:t>a;   </a:t>
            </a:r>
            <a:r>
              <a:rPr lang="en-US" sz="2800" b="1" dirty="0">
                <a:solidFill>
                  <a:srgbClr val="0000FF"/>
                </a:solidFill>
              </a:rPr>
              <a:t>// sai: nhớ lại cách xoá mảng  (delete []a;)</a:t>
            </a:r>
          </a:p>
          <a:p>
            <a:pPr marL="0" indent="0">
              <a:buNone/>
            </a:pPr>
            <a:r>
              <a:rPr lang="en-US" sz="2800" dirty="0"/>
              <a:t>}</a:t>
            </a:r>
          </a:p>
        </p:txBody>
      </p:sp>
      <p:sp>
        <p:nvSpPr>
          <p:cNvPr id="6" name="TextBox 5"/>
          <p:cNvSpPr txBox="1"/>
          <p:nvPr/>
        </p:nvSpPr>
        <p:spPr>
          <a:xfrm>
            <a:off x="8198244" y="1276724"/>
            <a:ext cx="2315377" cy="461665"/>
          </a:xfrm>
          <a:prstGeom prst="rect">
            <a:avLst/>
          </a:prstGeom>
          <a:noFill/>
        </p:spPr>
        <p:txBody>
          <a:bodyPr wrap="none" rtlCol="0">
            <a:spAutoFit/>
          </a:bodyPr>
          <a:lstStyle/>
          <a:p>
            <a:r>
              <a:rPr lang="en-US" sz="2400" b="1">
                <a:solidFill>
                  <a:srgbClr val="0000FF"/>
                </a:solidFill>
              </a:rPr>
              <a:t>Cấp phát bộ nhớ</a:t>
            </a:r>
          </a:p>
        </p:txBody>
      </p:sp>
      <p:sp>
        <p:nvSpPr>
          <p:cNvPr id="7" name="TextBox 6"/>
          <p:cNvSpPr txBox="1"/>
          <p:nvPr/>
        </p:nvSpPr>
        <p:spPr>
          <a:xfrm>
            <a:off x="7689931" y="3746041"/>
            <a:ext cx="3332002" cy="461665"/>
          </a:xfrm>
          <a:prstGeom prst="rect">
            <a:avLst/>
          </a:prstGeom>
          <a:noFill/>
        </p:spPr>
        <p:txBody>
          <a:bodyPr wrap="none" rtlCol="0">
            <a:spAutoFit/>
          </a:bodyPr>
          <a:lstStyle/>
          <a:p>
            <a:r>
              <a:rPr lang="en-US" sz="2400" b="1">
                <a:solidFill>
                  <a:srgbClr val="0000FF"/>
                </a:solidFill>
              </a:rPr>
              <a:t>Truy cập kiểu tên con trỏ</a:t>
            </a:r>
          </a:p>
        </p:txBody>
      </p:sp>
      <p:sp>
        <p:nvSpPr>
          <p:cNvPr id="8" name="Slide Number Placeholder 7"/>
          <p:cNvSpPr>
            <a:spLocks noGrp="1"/>
          </p:cNvSpPr>
          <p:nvPr>
            <p:ph type="sldNum" sz="quarter" idx="12"/>
          </p:nvPr>
        </p:nvSpPr>
        <p:spPr/>
        <p:txBody>
          <a:bodyPr/>
          <a:lstStyle/>
          <a:p>
            <a:fld id="{06F855F6-99C9-4B18-88EC-1D73743D07FD}" type="slidenum">
              <a:rPr lang="en-US" smtClean="0"/>
              <a:t>66</a:t>
            </a:fld>
            <a:endParaRPr lang="en-US"/>
          </a:p>
        </p:txBody>
      </p:sp>
    </p:spTree>
    <p:extLst>
      <p:ext uri="{BB962C8B-B14F-4D97-AF65-F5344CB8AC3E}">
        <p14:creationId xmlns:p14="http://schemas.microsoft.com/office/powerpoint/2010/main" val="4022615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Cấp phát bộ nhớ cho mảng 1 chiều</a:t>
            </a:r>
          </a:p>
        </p:txBody>
      </p:sp>
      <p:sp>
        <p:nvSpPr>
          <p:cNvPr id="3" name="Content Placeholder 2"/>
          <p:cNvSpPr>
            <a:spLocks noGrp="1"/>
          </p:cNvSpPr>
          <p:nvPr>
            <p:ph idx="1"/>
          </p:nvPr>
        </p:nvSpPr>
        <p:spPr/>
        <p:txBody>
          <a:bodyPr/>
          <a:lstStyle/>
          <a:p>
            <a:pPr marL="0" indent="0" algn="just">
              <a:buNone/>
            </a:pPr>
            <a:r>
              <a:rPr lang="en-US"/>
              <a:t>C và C++ không quản lý kích thước mảng nhưng không nên dùng vượt ra ngoài vùng nhớ đã cấp phát, vì nếu truy cập (xử lý) có thể gây ra các lỗi không mong muốn do truy cập đến các vùng nhớ cấp phát cho các biến khác.</a:t>
            </a:r>
          </a:p>
          <a:p>
            <a:pPr marL="0" indent="0">
              <a:buNone/>
            </a:pP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633135520"/>
              </p:ext>
            </p:extLst>
          </p:nvPr>
        </p:nvGraphicFramePr>
        <p:xfrm>
          <a:off x="1460661" y="3599543"/>
          <a:ext cx="3530600" cy="522514"/>
        </p:xfrm>
        <a:graphic>
          <a:graphicData uri="http://schemas.openxmlformats.org/drawingml/2006/table">
            <a:tbl>
              <a:tblPr firstRow="1" bandRow="1">
                <a:tableStyleId>{5C22544A-7EE6-4342-B048-85BDC9FD1C3A}</a:tableStyleId>
              </a:tblPr>
              <a:tblGrid>
                <a:gridCol w="706120">
                  <a:extLst>
                    <a:ext uri="{9D8B030D-6E8A-4147-A177-3AD203B41FA5}">
                      <a16:colId xmlns:a16="http://schemas.microsoft.com/office/drawing/2014/main" val="20000"/>
                    </a:ext>
                  </a:extLst>
                </a:gridCol>
                <a:gridCol w="706120">
                  <a:extLst>
                    <a:ext uri="{9D8B030D-6E8A-4147-A177-3AD203B41FA5}">
                      <a16:colId xmlns:a16="http://schemas.microsoft.com/office/drawing/2014/main" val="20001"/>
                    </a:ext>
                  </a:extLst>
                </a:gridCol>
                <a:gridCol w="706120">
                  <a:extLst>
                    <a:ext uri="{9D8B030D-6E8A-4147-A177-3AD203B41FA5}">
                      <a16:colId xmlns:a16="http://schemas.microsoft.com/office/drawing/2014/main" val="20002"/>
                    </a:ext>
                  </a:extLst>
                </a:gridCol>
                <a:gridCol w="706120">
                  <a:extLst>
                    <a:ext uri="{9D8B030D-6E8A-4147-A177-3AD203B41FA5}">
                      <a16:colId xmlns:a16="http://schemas.microsoft.com/office/drawing/2014/main" val="20003"/>
                    </a:ext>
                  </a:extLst>
                </a:gridCol>
                <a:gridCol w="706120">
                  <a:extLst>
                    <a:ext uri="{9D8B030D-6E8A-4147-A177-3AD203B41FA5}">
                      <a16:colId xmlns:a16="http://schemas.microsoft.com/office/drawing/2014/main" val="20004"/>
                    </a:ext>
                  </a:extLst>
                </a:gridCol>
              </a:tblGrid>
              <a:tr h="52251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03827409"/>
              </p:ext>
            </p:extLst>
          </p:nvPr>
        </p:nvGraphicFramePr>
        <p:xfrm>
          <a:off x="5303711" y="3599543"/>
          <a:ext cx="3702745" cy="533911"/>
        </p:xfrm>
        <a:graphic>
          <a:graphicData uri="http://schemas.openxmlformats.org/drawingml/2006/table">
            <a:tbl>
              <a:tblPr firstRow="1" bandRow="1">
                <a:tableStyleId>{5C22544A-7EE6-4342-B048-85BDC9FD1C3A}</a:tableStyleId>
              </a:tblPr>
              <a:tblGrid>
                <a:gridCol w="740549">
                  <a:extLst>
                    <a:ext uri="{9D8B030D-6E8A-4147-A177-3AD203B41FA5}">
                      <a16:colId xmlns:a16="http://schemas.microsoft.com/office/drawing/2014/main" val="20000"/>
                    </a:ext>
                  </a:extLst>
                </a:gridCol>
                <a:gridCol w="740549">
                  <a:extLst>
                    <a:ext uri="{9D8B030D-6E8A-4147-A177-3AD203B41FA5}">
                      <a16:colId xmlns:a16="http://schemas.microsoft.com/office/drawing/2014/main" val="20001"/>
                    </a:ext>
                  </a:extLst>
                </a:gridCol>
                <a:gridCol w="740549">
                  <a:extLst>
                    <a:ext uri="{9D8B030D-6E8A-4147-A177-3AD203B41FA5}">
                      <a16:colId xmlns:a16="http://schemas.microsoft.com/office/drawing/2014/main" val="20002"/>
                    </a:ext>
                  </a:extLst>
                </a:gridCol>
                <a:gridCol w="740549">
                  <a:extLst>
                    <a:ext uri="{9D8B030D-6E8A-4147-A177-3AD203B41FA5}">
                      <a16:colId xmlns:a16="http://schemas.microsoft.com/office/drawing/2014/main" val="20003"/>
                    </a:ext>
                  </a:extLst>
                </a:gridCol>
                <a:gridCol w="740549">
                  <a:extLst>
                    <a:ext uri="{9D8B030D-6E8A-4147-A177-3AD203B41FA5}">
                      <a16:colId xmlns:a16="http://schemas.microsoft.com/office/drawing/2014/main" val="20004"/>
                    </a:ext>
                  </a:extLst>
                </a:gridCol>
              </a:tblGrid>
              <a:tr h="53391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1148210" y="5310996"/>
            <a:ext cx="4155501" cy="461665"/>
          </a:xfrm>
          <a:prstGeom prst="rect">
            <a:avLst/>
          </a:prstGeom>
          <a:noFill/>
        </p:spPr>
        <p:txBody>
          <a:bodyPr wrap="square" rtlCol="0">
            <a:spAutoFit/>
          </a:bodyPr>
          <a:lstStyle/>
          <a:p>
            <a:r>
              <a:rPr lang="en-US" sz="2400"/>
              <a:t>Vùng nhớ của mảng thứ thứ 1</a:t>
            </a:r>
          </a:p>
        </p:txBody>
      </p:sp>
      <p:sp>
        <p:nvSpPr>
          <p:cNvPr id="8" name="TextBox 7"/>
          <p:cNvSpPr txBox="1"/>
          <p:nvPr/>
        </p:nvSpPr>
        <p:spPr>
          <a:xfrm>
            <a:off x="6481123" y="5388673"/>
            <a:ext cx="4135480" cy="461665"/>
          </a:xfrm>
          <a:prstGeom prst="rect">
            <a:avLst/>
          </a:prstGeom>
          <a:noFill/>
        </p:spPr>
        <p:txBody>
          <a:bodyPr wrap="square" rtlCol="0">
            <a:spAutoFit/>
          </a:bodyPr>
          <a:lstStyle/>
          <a:p>
            <a:r>
              <a:rPr lang="en-US" sz="2400"/>
              <a:t>Vùng nhớ của mảng thứ thứ 2</a:t>
            </a:r>
          </a:p>
        </p:txBody>
      </p:sp>
      <p:sp>
        <p:nvSpPr>
          <p:cNvPr id="5" name="Slide Number Placeholder 4"/>
          <p:cNvSpPr>
            <a:spLocks noGrp="1"/>
          </p:cNvSpPr>
          <p:nvPr>
            <p:ph type="sldNum" sz="quarter" idx="12"/>
          </p:nvPr>
        </p:nvSpPr>
        <p:spPr/>
        <p:txBody>
          <a:bodyPr/>
          <a:lstStyle/>
          <a:p>
            <a:fld id="{06F855F6-99C9-4B18-88EC-1D73743D07FD}" type="slidenum">
              <a:rPr lang="en-US" smtClean="0"/>
              <a:t>67</a:t>
            </a:fld>
            <a:endParaRPr lang="en-US"/>
          </a:p>
        </p:txBody>
      </p:sp>
      <p:cxnSp>
        <p:nvCxnSpPr>
          <p:cNvPr id="10" name="Straight Arrow Connector 9"/>
          <p:cNvCxnSpPr/>
          <p:nvPr/>
        </p:nvCxnSpPr>
        <p:spPr>
          <a:xfrm flipH="1" flipV="1">
            <a:off x="2743201" y="4277411"/>
            <a:ext cx="29028" cy="102218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7547429" y="4211131"/>
            <a:ext cx="29028" cy="102218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858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Kiểu dữ liệu mảng</a:t>
            </a:r>
          </a:p>
        </p:txBody>
      </p:sp>
      <p:sp>
        <p:nvSpPr>
          <p:cNvPr id="3" name="Content Placeholder 2"/>
          <p:cNvSpPr>
            <a:spLocks noGrp="1"/>
          </p:cNvSpPr>
          <p:nvPr>
            <p:ph idx="1"/>
          </p:nvPr>
        </p:nvSpPr>
        <p:spPr/>
        <p:txBody>
          <a:bodyPr/>
          <a:lstStyle/>
          <a:p>
            <a:pPr marL="0" indent="0">
              <a:buNone/>
            </a:pPr>
            <a:endParaRPr lang="en-US"/>
          </a:p>
        </p:txBody>
      </p:sp>
      <p:sp>
        <p:nvSpPr>
          <p:cNvPr id="5" name="Slide Number Placeholder 4"/>
          <p:cNvSpPr>
            <a:spLocks noGrp="1"/>
          </p:cNvSpPr>
          <p:nvPr>
            <p:ph type="sldNum" sz="quarter" idx="12"/>
          </p:nvPr>
        </p:nvSpPr>
        <p:spPr/>
        <p:txBody>
          <a:bodyPr/>
          <a:lstStyle/>
          <a:p>
            <a:fld id="{06F855F6-99C9-4B18-88EC-1D73743D07FD}" type="slidenum">
              <a:rPr lang="en-US" smtClean="0"/>
              <a:t>68</a:t>
            </a:fld>
            <a:endParaRPr lang="en-US"/>
          </a:p>
        </p:txBody>
      </p:sp>
      <p:pic>
        <p:nvPicPr>
          <p:cNvPr id="9" name="Picture 8"/>
          <p:cNvPicPr>
            <a:picLocks noChangeAspect="1"/>
          </p:cNvPicPr>
          <p:nvPr/>
        </p:nvPicPr>
        <p:blipFill>
          <a:blip r:embed="rId2"/>
          <a:stretch>
            <a:fillRect/>
          </a:stretch>
        </p:blipFill>
        <p:spPr>
          <a:xfrm>
            <a:off x="838200" y="1278385"/>
            <a:ext cx="10791422" cy="5200650"/>
          </a:xfrm>
          <a:prstGeom prst="rect">
            <a:avLst/>
          </a:prstGeom>
        </p:spPr>
      </p:pic>
      <p:sp>
        <p:nvSpPr>
          <p:cNvPr id="13" name="TextBox 4"/>
          <p:cNvSpPr txBox="1"/>
          <p:nvPr/>
        </p:nvSpPr>
        <p:spPr>
          <a:xfrm>
            <a:off x="6635517" y="2594813"/>
            <a:ext cx="4994105" cy="1200329"/>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Thử chương trình sau và cho nhận xét???</a:t>
            </a:r>
          </a:p>
        </p:txBody>
      </p:sp>
      <p:pic>
        <p:nvPicPr>
          <p:cNvPr id="14" name="Picture 13" descr="Answers To Your Top 5 Questions - BANA - Bulimia Anorexia Nervos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147" y="60378"/>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322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Kiểu dữ liệu mảng</a:t>
            </a:r>
          </a:p>
        </p:txBody>
      </p:sp>
      <p:sp>
        <p:nvSpPr>
          <p:cNvPr id="3" name="Content Placeholder 2"/>
          <p:cNvSpPr>
            <a:spLocks noGrp="1"/>
          </p:cNvSpPr>
          <p:nvPr>
            <p:ph idx="1"/>
          </p:nvPr>
        </p:nvSpPr>
        <p:spPr/>
        <p:txBody>
          <a:bodyPr/>
          <a:lstStyle/>
          <a:p>
            <a:pPr marL="0" indent="0">
              <a:buNone/>
            </a:pPr>
            <a:endParaRPr lang="en-US"/>
          </a:p>
        </p:txBody>
      </p:sp>
      <p:sp>
        <p:nvSpPr>
          <p:cNvPr id="5" name="Slide Number Placeholder 4"/>
          <p:cNvSpPr>
            <a:spLocks noGrp="1"/>
          </p:cNvSpPr>
          <p:nvPr>
            <p:ph type="sldNum" sz="quarter" idx="12"/>
          </p:nvPr>
        </p:nvSpPr>
        <p:spPr/>
        <p:txBody>
          <a:bodyPr/>
          <a:lstStyle/>
          <a:p>
            <a:fld id="{06F855F6-99C9-4B18-88EC-1D73743D07FD}" type="slidenum">
              <a:rPr lang="en-US" smtClean="0"/>
              <a:t>69</a:t>
            </a:fld>
            <a:endParaRPr lang="en-US"/>
          </a:p>
        </p:txBody>
      </p:sp>
      <p:pic>
        <p:nvPicPr>
          <p:cNvPr id="4" name="Picture 3"/>
          <p:cNvPicPr>
            <a:picLocks noChangeAspect="1"/>
          </p:cNvPicPr>
          <p:nvPr/>
        </p:nvPicPr>
        <p:blipFill>
          <a:blip r:embed="rId2"/>
          <a:stretch>
            <a:fillRect/>
          </a:stretch>
        </p:blipFill>
        <p:spPr>
          <a:xfrm>
            <a:off x="838200" y="1199129"/>
            <a:ext cx="9272860" cy="5543550"/>
          </a:xfrm>
          <a:prstGeom prst="rect">
            <a:avLst/>
          </a:prstGeom>
        </p:spPr>
      </p:pic>
      <p:sp>
        <p:nvSpPr>
          <p:cNvPr id="13" name="TextBox 4"/>
          <p:cNvSpPr txBox="1"/>
          <p:nvPr/>
        </p:nvSpPr>
        <p:spPr>
          <a:xfrm>
            <a:off x="7098160" y="2490603"/>
            <a:ext cx="4255640" cy="1200329"/>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Cho biết kết quả chương trình sau???</a:t>
            </a:r>
          </a:p>
        </p:txBody>
      </p:sp>
      <p:pic>
        <p:nvPicPr>
          <p:cNvPr id="14" name="Picture 13" descr="Answers To Your Top 5 Questions - BANA - Bulimia Anorexia Nervos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147" y="60378"/>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4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Giáo trình</a:t>
            </a:r>
          </a:p>
        </p:txBody>
      </p:sp>
      <p:sp>
        <p:nvSpPr>
          <p:cNvPr id="3" name="Content Placeholder 2"/>
          <p:cNvSpPr>
            <a:spLocks noGrp="1"/>
          </p:cNvSpPr>
          <p:nvPr>
            <p:ph idx="1"/>
          </p:nvPr>
        </p:nvSpPr>
        <p:spPr/>
        <p:txBody>
          <a:bodyPr/>
          <a:lstStyle/>
          <a:p>
            <a:pPr marL="0" indent="0">
              <a:buNone/>
            </a:pPr>
            <a:r>
              <a:rPr lang="en-US" dirty="0"/>
              <a:t>C++ How to programming.</a:t>
            </a:r>
          </a:p>
          <a:p>
            <a:pPr marL="0" indent="0">
              <a:buNone/>
            </a:pPr>
            <a:r>
              <a:rPr lang="en-US" dirty="0" err="1"/>
              <a:t>Bjarne</a:t>
            </a:r>
            <a:r>
              <a:rPr lang="en-US" dirty="0"/>
              <a:t> </a:t>
            </a:r>
            <a:r>
              <a:rPr lang="en-US" dirty="0" err="1"/>
              <a:t>Stroustrup</a:t>
            </a:r>
            <a:r>
              <a:rPr lang="en-US" dirty="0"/>
              <a:t>, The C++  Programming Language </a:t>
            </a:r>
          </a:p>
          <a:p>
            <a:pPr marL="0" indent="0">
              <a:buNone/>
            </a:pPr>
            <a:r>
              <a:rPr lang="en-US" dirty="0"/>
              <a:t>Robert </a:t>
            </a:r>
            <a:r>
              <a:rPr lang="en-US" dirty="0" err="1"/>
              <a:t>Lafore</a:t>
            </a:r>
            <a:r>
              <a:rPr lang="en-US" dirty="0"/>
              <a:t>, Object Oriented Programming in C++</a:t>
            </a:r>
          </a:p>
          <a:p>
            <a:pPr marL="0" indent="0">
              <a:buNone/>
            </a:pPr>
            <a:r>
              <a:rPr lang="en-US" dirty="0"/>
              <a:t>Kỹ thuật lập trình C++ , GS Phạm Văn Ất.</a:t>
            </a:r>
          </a:p>
          <a:p>
            <a:pPr marL="0" indent="0">
              <a:buNone/>
            </a:pPr>
            <a:r>
              <a:rPr lang="en-US" dirty="0"/>
              <a:t>Slide</a:t>
            </a:r>
          </a:p>
          <a:p>
            <a:pPr marL="0" indent="0">
              <a:buNone/>
            </a:pPr>
            <a:endParaRPr lang="en-US" dirty="0"/>
          </a:p>
          <a:p>
            <a:pPr marL="0" indent="0">
              <a:buNone/>
            </a:pPr>
            <a:endParaRPr lang="en-US" dirty="0"/>
          </a:p>
        </p:txBody>
      </p:sp>
      <p:pic>
        <p:nvPicPr>
          <p:cNvPr id="6" name="Picture 5"/>
          <p:cNvPicPr>
            <a:picLocks noChangeAspect="1"/>
          </p:cNvPicPr>
          <p:nvPr/>
        </p:nvPicPr>
        <p:blipFill>
          <a:blip r:embed="rId2"/>
          <a:stretch>
            <a:fillRect/>
          </a:stretch>
        </p:blipFill>
        <p:spPr>
          <a:xfrm>
            <a:off x="340200" y="365125"/>
            <a:ext cx="11343318" cy="6155418"/>
          </a:xfrm>
          <a:prstGeom prst="rect">
            <a:avLst/>
          </a:prstGeom>
        </p:spPr>
      </p:pic>
      <p:sp>
        <p:nvSpPr>
          <p:cNvPr id="4" name="Slide Number Placeholder 3"/>
          <p:cNvSpPr>
            <a:spLocks noGrp="1"/>
          </p:cNvSpPr>
          <p:nvPr>
            <p:ph type="sldNum" sz="quarter" idx="12"/>
          </p:nvPr>
        </p:nvSpPr>
        <p:spPr/>
        <p:txBody>
          <a:bodyPr/>
          <a:lstStyle/>
          <a:p>
            <a:fld id="{06F855F6-99C9-4B18-88EC-1D73743D07FD}" type="slidenum">
              <a:rPr lang="en-US" smtClean="0"/>
              <a:t>7</a:t>
            </a:fld>
            <a:endParaRPr lang="en-US"/>
          </a:p>
        </p:txBody>
      </p:sp>
    </p:spTree>
    <p:extLst>
      <p:ext uri="{BB962C8B-B14F-4D97-AF65-F5344CB8AC3E}">
        <p14:creationId xmlns:p14="http://schemas.microsoft.com/office/powerpoint/2010/main" val="1442122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hai </a:t>
            </a:r>
            <a:r>
              <a:rPr lang="en-US"/>
              <a:t>chiều kiểu và </a:t>
            </a:r>
            <a:r>
              <a:rPr lang="en-US" dirty="0"/>
              <a:t>con trỏ</a:t>
            </a:r>
          </a:p>
        </p:txBody>
      </p:sp>
      <p:sp>
        <p:nvSpPr>
          <p:cNvPr id="5" name="Slide Number Placeholder 4"/>
          <p:cNvSpPr>
            <a:spLocks noGrp="1"/>
          </p:cNvSpPr>
          <p:nvPr>
            <p:ph type="sldNum" sz="quarter" idx="12"/>
          </p:nvPr>
        </p:nvSpPr>
        <p:spPr/>
        <p:txBody>
          <a:bodyPr/>
          <a:lstStyle/>
          <a:p>
            <a:fld id="{06F855F6-99C9-4B18-88EC-1D73743D07FD}" type="slidenum">
              <a:rPr lang="en-US" smtClean="0"/>
              <a:t>70</a:t>
            </a:fld>
            <a:endParaRPr lang="en-US"/>
          </a:p>
        </p:txBody>
      </p:sp>
      <p:sp>
        <p:nvSpPr>
          <p:cNvPr id="8" name="Content Placeholder 7"/>
          <p:cNvSpPr>
            <a:spLocks noGrp="1"/>
          </p:cNvSpPr>
          <p:nvPr>
            <p:ph idx="1"/>
          </p:nvPr>
        </p:nvSpPr>
        <p:spPr>
          <a:xfrm>
            <a:off x="748048" y="1243013"/>
            <a:ext cx="10515600" cy="5434012"/>
          </a:xfrm>
        </p:spPr>
        <p:txBody>
          <a:bodyPr/>
          <a:lstStyle/>
          <a:p>
            <a:r>
              <a:rPr lang="en-US"/>
              <a:t>Khai báo mảng 2 chiều:</a:t>
            </a:r>
          </a:p>
          <a:p>
            <a:r>
              <a:rPr lang="en-US"/>
              <a:t>int a[10][20];</a:t>
            </a:r>
          </a:p>
          <a:p>
            <a:r>
              <a:rPr lang="en-US"/>
              <a:t>int a[][];</a:t>
            </a:r>
          </a:p>
          <a:p>
            <a:r>
              <a:rPr lang="en-US"/>
              <a:t>int **a;</a:t>
            </a:r>
          </a:p>
          <a:p>
            <a:r>
              <a:rPr lang="en-US"/>
              <a:t>Thực ra mảng 2 chiều được lưu trữ như mảng 1 chiều, tuần tự từng dòng một.</a:t>
            </a:r>
          </a:p>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859058502"/>
              </p:ext>
            </p:extLst>
          </p:nvPr>
        </p:nvGraphicFramePr>
        <p:xfrm>
          <a:off x="869406" y="4625460"/>
          <a:ext cx="2278744" cy="1097280"/>
        </p:xfrm>
        <a:graphic>
          <a:graphicData uri="http://schemas.openxmlformats.org/drawingml/2006/table">
            <a:tbl>
              <a:tblPr firstRow="1" bandRow="1">
                <a:tableStyleId>{5C22544A-7EE6-4342-B048-85BDC9FD1C3A}</a:tableStyleId>
              </a:tblPr>
              <a:tblGrid>
                <a:gridCol w="569686">
                  <a:extLst>
                    <a:ext uri="{9D8B030D-6E8A-4147-A177-3AD203B41FA5}">
                      <a16:colId xmlns:a16="http://schemas.microsoft.com/office/drawing/2014/main" val="1697920281"/>
                    </a:ext>
                  </a:extLst>
                </a:gridCol>
                <a:gridCol w="569686">
                  <a:extLst>
                    <a:ext uri="{9D8B030D-6E8A-4147-A177-3AD203B41FA5}">
                      <a16:colId xmlns:a16="http://schemas.microsoft.com/office/drawing/2014/main" val="4217439312"/>
                    </a:ext>
                  </a:extLst>
                </a:gridCol>
                <a:gridCol w="569686">
                  <a:extLst>
                    <a:ext uri="{9D8B030D-6E8A-4147-A177-3AD203B41FA5}">
                      <a16:colId xmlns:a16="http://schemas.microsoft.com/office/drawing/2014/main" val="809679617"/>
                    </a:ext>
                  </a:extLst>
                </a:gridCol>
                <a:gridCol w="569686">
                  <a:extLst>
                    <a:ext uri="{9D8B030D-6E8A-4147-A177-3AD203B41FA5}">
                      <a16:colId xmlns:a16="http://schemas.microsoft.com/office/drawing/2014/main" val="1130032182"/>
                    </a:ext>
                  </a:extLst>
                </a:gridCol>
              </a:tblGrid>
              <a:tr h="34358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extLst>
                  <a:ext uri="{0D108BD9-81ED-4DB2-BD59-A6C34878D82A}">
                    <a16:rowId xmlns:a16="http://schemas.microsoft.com/office/drawing/2014/main" val="1288679196"/>
                  </a:ext>
                </a:extLst>
              </a:tr>
              <a:tr h="34358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extLst>
                  <a:ext uri="{0D108BD9-81ED-4DB2-BD59-A6C34878D82A}">
                    <a16:rowId xmlns:a16="http://schemas.microsoft.com/office/drawing/2014/main" val="2519843372"/>
                  </a:ext>
                </a:extLst>
              </a:tr>
              <a:tr h="34358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75801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53734440"/>
              </p:ext>
            </p:extLst>
          </p:nvPr>
        </p:nvGraphicFramePr>
        <p:xfrm>
          <a:off x="3778338" y="5004283"/>
          <a:ext cx="7312032" cy="429866"/>
        </p:xfrm>
        <a:graphic>
          <a:graphicData uri="http://schemas.openxmlformats.org/drawingml/2006/table">
            <a:tbl>
              <a:tblPr firstRow="1" bandRow="1">
                <a:tableStyleId>{5C22544A-7EE6-4342-B048-85BDC9FD1C3A}</a:tableStyleId>
              </a:tblPr>
              <a:tblGrid>
                <a:gridCol w="609336">
                  <a:extLst>
                    <a:ext uri="{9D8B030D-6E8A-4147-A177-3AD203B41FA5}">
                      <a16:colId xmlns:a16="http://schemas.microsoft.com/office/drawing/2014/main" val="3065538077"/>
                    </a:ext>
                  </a:extLst>
                </a:gridCol>
                <a:gridCol w="609336">
                  <a:extLst>
                    <a:ext uri="{9D8B030D-6E8A-4147-A177-3AD203B41FA5}">
                      <a16:colId xmlns:a16="http://schemas.microsoft.com/office/drawing/2014/main" val="3983324067"/>
                    </a:ext>
                  </a:extLst>
                </a:gridCol>
                <a:gridCol w="609336">
                  <a:extLst>
                    <a:ext uri="{9D8B030D-6E8A-4147-A177-3AD203B41FA5}">
                      <a16:colId xmlns:a16="http://schemas.microsoft.com/office/drawing/2014/main" val="2603080208"/>
                    </a:ext>
                  </a:extLst>
                </a:gridCol>
                <a:gridCol w="609336">
                  <a:extLst>
                    <a:ext uri="{9D8B030D-6E8A-4147-A177-3AD203B41FA5}">
                      <a16:colId xmlns:a16="http://schemas.microsoft.com/office/drawing/2014/main" val="3290996538"/>
                    </a:ext>
                  </a:extLst>
                </a:gridCol>
                <a:gridCol w="609336">
                  <a:extLst>
                    <a:ext uri="{9D8B030D-6E8A-4147-A177-3AD203B41FA5}">
                      <a16:colId xmlns:a16="http://schemas.microsoft.com/office/drawing/2014/main" val="2298233003"/>
                    </a:ext>
                  </a:extLst>
                </a:gridCol>
                <a:gridCol w="609336">
                  <a:extLst>
                    <a:ext uri="{9D8B030D-6E8A-4147-A177-3AD203B41FA5}">
                      <a16:colId xmlns:a16="http://schemas.microsoft.com/office/drawing/2014/main" val="1102821646"/>
                    </a:ext>
                  </a:extLst>
                </a:gridCol>
                <a:gridCol w="609336">
                  <a:extLst>
                    <a:ext uri="{9D8B030D-6E8A-4147-A177-3AD203B41FA5}">
                      <a16:colId xmlns:a16="http://schemas.microsoft.com/office/drawing/2014/main" val="613933597"/>
                    </a:ext>
                  </a:extLst>
                </a:gridCol>
                <a:gridCol w="609336">
                  <a:extLst>
                    <a:ext uri="{9D8B030D-6E8A-4147-A177-3AD203B41FA5}">
                      <a16:colId xmlns:a16="http://schemas.microsoft.com/office/drawing/2014/main" val="3151554208"/>
                    </a:ext>
                  </a:extLst>
                </a:gridCol>
                <a:gridCol w="609336">
                  <a:extLst>
                    <a:ext uri="{9D8B030D-6E8A-4147-A177-3AD203B41FA5}">
                      <a16:colId xmlns:a16="http://schemas.microsoft.com/office/drawing/2014/main" val="1514027990"/>
                    </a:ext>
                  </a:extLst>
                </a:gridCol>
                <a:gridCol w="609336">
                  <a:extLst>
                    <a:ext uri="{9D8B030D-6E8A-4147-A177-3AD203B41FA5}">
                      <a16:colId xmlns:a16="http://schemas.microsoft.com/office/drawing/2014/main" val="754439764"/>
                    </a:ext>
                  </a:extLst>
                </a:gridCol>
                <a:gridCol w="609336">
                  <a:extLst>
                    <a:ext uri="{9D8B030D-6E8A-4147-A177-3AD203B41FA5}">
                      <a16:colId xmlns:a16="http://schemas.microsoft.com/office/drawing/2014/main" val="2727272272"/>
                    </a:ext>
                  </a:extLst>
                </a:gridCol>
                <a:gridCol w="609336">
                  <a:extLst>
                    <a:ext uri="{9D8B030D-6E8A-4147-A177-3AD203B41FA5}">
                      <a16:colId xmlns:a16="http://schemas.microsoft.com/office/drawing/2014/main" val="1076982312"/>
                    </a:ext>
                  </a:extLst>
                </a:gridCol>
              </a:tblGrid>
              <a:tr h="42986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99"/>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E7B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42599565"/>
                  </a:ext>
                </a:extLst>
              </a:tr>
            </a:tbl>
          </a:graphicData>
        </a:graphic>
      </p:graphicFrame>
    </p:spTree>
    <p:extLst>
      <p:ext uri="{BB962C8B-B14F-4D97-AF65-F5344CB8AC3E}">
        <p14:creationId xmlns:p14="http://schemas.microsoft.com/office/powerpoint/2010/main" val="704101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hai chiều kiểu con trỏ</a:t>
            </a:r>
          </a:p>
        </p:txBody>
      </p:sp>
      <p:sp>
        <p:nvSpPr>
          <p:cNvPr id="5" name="Slide Number Placeholder 4"/>
          <p:cNvSpPr>
            <a:spLocks noGrp="1"/>
          </p:cNvSpPr>
          <p:nvPr>
            <p:ph type="sldNum" sz="quarter" idx="12"/>
          </p:nvPr>
        </p:nvSpPr>
        <p:spPr/>
        <p:txBody>
          <a:bodyPr/>
          <a:lstStyle/>
          <a:p>
            <a:fld id="{06F855F6-99C9-4B18-88EC-1D73743D07FD}" type="slidenum">
              <a:rPr lang="en-US" smtClean="0"/>
              <a:t>71</a:t>
            </a:fld>
            <a:endParaRPr lang="en-US"/>
          </a:p>
        </p:txBody>
      </p:sp>
      <p:sp>
        <p:nvSpPr>
          <p:cNvPr id="8" name="Content Placeholder 7"/>
          <p:cNvSpPr>
            <a:spLocks noGrp="1"/>
          </p:cNvSpPr>
          <p:nvPr>
            <p:ph idx="1"/>
          </p:nvPr>
        </p:nvSpPr>
        <p:spPr>
          <a:xfrm>
            <a:off x="748048" y="1243013"/>
            <a:ext cx="10515600" cy="5434012"/>
          </a:xfrm>
        </p:spPr>
        <p:txBody>
          <a:bodyPr>
            <a:normAutofit fontScale="85000" lnSpcReduction="20000"/>
          </a:bodyPr>
          <a:lstStyle/>
          <a:p>
            <a:r>
              <a:rPr lang="en-US"/>
              <a:t>#include &lt;bits/stdc++.h&gt;</a:t>
            </a:r>
          </a:p>
          <a:p>
            <a:r>
              <a:rPr lang="en-US"/>
              <a:t>using namespace std;</a:t>
            </a:r>
          </a:p>
          <a:p>
            <a:r>
              <a:rPr lang="en-US"/>
              <a:t>int a[3][4];</a:t>
            </a:r>
          </a:p>
          <a:p>
            <a:r>
              <a:rPr lang="en-US"/>
              <a:t>int main()</a:t>
            </a:r>
          </a:p>
          <a:p>
            <a:r>
              <a:rPr lang="en-US"/>
              <a:t>{</a:t>
            </a:r>
          </a:p>
          <a:p>
            <a:r>
              <a:rPr lang="en-US"/>
              <a:t>	for(int i=0; i&lt;3; i++) </a:t>
            </a:r>
          </a:p>
          <a:p>
            <a:r>
              <a:rPr lang="en-US"/>
              <a:t>	{</a:t>
            </a:r>
          </a:p>
          <a:p>
            <a:r>
              <a:rPr lang="en-US"/>
              <a:t>	   cout&lt;&lt;"\n";</a:t>
            </a:r>
          </a:p>
          <a:p>
            <a:r>
              <a:rPr lang="en-US"/>
              <a:t>	   for(int j=0; j&lt;4; j++) cout&lt;&lt;"--&gt;"&lt;&lt;&amp;a[i][j];</a:t>
            </a:r>
          </a:p>
          <a:p>
            <a:r>
              <a:rPr lang="en-US"/>
              <a:t>	}</a:t>
            </a:r>
          </a:p>
          <a:p>
            <a:r>
              <a:rPr lang="en-US"/>
              <a:t>	cout&lt;&lt;"\n---------------\n";	</a:t>
            </a:r>
          </a:p>
          <a:p>
            <a:r>
              <a:rPr lang="en-US"/>
              <a:t>	for(int j=0; j&lt;12; j++) cout&lt;&lt;"--&gt;"&lt;&lt;&amp;a[0][j];</a:t>
            </a:r>
          </a:p>
          <a:p>
            <a:r>
              <a:rPr lang="en-US"/>
              <a:t>} </a:t>
            </a:r>
          </a:p>
        </p:txBody>
      </p:sp>
      <p:pic>
        <p:nvPicPr>
          <p:cNvPr id="3" name="Picture 2"/>
          <p:cNvPicPr>
            <a:picLocks noChangeAspect="1"/>
          </p:cNvPicPr>
          <p:nvPr/>
        </p:nvPicPr>
        <p:blipFill>
          <a:blip r:embed="rId3"/>
          <a:stretch>
            <a:fillRect/>
          </a:stretch>
        </p:blipFill>
        <p:spPr>
          <a:xfrm>
            <a:off x="748048" y="1205635"/>
            <a:ext cx="10167711" cy="5543550"/>
          </a:xfrm>
          <a:prstGeom prst="rect">
            <a:avLst/>
          </a:prstGeom>
        </p:spPr>
      </p:pic>
      <p:sp>
        <p:nvSpPr>
          <p:cNvPr id="6" name="TextBox 4"/>
          <p:cNvSpPr txBox="1"/>
          <p:nvPr/>
        </p:nvSpPr>
        <p:spPr>
          <a:xfrm>
            <a:off x="6733718" y="3977410"/>
            <a:ext cx="4994105" cy="1200329"/>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Thử chương trình sau và cho nhận xét???</a:t>
            </a:r>
          </a:p>
        </p:txBody>
      </p:sp>
      <p:pic>
        <p:nvPicPr>
          <p:cNvPr id="7" name="Picture 6" descr="Answers To Your Top 5 Questions - BANA - Bulimia Anorexia Nervos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6147" y="60378"/>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62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hai chiều kiểu con trỏ</a:t>
            </a:r>
          </a:p>
        </p:txBody>
      </p:sp>
      <p:sp>
        <p:nvSpPr>
          <p:cNvPr id="5" name="Slide Number Placeholder 4"/>
          <p:cNvSpPr>
            <a:spLocks noGrp="1"/>
          </p:cNvSpPr>
          <p:nvPr>
            <p:ph type="sldNum" sz="quarter" idx="12"/>
          </p:nvPr>
        </p:nvSpPr>
        <p:spPr/>
        <p:txBody>
          <a:bodyPr/>
          <a:lstStyle/>
          <a:p>
            <a:fld id="{06F855F6-99C9-4B18-88EC-1D73743D07FD}" type="slidenum">
              <a:rPr lang="en-US" smtClean="0"/>
              <a:t>72</a:t>
            </a:fld>
            <a:endParaRPr lang="en-US"/>
          </a:p>
        </p:txBody>
      </p:sp>
      <p:sp>
        <p:nvSpPr>
          <p:cNvPr id="3" name="Content Placeholder 2"/>
          <p:cNvSpPr>
            <a:spLocks noGrp="1"/>
          </p:cNvSpPr>
          <p:nvPr>
            <p:ph idx="1"/>
          </p:nvPr>
        </p:nvSpPr>
        <p:spPr>
          <a:xfrm>
            <a:off x="838200" y="1243013"/>
            <a:ext cx="10515600" cy="5201330"/>
          </a:xfrm>
        </p:spPr>
        <p:txBody>
          <a:bodyPr>
            <a:normAutofit/>
          </a:bodyPr>
          <a:lstStyle/>
          <a:p>
            <a:pPr marL="0" indent="0">
              <a:lnSpc>
                <a:spcPct val="120000"/>
              </a:lnSpc>
              <a:spcBef>
                <a:spcPts val="0"/>
              </a:spcBef>
              <a:buNone/>
            </a:pPr>
            <a:r>
              <a:rPr lang="en-US"/>
              <a:t>Để dùng mảng 2 chiều bằng con trỏ, ta phải cấp phát số hàng sau đó mỗi hàng ta cấp phát số cột (cho mỗi hàng)</a:t>
            </a:r>
          </a:p>
          <a:p>
            <a:pPr>
              <a:lnSpc>
                <a:spcPct val="120000"/>
              </a:lnSpc>
              <a:spcBef>
                <a:spcPts val="0"/>
              </a:spcBef>
            </a:pPr>
            <a:r>
              <a:rPr lang="en-US" sz="3600" b="1">
                <a:solidFill>
                  <a:srgbClr val="FF0000"/>
                </a:solidFill>
              </a:rPr>
              <a:t>int **a;</a:t>
            </a:r>
          </a:p>
          <a:p>
            <a:pPr>
              <a:lnSpc>
                <a:spcPct val="120000"/>
              </a:lnSpc>
              <a:spcBef>
                <a:spcPts val="0"/>
              </a:spcBef>
            </a:pPr>
            <a:r>
              <a:rPr lang="en-US" sz="3600" b="1">
                <a:solidFill>
                  <a:srgbClr val="FF0000"/>
                </a:solidFill>
              </a:rPr>
              <a:t>a= new int*[m];</a:t>
            </a:r>
          </a:p>
          <a:p>
            <a:pPr>
              <a:lnSpc>
                <a:spcPct val="120000"/>
              </a:lnSpc>
              <a:spcBef>
                <a:spcPts val="0"/>
              </a:spcBef>
            </a:pPr>
            <a:r>
              <a:rPr lang="en-US" sz="3600" b="1">
                <a:solidFill>
                  <a:srgbClr val="FF0000"/>
                </a:solidFill>
              </a:rPr>
              <a:t>for(int i=0; i&lt;m; i++) </a:t>
            </a:r>
          </a:p>
          <a:p>
            <a:pPr>
              <a:lnSpc>
                <a:spcPct val="120000"/>
              </a:lnSpc>
              <a:spcBef>
                <a:spcPts val="0"/>
              </a:spcBef>
            </a:pPr>
            <a:r>
              <a:rPr lang="en-US" sz="3600" b="1">
                <a:solidFill>
                  <a:srgbClr val="FF0000"/>
                </a:solidFill>
              </a:rPr>
              <a:t>       </a:t>
            </a:r>
            <a:r>
              <a:rPr lang="en-US" sz="3600" b="1">
                <a:solidFill>
                  <a:srgbClr val="0000FF"/>
                </a:solidFill>
              </a:rPr>
              <a:t>a[i]= new int [n];</a:t>
            </a:r>
          </a:p>
          <a:p>
            <a:pPr marL="0" indent="0">
              <a:lnSpc>
                <a:spcPct val="120000"/>
              </a:lnSpc>
              <a:spcBef>
                <a:spcPts val="0"/>
              </a:spcBef>
              <a:buNone/>
            </a:pPr>
            <a:endParaRPr lang="en-US" dirty="0"/>
          </a:p>
        </p:txBody>
      </p:sp>
    </p:spTree>
    <p:extLst>
      <p:ext uri="{BB962C8B-B14F-4D97-AF65-F5344CB8AC3E}">
        <p14:creationId xmlns:p14="http://schemas.microsoft.com/office/powerpoint/2010/main" val="359037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hai chiều kiểu con trỏ</a:t>
            </a:r>
          </a:p>
        </p:txBody>
      </p:sp>
      <p:sp>
        <p:nvSpPr>
          <p:cNvPr id="5" name="Slide Number Placeholder 4"/>
          <p:cNvSpPr>
            <a:spLocks noGrp="1"/>
          </p:cNvSpPr>
          <p:nvPr>
            <p:ph type="sldNum" sz="quarter" idx="12"/>
          </p:nvPr>
        </p:nvSpPr>
        <p:spPr/>
        <p:txBody>
          <a:bodyPr/>
          <a:lstStyle/>
          <a:p>
            <a:fld id="{06F855F6-99C9-4B18-88EC-1D73743D07FD}" type="slidenum">
              <a:rPr lang="en-US" smtClean="0"/>
              <a:t>73</a:t>
            </a:fld>
            <a:endParaRPr lang="en-US"/>
          </a:p>
        </p:txBody>
      </p:sp>
      <p:sp>
        <p:nvSpPr>
          <p:cNvPr id="3" name="Content Placeholder 2"/>
          <p:cNvSpPr>
            <a:spLocks noGrp="1"/>
          </p:cNvSpPr>
          <p:nvPr>
            <p:ph idx="1"/>
          </p:nvPr>
        </p:nvSpPr>
        <p:spPr>
          <a:xfrm>
            <a:off x="838200" y="1243013"/>
            <a:ext cx="10515600" cy="5201330"/>
          </a:xfrm>
        </p:spPr>
        <p:txBody>
          <a:bodyPr>
            <a:normAutofit/>
          </a:bodyPr>
          <a:lstStyle/>
          <a:p>
            <a:pPr marL="0" indent="0">
              <a:lnSpc>
                <a:spcPct val="120000"/>
              </a:lnSpc>
              <a:spcBef>
                <a:spcPts val="0"/>
              </a:spcBef>
              <a:buNone/>
            </a:pPr>
            <a:r>
              <a:rPr lang="en-US"/>
              <a:t>Ví dụ viết chương trình sinh mảng 2 chiều gồm m hàng n cột</a:t>
            </a:r>
            <a:endParaRPr lang="en-US" dirty="0"/>
          </a:p>
        </p:txBody>
      </p:sp>
      <p:pic>
        <p:nvPicPr>
          <p:cNvPr id="6" name="Picture 5"/>
          <p:cNvPicPr>
            <a:picLocks noChangeAspect="1"/>
          </p:cNvPicPr>
          <p:nvPr/>
        </p:nvPicPr>
        <p:blipFill>
          <a:blip r:embed="rId3"/>
          <a:stretch>
            <a:fillRect/>
          </a:stretch>
        </p:blipFill>
        <p:spPr>
          <a:xfrm>
            <a:off x="2283613" y="1973026"/>
            <a:ext cx="6903929" cy="4703999"/>
          </a:xfrm>
          <a:prstGeom prst="rect">
            <a:avLst/>
          </a:prstGeom>
        </p:spPr>
      </p:pic>
    </p:spTree>
    <p:extLst>
      <p:ext uri="{BB962C8B-B14F-4D97-AF65-F5344CB8AC3E}">
        <p14:creationId xmlns:p14="http://schemas.microsoft.com/office/powerpoint/2010/main" val="6594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hai chiều kiểu con trỏ</a:t>
            </a:r>
          </a:p>
        </p:txBody>
      </p:sp>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err="1"/>
              <a:t>int</a:t>
            </a:r>
            <a:r>
              <a:rPr lang="en-US" dirty="0"/>
              <a:t> </a:t>
            </a:r>
            <a:r>
              <a:rPr lang="en-US"/>
              <a:t>main(){</a:t>
            </a:r>
            <a:endParaRPr lang="en-US" dirty="0"/>
          </a:p>
          <a:p>
            <a:pPr marL="0" indent="0">
              <a:lnSpc>
                <a:spcPct val="120000"/>
              </a:lnSpc>
              <a:spcBef>
                <a:spcPts val="0"/>
              </a:spcBef>
              <a:buNone/>
            </a:pPr>
            <a:r>
              <a:rPr lang="en-US" dirty="0"/>
              <a:t>	</a:t>
            </a:r>
            <a:r>
              <a:rPr lang="en-US" dirty="0" err="1"/>
              <a:t>int</a:t>
            </a:r>
            <a:r>
              <a:rPr lang="en-US" dirty="0"/>
              <a:t> **a, </a:t>
            </a:r>
            <a:r>
              <a:rPr lang="en-US" dirty="0" err="1"/>
              <a:t>m,n</a:t>
            </a:r>
            <a:r>
              <a:rPr lang="en-US"/>
              <a:t>; </a:t>
            </a:r>
          </a:p>
          <a:p>
            <a:pPr marL="0" indent="0">
              <a:lnSpc>
                <a:spcPct val="120000"/>
              </a:lnSpc>
              <a:spcBef>
                <a:spcPts val="0"/>
              </a:spcBef>
              <a:buNone/>
            </a:pPr>
            <a:r>
              <a:rPr lang="en-US" dirty="0"/>
              <a:t>	</a:t>
            </a:r>
            <a:r>
              <a:rPr lang="en-US" dirty="0" err="1"/>
              <a:t>cout</a:t>
            </a:r>
            <a:r>
              <a:rPr lang="en-US" dirty="0"/>
              <a:t>&lt;&lt;"\n </a:t>
            </a:r>
            <a:r>
              <a:rPr lang="en-US" dirty="0" err="1"/>
              <a:t>Nhap</a:t>
            </a:r>
            <a:r>
              <a:rPr lang="en-US" dirty="0"/>
              <a:t> so dong:"; </a:t>
            </a:r>
            <a:r>
              <a:rPr lang="en-US" dirty="0" err="1"/>
              <a:t>cin</a:t>
            </a:r>
            <a:r>
              <a:rPr lang="en-US" dirty="0"/>
              <a:t>&gt;&gt;m;</a:t>
            </a:r>
          </a:p>
          <a:p>
            <a:pPr marL="0" indent="0">
              <a:lnSpc>
                <a:spcPct val="120000"/>
              </a:lnSpc>
              <a:spcBef>
                <a:spcPts val="0"/>
              </a:spcBef>
              <a:buNone/>
            </a:pPr>
            <a:r>
              <a:rPr lang="en-US" dirty="0"/>
              <a:t>	</a:t>
            </a:r>
            <a:r>
              <a:rPr lang="en-US" dirty="0" err="1"/>
              <a:t>cout</a:t>
            </a:r>
            <a:r>
              <a:rPr lang="en-US" dirty="0"/>
              <a:t>&lt;&lt;"\n </a:t>
            </a:r>
            <a:r>
              <a:rPr lang="en-US" dirty="0" err="1"/>
              <a:t>Nhap</a:t>
            </a:r>
            <a:r>
              <a:rPr lang="en-US" dirty="0"/>
              <a:t> so cot:"; </a:t>
            </a:r>
            <a:r>
              <a:rPr lang="en-US" dirty="0" err="1"/>
              <a:t>cin</a:t>
            </a:r>
            <a:r>
              <a:rPr lang="en-US" dirty="0"/>
              <a:t>&gt;&gt;n;</a:t>
            </a:r>
          </a:p>
          <a:p>
            <a:pPr marL="0" indent="0">
              <a:lnSpc>
                <a:spcPct val="120000"/>
              </a:lnSpc>
              <a:spcBef>
                <a:spcPts val="0"/>
              </a:spcBef>
              <a:buNone/>
            </a:pPr>
            <a:r>
              <a:rPr lang="en-US" dirty="0"/>
              <a:t>	</a:t>
            </a:r>
            <a:r>
              <a:rPr lang="en-US" b="1" dirty="0">
                <a:solidFill>
                  <a:srgbClr val="FF0000"/>
                </a:solidFill>
              </a:rPr>
              <a:t>a= new </a:t>
            </a:r>
            <a:r>
              <a:rPr lang="en-US" b="1" dirty="0" err="1">
                <a:solidFill>
                  <a:srgbClr val="FF0000"/>
                </a:solidFill>
              </a:rPr>
              <a:t>int</a:t>
            </a:r>
            <a:r>
              <a:rPr lang="en-US" b="1" dirty="0">
                <a:solidFill>
                  <a:srgbClr val="FF0000"/>
                </a:solidFill>
              </a:rPr>
              <a:t>*[m];</a:t>
            </a:r>
          </a:p>
          <a:p>
            <a:pPr marL="0" indent="0">
              <a:lnSpc>
                <a:spcPct val="120000"/>
              </a:lnSpc>
              <a:spcBef>
                <a:spcPts val="0"/>
              </a:spcBef>
              <a:buNone/>
            </a:pPr>
            <a:r>
              <a:rPr lang="en-US" b="1" dirty="0">
                <a:solidFill>
                  <a:srgbClr val="FF0000"/>
                </a:solidFill>
              </a:rPr>
              <a:t>	for(</a:t>
            </a:r>
            <a:r>
              <a:rPr lang="en-US" b="1" dirty="0" err="1">
                <a:solidFill>
                  <a:srgbClr val="FF0000"/>
                </a:solidFill>
              </a:rPr>
              <a:t>int</a:t>
            </a:r>
            <a:r>
              <a:rPr lang="en-US" b="1" dirty="0">
                <a:solidFill>
                  <a:srgbClr val="FF0000"/>
                </a:solidFill>
              </a:rPr>
              <a:t> i=0; i&lt;m; i++) a[i]= new </a:t>
            </a:r>
            <a:r>
              <a:rPr lang="en-US" b="1" dirty="0" err="1">
                <a:solidFill>
                  <a:srgbClr val="FF0000"/>
                </a:solidFill>
              </a:rPr>
              <a:t>int</a:t>
            </a:r>
            <a:r>
              <a:rPr lang="en-US" b="1" dirty="0">
                <a:solidFill>
                  <a:srgbClr val="FF0000"/>
                </a:solidFill>
              </a:rPr>
              <a:t> [n];</a:t>
            </a:r>
          </a:p>
          <a:p>
            <a:pPr marL="0" indent="0">
              <a:lnSpc>
                <a:spcPct val="120000"/>
              </a:lnSpc>
              <a:spcBef>
                <a:spcPts val="0"/>
              </a:spcBef>
              <a:buNone/>
            </a:pPr>
            <a:r>
              <a:rPr lang="en-US" dirty="0"/>
              <a:t>	for(</a:t>
            </a:r>
            <a:r>
              <a:rPr lang="en-US" dirty="0" err="1"/>
              <a:t>int</a:t>
            </a:r>
            <a:r>
              <a:rPr lang="en-US" dirty="0"/>
              <a:t> i=0; i&lt;m; i++) </a:t>
            </a:r>
          </a:p>
          <a:p>
            <a:pPr marL="0" indent="0">
              <a:lnSpc>
                <a:spcPct val="120000"/>
              </a:lnSpc>
              <a:spcBef>
                <a:spcPts val="0"/>
              </a:spcBef>
              <a:buNone/>
            </a:pPr>
            <a:r>
              <a:rPr lang="en-US" dirty="0"/>
              <a:t>	        for(</a:t>
            </a:r>
            <a:r>
              <a:rPr lang="en-US" dirty="0" err="1"/>
              <a:t>int</a:t>
            </a:r>
            <a:r>
              <a:rPr lang="en-US" dirty="0"/>
              <a:t> j=0; j&lt;n; j++)  a[i][j]= </a:t>
            </a:r>
            <a:r>
              <a:rPr lang="en-US" b="1" dirty="0">
                <a:solidFill>
                  <a:srgbClr val="0000FF"/>
                </a:solidFill>
              </a:rPr>
              <a:t>rand()%</a:t>
            </a:r>
            <a:r>
              <a:rPr lang="en-US" b="1" dirty="0">
                <a:solidFill>
                  <a:srgbClr val="FF3399"/>
                </a:solidFill>
              </a:rPr>
              <a:t>100</a:t>
            </a:r>
            <a:r>
              <a:rPr lang="en-US" dirty="0"/>
              <a:t>;</a:t>
            </a:r>
          </a:p>
          <a:p>
            <a:pPr marL="0" indent="0">
              <a:lnSpc>
                <a:spcPct val="120000"/>
              </a:lnSpc>
              <a:spcBef>
                <a:spcPts val="0"/>
              </a:spcBef>
              <a:buNone/>
            </a:pPr>
            <a:r>
              <a:rPr lang="en-US" dirty="0"/>
              <a:t>	</a:t>
            </a:r>
            <a:r>
              <a:rPr lang="en-US" dirty="0" err="1"/>
              <a:t>cout</a:t>
            </a:r>
            <a:r>
              <a:rPr lang="en-US" dirty="0"/>
              <a:t>&lt;&lt;" \n Noi dung ma tran ";</a:t>
            </a:r>
          </a:p>
          <a:p>
            <a:pPr marL="0" indent="0">
              <a:lnSpc>
                <a:spcPct val="120000"/>
              </a:lnSpc>
              <a:spcBef>
                <a:spcPts val="0"/>
              </a:spcBef>
              <a:buNone/>
            </a:pPr>
            <a:r>
              <a:rPr lang="en-US" dirty="0"/>
              <a:t>	for(</a:t>
            </a:r>
            <a:r>
              <a:rPr lang="en-US" dirty="0" err="1"/>
              <a:t>int</a:t>
            </a:r>
            <a:r>
              <a:rPr lang="en-US" dirty="0"/>
              <a:t> i=0; i&lt;m; i++)</a:t>
            </a:r>
          </a:p>
          <a:p>
            <a:pPr marL="0" indent="0">
              <a:lnSpc>
                <a:spcPct val="120000"/>
              </a:lnSpc>
              <a:spcBef>
                <a:spcPts val="0"/>
              </a:spcBef>
              <a:buNone/>
            </a:pPr>
            <a:r>
              <a:rPr lang="en-US" dirty="0"/>
              <a:t>	{</a:t>
            </a:r>
          </a:p>
          <a:p>
            <a:pPr marL="0" indent="0">
              <a:lnSpc>
                <a:spcPct val="120000"/>
              </a:lnSpc>
              <a:spcBef>
                <a:spcPts val="0"/>
              </a:spcBef>
              <a:buNone/>
            </a:pPr>
            <a:r>
              <a:rPr lang="en-US" dirty="0"/>
              <a:t>	     </a:t>
            </a:r>
            <a:r>
              <a:rPr lang="en-US" dirty="0" err="1"/>
              <a:t>cout</a:t>
            </a:r>
            <a:r>
              <a:rPr lang="en-US" dirty="0"/>
              <a:t>&lt;&lt;"\n ";  for(</a:t>
            </a:r>
            <a:r>
              <a:rPr lang="en-US" dirty="0" err="1"/>
              <a:t>int</a:t>
            </a:r>
            <a:r>
              <a:rPr lang="en-US" dirty="0"/>
              <a:t> j=0; j&lt;n; j++) </a:t>
            </a:r>
            <a:r>
              <a:rPr lang="en-US" dirty="0" err="1"/>
              <a:t>cout</a:t>
            </a:r>
            <a:r>
              <a:rPr lang="en-US" dirty="0"/>
              <a:t>&lt;&lt;a[i][j]&lt;&lt;"  ";</a:t>
            </a:r>
          </a:p>
          <a:p>
            <a:pPr marL="0" indent="0">
              <a:lnSpc>
                <a:spcPct val="120000"/>
              </a:lnSpc>
              <a:spcBef>
                <a:spcPts val="0"/>
              </a:spcBef>
              <a:buNone/>
            </a:pPr>
            <a:r>
              <a:rPr lang="en-US" dirty="0"/>
              <a:t>	}</a:t>
            </a:r>
          </a:p>
          <a:p>
            <a:pPr marL="0" indent="0">
              <a:lnSpc>
                <a:spcPct val="120000"/>
              </a:lnSpc>
              <a:spcBef>
                <a:spcPts val="0"/>
              </a:spcBef>
              <a:buNone/>
            </a:pPr>
            <a:r>
              <a:rPr lang="en-US" dirty="0"/>
              <a:t>}</a:t>
            </a:r>
          </a:p>
        </p:txBody>
      </p:sp>
      <p:sp>
        <p:nvSpPr>
          <p:cNvPr id="5" name="Slide Number Placeholder 4"/>
          <p:cNvSpPr>
            <a:spLocks noGrp="1"/>
          </p:cNvSpPr>
          <p:nvPr>
            <p:ph type="sldNum" sz="quarter" idx="12"/>
          </p:nvPr>
        </p:nvSpPr>
        <p:spPr/>
        <p:txBody>
          <a:bodyPr/>
          <a:lstStyle/>
          <a:p>
            <a:fld id="{06F855F6-99C9-4B18-88EC-1D73743D07FD}" type="slidenum">
              <a:rPr lang="en-US" smtClean="0"/>
              <a:t>74</a:t>
            </a:fld>
            <a:endParaRPr lang="en-US"/>
          </a:p>
        </p:txBody>
      </p:sp>
    </p:spTree>
    <p:extLst>
      <p:ext uri="{BB962C8B-B14F-4D97-AF65-F5344CB8AC3E}">
        <p14:creationId xmlns:p14="http://schemas.microsoft.com/office/powerpoint/2010/main" val="3573376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Mảng hai chiều kiểu con trỏ</a:t>
            </a:r>
          </a:p>
        </p:txBody>
      </p:sp>
      <p:sp>
        <p:nvSpPr>
          <p:cNvPr id="5" name="Slide Number Placeholder 4"/>
          <p:cNvSpPr>
            <a:spLocks noGrp="1"/>
          </p:cNvSpPr>
          <p:nvPr>
            <p:ph type="sldNum" sz="quarter" idx="12"/>
          </p:nvPr>
        </p:nvSpPr>
        <p:spPr/>
        <p:txBody>
          <a:bodyPr/>
          <a:lstStyle/>
          <a:p>
            <a:fld id="{06F855F6-99C9-4B18-88EC-1D73743D07FD}" type="slidenum">
              <a:rPr lang="en-US" smtClean="0"/>
              <a:t>75</a:t>
            </a:fld>
            <a:endParaRPr lang="en-US"/>
          </a:p>
        </p:txBody>
      </p:sp>
      <p:sp>
        <p:nvSpPr>
          <p:cNvPr id="3" name="Content Placeholder 2"/>
          <p:cNvSpPr>
            <a:spLocks noGrp="1"/>
          </p:cNvSpPr>
          <p:nvPr>
            <p:ph idx="1"/>
          </p:nvPr>
        </p:nvSpPr>
        <p:spPr>
          <a:xfrm>
            <a:off x="838200" y="1243013"/>
            <a:ext cx="4996543" cy="5201330"/>
          </a:xfrm>
        </p:spPr>
        <p:txBody>
          <a:bodyPr>
            <a:normAutofit/>
          </a:bodyPr>
          <a:lstStyle/>
          <a:p>
            <a:pPr marL="0" indent="0">
              <a:lnSpc>
                <a:spcPct val="120000"/>
              </a:lnSpc>
              <a:spcBef>
                <a:spcPts val="0"/>
              </a:spcBef>
              <a:buNone/>
            </a:pPr>
            <a:r>
              <a:rPr lang="en-US"/>
              <a:t>Bổ sung thêm các hàm tính tổng các hàng, tổng các cột</a:t>
            </a:r>
            <a:endParaRPr lang="en-US" dirty="0"/>
          </a:p>
        </p:txBody>
      </p:sp>
      <p:pic>
        <p:nvPicPr>
          <p:cNvPr id="7" name="Picture 6"/>
          <p:cNvPicPr>
            <a:picLocks noChangeAspect="1"/>
          </p:cNvPicPr>
          <p:nvPr/>
        </p:nvPicPr>
        <p:blipFill rotWithShape="1">
          <a:blip r:embed="rId3"/>
          <a:srcRect r="49890" b="31277"/>
          <a:stretch/>
        </p:blipFill>
        <p:spPr>
          <a:xfrm>
            <a:off x="7301164" y="1087659"/>
            <a:ext cx="4102982" cy="5696071"/>
          </a:xfrm>
          <a:prstGeom prst="rect">
            <a:avLst/>
          </a:prstGeom>
          <a:ln w="47625" cmpd="thinThick">
            <a:solidFill>
              <a:schemeClr val="accent1"/>
            </a:solidFill>
          </a:ln>
        </p:spPr>
      </p:pic>
      <p:sp>
        <p:nvSpPr>
          <p:cNvPr id="6" name="TextBox 4"/>
          <p:cNvSpPr txBox="1"/>
          <p:nvPr/>
        </p:nvSpPr>
        <p:spPr>
          <a:xfrm>
            <a:off x="1149037" y="5798012"/>
            <a:ext cx="5751138"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Giải pháp của các bạn???</a:t>
            </a:r>
          </a:p>
        </p:txBody>
      </p:sp>
      <p:pic>
        <p:nvPicPr>
          <p:cNvPr id="8" name="Picture 7" descr="Answers To Your Top 5 Questions - BANA - Bulimia Anorexia Nervos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880" y="3241252"/>
            <a:ext cx="3545852" cy="220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467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Mảng hai chiều kiểu con trỏ</a:t>
            </a:r>
          </a:p>
        </p:txBody>
      </p:sp>
      <p:sp>
        <p:nvSpPr>
          <p:cNvPr id="3" name="Content Placeholder 2"/>
          <p:cNvSpPr>
            <a:spLocks noGrp="1"/>
          </p:cNvSpPr>
          <p:nvPr>
            <p:ph idx="1"/>
          </p:nvPr>
        </p:nvSpPr>
        <p:spPr>
          <a:xfrm>
            <a:off x="881742" y="1243013"/>
            <a:ext cx="10515600" cy="5434012"/>
          </a:xfrm>
        </p:spPr>
        <p:txBody>
          <a:bodyPr>
            <a:noAutofit/>
          </a:bodyPr>
          <a:lstStyle/>
          <a:p>
            <a:pPr marL="0" indent="0">
              <a:buNone/>
            </a:pPr>
            <a:r>
              <a:rPr lang="en-US" sz="2800" dirty="0"/>
              <a:t>	</a:t>
            </a:r>
            <a:r>
              <a:rPr lang="en-US" sz="2800" b="1" dirty="0">
                <a:solidFill>
                  <a:srgbClr val="FF0000"/>
                </a:solidFill>
              </a:rPr>
              <a:t> // tong hang</a:t>
            </a:r>
          </a:p>
          <a:p>
            <a:pPr marL="0" indent="0">
              <a:buNone/>
            </a:pPr>
            <a:r>
              <a:rPr lang="en-US" sz="2800" dirty="0"/>
              <a:t>	</a:t>
            </a:r>
            <a:r>
              <a:rPr lang="en-US" sz="2800" dirty="0">
                <a:solidFill>
                  <a:srgbClr val="0000FF"/>
                </a:solidFill>
              </a:rPr>
              <a:t>for(</a:t>
            </a:r>
            <a:r>
              <a:rPr lang="en-US" sz="2800" dirty="0" err="1">
                <a:solidFill>
                  <a:srgbClr val="0000FF"/>
                </a:solidFill>
              </a:rPr>
              <a:t>int</a:t>
            </a:r>
            <a:r>
              <a:rPr lang="en-US" sz="2800" dirty="0">
                <a:solidFill>
                  <a:srgbClr val="0000FF"/>
                </a:solidFill>
              </a:rPr>
              <a:t> i=0; i&lt;m; </a:t>
            </a:r>
            <a:r>
              <a:rPr lang="en-US" sz="2800">
                <a:solidFill>
                  <a:srgbClr val="0000FF"/>
                </a:solidFill>
              </a:rPr>
              <a:t>i++) {</a:t>
            </a:r>
            <a:endParaRPr lang="en-US" sz="2800" dirty="0">
              <a:solidFill>
                <a:srgbClr val="0000FF"/>
              </a:solidFill>
            </a:endParaRPr>
          </a:p>
          <a:p>
            <a:pPr marL="0" indent="0">
              <a:buNone/>
            </a:pPr>
            <a:r>
              <a:rPr lang="en-US" sz="2800" dirty="0">
                <a:solidFill>
                  <a:srgbClr val="0000FF"/>
                </a:solidFill>
              </a:rPr>
              <a:t>		</a:t>
            </a:r>
            <a:r>
              <a:rPr lang="en-US" sz="2800" dirty="0" err="1">
                <a:solidFill>
                  <a:srgbClr val="0000FF"/>
                </a:solidFill>
              </a:rPr>
              <a:t>int</a:t>
            </a:r>
            <a:r>
              <a:rPr lang="en-US" sz="2800" dirty="0">
                <a:solidFill>
                  <a:srgbClr val="0000FF"/>
                </a:solidFill>
              </a:rPr>
              <a:t> </a:t>
            </a:r>
            <a:r>
              <a:rPr lang="en-US" sz="2800">
                <a:solidFill>
                  <a:srgbClr val="0000FF"/>
                </a:solidFill>
              </a:rPr>
              <a:t>t=0; for(int </a:t>
            </a:r>
            <a:r>
              <a:rPr lang="en-US" sz="2800" dirty="0">
                <a:solidFill>
                  <a:srgbClr val="0000FF"/>
                </a:solidFill>
              </a:rPr>
              <a:t>j=0; j&lt;n; j++) t= </a:t>
            </a:r>
            <a:r>
              <a:rPr lang="en-US" sz="2800" dirty="0" err="1">
                <a:solidFill>
                  <a:srgbClr val="0000FF"/>
                </a:solidFill>
              </a:rPr>
              <a:t>t+a</a:t>
            </a:r>
            <a:r>
              <a:rPr lang="en-US" sz="2800" dirty="0">
                <a:solidFill>
                  <a:srgbClr val="0000FF"/>
                </a:solidFill>
              </a:rPr>
              <a:t>[i][j];</a:t>
            </a:r>
          </a:p>
          <a:p>
            <a:pPr marL="0" indent="0">
              <a:buNone/>
            </a:pPr>
            <a:r>
              <a:rPr lang="en-US" sz="2800" dirty="0">
                <a:solidFill>
                  <a:srgbClr val="0000FF"/>
                </a:solidFill>
              </a:rPr>
              <a:t>		</a:t>
            </a:r>
            <a:r>
              <a:rPr lang="en-US" sz="2800" dirty="0" err="1">
                <a:solidFill>
                  <a:srgbClr val="0000FF"/>
                </a:solidFill>
              </a:rPr>
              <a:t>cout</a:t>
            </a:r>
            <a:r>
              <a:rPr lang="en-US" sz="2800" dirty="0">
                <a:solidFill>
                  <a:srgbClr val="0000FF"/>
                </a:solidFill>
              </a:rPr>
              <a:t>&lt;&lt;"\n  Tong hang "&lt;&lt;i&lt;&lt;" = " &lt;&lt;t;</a:t>
            </a:r>
          </a:p>
          <a:p>
            <a:pPr marL="0" indent="0">
              <a:buNone/>
            </a:pPr>
            <a:r>
              <a:rPr lang="en-US" sz="2800" dirty="0">
                <a:solidFill>
                  <a:srgbClr val="0000FF"/>
                </a:solidFill>
              </a:rPr>
              <a:t>	}</a:t>
            </a:r>
          </a:p>
          <a:p>
            <a:pPr marL="0" indent="0">
              <a:buNone/>
            </a:pPr>
            <a:r>
              <a:rPr lang="en-US" sz="2800" dirty="0"/>
              <a:t>	</a:t>
            </a:r>
            <a:r>
              <a:rPr lang="en-US" sz="2800" b="1" dirty="0">
                <a:solidFill>
                  <a:srgbClr val="FF0000"/>
                </a:solidFill>
              </a:rPr>
              <a:t>// tong cot</a:t>
            </a:r>
          </a:p>
          <a:p>
            <a:pPr marL="0" indent="0">
              <a:buNone/>
            </a:pPr>
            <a:r>
              <a:rPr lang="en-US" sz="2800" dirty="0"/>
              <a:t>	</a:t>
            </a:r>
            <a:r>
              <a:rPr lang="en-US" sz="2800" dirty="0">
                <a:solidFill>
                  <a:schemeClr val="tx2">
                    <a:lumMod val="75000"/>
                  </a:schemeClr>
                </a:solidFill>
              </a:rPr>
              <a:t>for(</a:t>
            </a:r>
            <a:r>
              <a:rPr lang="en-US" sz="2800" dirty="0" err="1">
                <a:solidFill>
                  <a:schemeClr val="tx2">
                    <a:lumMod val="75000"/>
                  </a:schemeClr>
                </a:solidFill>
              </a:rPr>
              <a:t>int</a:t>
            </a:r>
            <a:r>
              <a:rPr lang="en-US" sz="2800" dirty="0">
                <a:solidFill>
                  <a:schemeClr val="tx2">
                    <a:lumMod val="75000"/>
                  </a:schemeClr>
                </a:solidFill>
              </a:rPr>
              <a:t> j=0; j&lt;n; </a:t>
            </a:r>
            <a:r>
              <a:rPr lang="en-US" sz="2800">
                <a:solidFill>
                  <a:schemeClr val="tx2">
                    <a:lumMod val="75000"/>
                  </a:schemeClr>
                </a:solidFill>
              </a:rPr>
              <a:t>j++) {</a:t>
            </a:r>
            <a:endParaRPr lang="en-US" sz="2800" dirty="0">
              <a:solidFill>
                <a:schemeClr val="tx2">
                  <a:lumMod val="75000"/>
                </a:schemeClr>
              </a:solidFill>
            </a:endParaRPr>
          </a:p>
          <a:p>
            <a:pPr marL="0" indent="0">
              <a:buNone/>
            </a:pPr>
            <a:r>
              <a:rPr lang="en-US" sz="2800" dirty="0">
                <a:solidFill>
                  <a:schemeClr val="tx2">
                    <a:lumMod val="75000"/>
                  </a:schemeClr>
                </a:solidFill>
              </a:rPr>
              <a:t>		</a:t>
            </a:r>
            <a:r>
              <a:rPr lang="en-US" sz="2800" dirty="0" err="1">
                <a:solidFill>
                  <a:schemeClr val="tx2">
                    <a:lumMod val="75000"/>
                  </a:schemeClr>
                </a:solidFill>
              </a:rPr>
              <a:t>int</a:t>
            </a:r>
            <a:r>
              <a:rPr lang="en-US" sz="2800" dirty="0">
                <a:solidFill>
                  <a:schemeClr val="tx2">
                    <a:lumMod val="75000"/>
                  </a:schemeClr>
                </a:solidFill>
              </a:rPr>
              <a:t> </a:t>
            </a:r>
            <a:r>
              <a:rPr lang="en-US" sz="2800">
                <a:solidFill>
                  <a:schemeClr val="tx2">
                    <a:lumMod val="75000"/>
                  </a:schemeClr>
                </a:solidFill>
              </a:rPr>
              <a:t>t=0;  for(int </a:t>
            </a:r>
            <a:r>
              <a:rPr lang="en-US" sz="2800" dirty="0">
                <a:solidFill>
                  <a:schemeClr val="tx2">
                    <a:lumMod val="75000"/>
                  </a:schemeClr>
                </a:solidFill>
              </a:rPr>
              <a:t>i=0; i&lt;m; i++) t= </a:t>
            </a:r>
            <a:r>
              <a:rPr lang="en-US" sz="2800" dirty="0" err="1">
                <a:solidFill>
                  <a:schemeClr val="tx2">
                    <a:lumMod val="75000"/>
                  </a:schemeClr>
                </a:solidFill>
              </a:rPr>
              <a:t>t+a</a:t>
            </a:r>
            <a:r>
              <a:rPr lang="en-US" sz="2800" dirty="0">
                <a:solidFill>
                  <a:schemeClr val="tx2">
                    <a:lumMod val="75000"/>
                  </a:schemeClr>
                </a:solidFill>
              </a:rPr>
              <a:t>[i][j];</a:t>
            </a:r>
          </a:p>
          <a:p>
            <a:pPr marL="0" indent="0">
              <a:buNone/>
            </a:pPr>
            <a:r>
              <a:rPr lang="en-US" sz="2800" dirty="0">
                <a:solidFill>
                  <a:schemeClr val="tx2">
                    <a:lumMod val="75000"/>
                  </a:schemeClr>
                </a:solidFill>
              </a:rPr>
              <a:t>		</a:t>
            </a:r>
            <a:r>
              <a:rPr lang="en-US" sz="2800" dirty="0" err="1">
                <a:solidFill>
                  <a:schemeClr val="tx2">
                    <a:lumMod val="75000"/>
                  </a:schemeClr>
                </a:solidFill>
              </a:rPr>
              <a:t>cout</a:t>
            </a:r>
            <a:r>
              <a:rPr lang="en-US" sz="2800" dirty="0">
                <a:solidFill>
                  <a:schemeClr val="tx2">
                    <a:lumMod val="75000"/>
                  </a:schemeClr>
                </a:solidFill>
              </a:rPr>
              <a:t>&lt;&lt;"\n  Tong cot "&lt;&lt;j&lt;&lt;" = " &lt;&lt;t;</a:t>
            </a:r>
          </a:p>
          <a:p>
            <a:pPr marL="0" indent="0">
              <a:buNone/>
            </a:pPr>
            <a:r>
              <a:rPr lang="en-US" sz="2800">
                <a:solidFill>
                  <a:schemeClr val="tx2">
                    <a:lumMod val="75000"/>
                  </a:schemeClr>
                </a:solidFill>
              </a:rPr>
              <a:t>	}</a:t>
            </a:r>
            <a:endParaRPr lang="en-US" sz="2800" dirty="0">
              <a:solidFill>
                <a:schemeClr val="tx2">
                  <a:lumMod val="75000"/>
                </a:schemeClr>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76</a:t>
            </a:fld>
            <a:endParaRPr lang="en-US"/>
          </a:p>
        </p:txBody>
      </p:sp>
    </p:spTree>
    <p:extLst>
      <p:ext uri="{BB962C8B-B14F-4D97-AF65-F5344CB8AC3E}">
        <p14:creationId xmlns:p14="http://schemas.microsoft.com/office/powerpoint/2010/main" val="3238727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Kiểu dữ liệu vector</a:t>
            </a:r>
          </a:p>
        </p:txBody>
      </p:sp>
      <p:sp>
        <p:nvSpPr>
          <p:cNvPr id="3" name="Slide Number Placeholder 2"/>
          <p:cNvSpPr>
            <a:spLocks noGrp="1"/>
          </p:cNvSpPr>
          <p:nvPr>
            <p:ph type="sldNum" sz="quarter" idx="12"/>
          </p:nvPr>
        </p:nvSpPr>
        <p:spPr/>
        <p:txBody>
          <a:bodyPr/>
          <a:lstStyle/>
          <a:p>
            <a:fld id="{06F855F6-99C9-4B18-88EC-1D73743D07FD}" type="slidenum">
              <a:rPr lang="en-US" smtClean="0"/>
              <a:t>77</a:t>
            </a:fld>
            <a:endParaRPr lang="en-US"/>
          </a:p>
        </p:txBody>
      </p:sp>
      <p:pic>
        <p:nvPicPr>
          <p:cNvPr id="1026" name="Picture 2" descr="https://qph.fs.quoracdn.net/main-qimg-d2696c877d001f9e11c316bc1c5412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28" y="1414460"/>
            <a:ext cx="7011289" cy="25618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Vector: A pretty simple guide. | by TK | The Renaissance Developer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42" y="4401871"/>
            <a:ext cx="638175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641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Kiểu dữ liệu vector</a:t>
            </a:r>
          </a:p>
        </p:txBody>
      </p:sp>
      <p:sp>
        <p:nvSpPr>
          <p:cNvPr id="4" name="Content Placeholder 3"/>
          <p:cNvSpPr>
            <a:spLocks noGrp="1"/>
          </p:cNvSpPr>
          <p:nvPr>
            <p:ph idx="1"/>
          </p:nvPr>
        </p:nvSpPr>
        <p:spPr/>
        <p:txBody>
          <a:bodyPr>
            <a:normAutofit/>
          </a:bodyPr>
          <a:lstStyle/>
          <a:p>
            <a:pPr marL="0" indent="0">
              <a:buNone/>
            </a:pPr>
            <a:r>
              <a:rPr lang="en-US"/>
              <a:t>Đính kèm thư viện vector.h</a:t>
            </a:r>
          </a:p>
          <a:p>
            <a:pPr marL="0" indent="0">
              <a:buNone/>
            </a:pPr>
            <a:r>
              <a:rPr lang="en-US"/>
              <a:t>- Có thể dùng như mảng: truy cập trực tiếp</a:t>
            </a:r>
          </a:p>
          <a:p>
            <a:pPr>
              <a:buFontTx/>
              <a:buChar char="-"/>
            </a:pPr>
            <a:r>
              <a:rPr lang="en-US"/>
              <a:t> Không cần quản lý kích thước: tự động thêm 1 phần tử khi chèn và bớt 1 phần tử khi xoá.</a:t>
            </a:r>
          </a:p>
          <a:p>
            <a:pPr>
              <a:buFontTx/>
              <a:buChar char="-"/>
            </a:pPr>
            <a:r>
              <a:rPr lang="en-US"/>
              <a:t> Khai báo:</a:t>
            </a:r>
          </a:p>
          <a:p>
            <a:pPr marL="0" indent="0">
              <a:buNone/>
            </a:pPr>
            <a:r>
              <a:rPr lang="en-US"/>
              <a:t>	vector &lt; kiểu dữ liệu&gt; </a:t>
            </a:r>
            <a:r>
              <a:rPr lang="en-US" u="sng"/>
              <a:t>tên biến</a:t>
            </a:r>
            <a:r>
              <a:rPr lang="en-US"/>
              <a:t>;</a:t>
            </a:r>
          </a:p>
          <a:p>
            <a:pPr marL="0" indent="0">
              <a:buNone/>
            </a:pPr>
            <a:r>
              <a:rPr lang="en-US"/>
              <a:t>Ví dụ: vector &lt;int&gt; a;</a:t>
            </a:r>
          </a:p>
          <a:p>
            <a:pPr marL="0" indent="0">
              <a:buNone/>
            </a:pPr>
            <a:r>
              <a:rPr lang="en-US"/>
              <a:t>	vector &lt;diem&gt; a;</a:t>
            </a:r>
          </a:p>
          <a:p>
            <a:pPr marL="0" indent="0">
              <a:buNone/>
            </a:pPr>
            <a:endParaRPr lang="en-US"/>
          </a:p>
        </p:txBody>
      </p:sp>
      <p:sp>
        <p:nvSpPr>
          <p:cNvPr id="3" name="Slide Number Placeholder 2"/>
          <p:cNvSpPr>
            <a:spLocks noGrp="1"/>
          </p:cNvSpPr>
          <p:nvPr>
            <p:ph type="sldNum" sz="quarter" idx="12"/>
          </p:nvPr>
        </p:nvSpPr>
        <p:spPr/>
        <p:txBody>
          <a:bodyPr/>
          <a:lstStyle/>
          <a:p>
            <a:fld id="{06F855F6-99C9-4B18-88EC-1D73743D07FD}" type="slidenum">
              <a:rPr lang="en-US" smtClean="0"/>
              <a:t>78</a:t>
            </a:fld>
            <a:endParaRPr lang="en-US"/>
          </a:p>
        </p:txBody>
      </p:sp>
    </p:spTree>
    <p:extLst>
      <p:ext uri="{BB962C8B-B14F-4D97-AF65-F5344CB8AC3E}">
        <p14:creationId xmlns:p14="http://schemas.microsoft.com/office/powerpoint/2010/main" val="10151402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Các thao tác trên kiểu dữ liệu vector</a:t>
            </a:r>
          </a:p>
        </p:txBody>
      </p:sp>
      <p:sp>
        <p:nvSpPr>
          <p:cNvPr id="4" name="Content Placeholder 3"/>
          <p:cNvSpPr>
            <a:spLocks noGrp="1"/>
          </p:cNvSpPr>
          <p:nvPr>
            <p:ph idx="1"/>
          </p:nvPr>
        </p:nvSpPr>
        <p:spPr>
          <a:xfrm>
            <a:off x="904801" y="1692661"/>
            <a:ext cx="4228901" cy="3349602"/>
          </a:xfrm>
        </p:spPr>
        <p:txBody>
          <a:bodyPr>
            <a:normAutofit lnSpcReduction="10000"/>
          </a:bodyPr>
          <a:lstStyle/>
          <a:p>
            <a:pPr marL="0" indent="0">
              <a:buNone/>
            </a:pPr>
            <a:r>
              <a:rPr lang="en-US"/>
              <a:t>	a.push_back(5);</a:t>
            </a:r>
          </a:p>
          <a:p>
            <a:pPr marL="0" indent="0">
              <a:buNone/>
            </a:pPr>
            <a:r>
              <a:rPr lang="en-US"/>
              <a:t>	a.at(i); // a[i]</a:t>
            </a:r>
          </a:p>
          <a:p>
            <a:pPr marL="0" indent="0">
              <a:buNone/>
            </a:pPr>
            <a:r>
              <a:rPr lang="en-US"/>
              <a:t>	a.pop_back();</a:t>
            </a:r>
          </a:p>
          <a:p>
            <a:pPr marL="0" indent="0">
              <a:buNone/>
            </a:pPr>
            <a:r>
              <a:rPr lang="en-US"/>
              <a:t>	a.insert(i,8);</a:t>
            </a:r>
          </a:p>
          <a:p>
            <a:pPr marL="0" indent="0">
              <a:buNone/>
            </a:pPr>
            <a:r>
              <a:rPr lang="en-US"/>
              <a:t>	a.erase(i);	</a:t>
            </a:r>
          </a:p>
          <a:p>
            <a:pPr marL="0" indent="0">
              <a:buNone/>
            </a:pPr>
            <a:r>
              <a:rPr lang="en-US"/>
              <a:t>	a.size()</a:t>
            </a:r>
          </a:p>
          <a:p>
            <a:pPr marL="0" indent="0">
              <a:buNone/>
            </a:pPr>
            <a:endParaRPr lang="en-US"/>
          </a:p>
        </p:txBody>
      </p:sp>
      <p:sp>
        <p:nvSpPr>
          <p:cNvPr id="3" name="Slide Number Placeholder 2"/>
          <p:cNvSpPr>
            <a:spLocks noGrp="1"/>
          </p:cNvSpPr>
          <p:nvPr>
            <p:ph type="sldNum" sz="quarter" idx="12"/>
          </p:nvPr>
        </p:nvSpPr>
        <p:spPr/>
        <p:txBody>
          <a:bodyPr/>
          <a:lstStyle/>
          <a:p>
            <a:fld id="{06F855F6-99C9-4B18-88EC-1D73743D07FD}" type="slidenum">
              <a:rPr lang="en-US" smtClean="0"/>
              <a:t>79</a:t>
            </a:fld>
            <a:endParaRPr lang="en-US"/>
          </a:p>
        </p:txBody>
      </p:sp>
      <p:sp>
        <p:nvSpPr>
          <p:cNvPr id="5" name="Content Placeholder 3"/>
          <p:cNvSpPr txBox="1">
            <a:spLocks/>
          </p:cNvSpPr>
          <p:nvPr/>
        </p:nvSpPr>
        <p:spPr>
          <a:xfrm>
            <a:off x="5620494" y="1692661"/>
            <a:ext cx="4034246" cy="29109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a.erase(i,j);</a:t>
            </a:r>
          </a:p>
          <a:p>
            <a:r>
              <a:rPr lang="en-US"/>
              <a:t>a.begin()</a:t>
            </a:r>
          </a:p>
          <a:p>
            <a:r>
              <a:rPr lang="en-US"/>
              <a:t>a.end();</a:t>
            </a:r>
          </a:p>
          <a:p>
            <a:r>
              <a:rPr lang="en-US"/>
              <a:t>a.reserve(n);</a:t>
            </a:r>
          </a:p>
          <a:p>
            <a:r>
              <a:rPr lang="en-US"/>
              <a:t>a.resize(100);</a:t>
            </a:r>
          </a:p>
          <a:p>
            <a:endParaRPr lang="en-US"/>
          </a:p>
          <a:p>
            <a:endParaRPr lang="en-US"/>
          </a:p>
          <a:p>
            <a:endParaRPr lang="en-US"/>
          </a:p>
        </p:txBody>
      </p:sp>
    </p:spTree>
    <p:extLst>
      <p:ext uri="{BB962C8B-B14F-4D97-AF65-F5344CB8AC3E}">
        <p14:creationId xmlns:p14="http://schemas.microsoft.com/office/powerpoint/2010/main" val="212317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Giáo trình</a:t>
            </a:r>
          </a:p>
        </p:txBody>
      </p:sp>
      <p:pic>
        <p:nvPicPr>
          <p:cNvPr id="4" name="Picture 3"/>
          <p:cNvPicPr>
            <a:picLocks noChangeAspect="1"/>
          </p:cNvPicPr>
          <p:nvPr/>
        </p:nvPicPr>
        <p:blipFill>
          <a:blip r:embed="rId2"/>
          <a:stretch>
            <a:fillRect/>
          </a:stretch>
        </p:blipFill>
        <p:spPr>
          <a:xfrm>
            <a:off x="474209" y="547687"/>
            <a:ext cx="4886325" cy="5915025"/>
          </a:xfrm>
          <a:prstGeom prst="rect">
            <a:avLst/>
          </a:prstGeom>
        </p:spPr>
      </p:pic>
      <p:pic>
        <p:nvPicPr>
          <p:cNvPr id="5" name="Picture 4"/>
          <p:cNvPicPr>
            <a:picLocks noChangeAspect="1"/>
          </p:cNvPicPr>
          <p:nvPr/>
        </p:nvPicPr>
        <p:blipFill>
          <a:blip r:embed="rId3"/>
          <a:stretch>
            <a:fillRect/>
          </a:stretch>
        </p:blipFill>
        <p:spPr>
          <a:xfrm>
            <a:off x="5912912" y="547686"/>
            <a:ext cx="4798357" cy="5915025"/>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8</a:t>
            </a:fld>
            <a:endParaRPr lang="en-US"/>
          </a:p>
        </p:txBody>
      </p:sp>
    </p:spTree>
    <p:extLst>
      <p:ext uri="{BB962C8B-B14F-4D97-AF65-F5344CB8AC3E}">
        <p14:creationId xmlns:p14="http://schemas.microsoft.com/office/powerpoint/2010/main" val="620333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Ví dụ sử dụng vector</a:t>
            </a:r>
          </a:p>
        </p:txBody>
      </p:sp>
      <p:sp>
        <p:nvSpPr>
          <p:cNvPr id="4" name="Content Placeholder 3"/>
          <p:cNvSpPr>
            <a:spLocks noGrp="1"/>
          </p:cNvSpPr>
          <p:nvPr>
            <p:ph idx="1"/>
          </p:nvPr>
        </p:nvSpPr>
        <p:spPr/>
        <p:txBody>
          <a:bodyPr>
            <a:normAutofit fontScale="85000" lnSpcReduction="20000"/>
          </a:bodyPr>
          <a:lstStyle/>
          <a:p>
            <a:pPr marL="0" indent="0">
              <a:buNone/>
            </a:pPr>
            <a:r>
              <a:rPr lang="en-US"/>
              <a:t>int main(){</a:t>
            </a:r>
            <a:endParaRPr lang="en-US" dirty="0"/>
          </a:p>
          <a:p>
            <a:pPr marL="0" indent="344488">
              <a:buNone/>
            </a:pPr>
            <a:r>
              <a:rPr lang="en-US" dirty="0"/>
              <a:t>vector &lt;</a:t>
            </a:r>
            <a:r>
              <a:rPr lang="en-US" dirty="0" err="1"/>
              <a:t>int</a:t>
            </a:r>
            <a:r>
              <a:rPr lang="en-US" dirty="0"/>
              <a:t>&gt; a;</a:t>
            </a:r>
          </a:p>
          <a:p>
            <a:pPr marL="0" indent="344488">
              <a:buNone/>
            </a:pPr>
            <a:r>
              <a:rPr lang="en-US" b="1" dirty="0">
                <a:solidFill>
                  <a:srgbClr val="FF3399"/>
                </a:solidFill>
              </a:rPr>
              <a:t>vector &lt;</a:t>
            </a:r>
            <a:r>
              <a:rPr lang="en-US" b="1" dirty="0" err="1">
                <a:solidFill>
                  <a:srgbClr val="FF3399"/>
                </a:solidFill>
              </a:rPr>
              <a:t>int</a:t>
            </a:r>
            <a:r>
              <a:rPr lang="en-US" b="1" dirty="0">
                <a:solidFill>
                  <a:srgbClr val="FF3399"/>
                </a:solidFill>
              </a:rPr>
              <a:t>&gt;::iterator it</a:t>
            </a:r>
            <a:r>
              <a:rPr lang="en-US" dirty="0"/>
              <a:t>;</a:t>
            </a:r>
          </a:p>
          <a:p>
            <a:pPr marL="0" indent="344488">
              <a:buNone/>
            </a:pPr>
            <a:r>
              <a:rPr lang="en-US" dirty="0"/>
              <a:t> for(</a:t>
            </a:r>
            <a:r>
              <a:rPr lang="en-US" dirty="0" err="1"/>
              <a:t>int</a:t>
            </a:r>
            <a:r>
              <a:rPr lang="en-US" dirty="0"/>
              <a:t> i=1;i&lt;10; i</a:t>
            </a:r>
            <a:r>
              <a:rPr lang="en-US"/>
              <a:t>++) </a:t>
            </a:r>
            <a:r>
              <a:rPr lang="en-US" b="1">
                <a:solidFill>
                  <a:srgbClr val="FF0000"/>
                </a:solidFill>
              </a:rPr>
              <a:t>a.push_back(i</a:t>
            </a:r>
            <a:r>
              <a:rPr lang="en-US" b="1" dirty="0">
                <a:solidFill>
                  <a:srgbClr val="FF0000"/>
                </a:solidFill>
              </a:rPr>
              <a:t>);   </a:t>
            </a:r>
            <a:r>
              <a:rPr lang="en-US" i="1" dirty="0">
                <a:solidFill>
                  <a:srgbClr val="04D6EC"/>
                </a:solidFill>
              </a:rPr>
              <a:t>// thêm </a:t>
            </a:r>
            <a:r>
              <a:rPr lang="en-US" i="1">
                <a:solidFill>
                  <a:srgbClr val="04D6EC"/>
                </a:solidFill>
              </a:rPr>
              <a:t>vào sau vector giá trị i</a:t>
            </a:r>
            <a:endParaRPr lang="en-US" i="1" dirty="0">
              <a:solidFill>
                <a:srgbClr val="04D6EC"/>
              </a:solidFill>
            </a:endParaRPr>
          </a:p>
          <a:p>
            <a:pPr marL="0" indent="344488">
              <a:buNone/>
            </a:pPr>
            <a:r>
              <a:rPr lang="en-US" dirty="0" err="1"/>
              <a:t>cout</a:t>
            </a:r>
            <a:r>
              <a:rPr lang="en-US" dirty="0"/>
              <a:t>&lt;&lt;"\n Noi dung vector</a:t>
            </a:r>
            <a:r>
              <a:rPr lang="en-US"/>
              <a:t>:";   </a:t>
            </a:r>
          </a:p>
          <a:p>
            <a:pPr marL="0" indent="344488">
              <a:buNone/>
            </a:pPr>
            <a:r>
              <a:rPr lang="en-US"/>
              <a:t>for(int </a:t>
            </a:r>
            <a:r>
              <a:rPr lang="en-US" dirty="0"/>
              <a:t>i=0;i&lt;</a:t>
            </a:r>
            <a:r>
              <a:rPr lang="en-US" b="1" i="1" dirty="0" err="1">
                <a:solidFill>
                  <a:srgbClr val="0000FF"/>
                </a:solidFill>
              </a:rPr>
              <a:t>a.size</a:t>
            </a:r>
            <a:r>
              <a:rPr lang="en-US" b="1" i="1" dirty="0">
                <a:solidFill>
                  <a:srgbClr val="0000FF"/>
                </a:solidFill>
              </a:rPr>
              <a:t>()</a:t>
            </a:r>
            <a:r>
              <a:rPr lang="en-US" dirty="0"/>
              <a:t>; i++) </a:t>
            </a:r>
            <a:r>
              <a:rPr lang="en-US" dirty="0" err="1"/>
              <a:t>cout</a:t>
            </a:r>
            <a:r>
              <a:rPr lang="en-US" dirty="0"/>
              <a:t>&lt;&lt;</a:t>
            </a:r>
            <a:r>
              <a:rPr lang="en-US" b="1" dirty="0">
                <a:solidFill>
                  <a:srgbClr val="FF0000"/>
                </a:solidFill>
              </a:rPr>
              <a:t>a.at(i)</a:t>
            </a:r>
            <a:r>
              <a:rPr lang="en-US" dirty="0"/>
              <a:t>&lt;&lt;" ";</a:t>
            </a:r>
          </a:p>
          <a:p>
            <a:pPr marL="0" indent="344488">
              <a:buNone/>
            </a:pPr>
            <a:r>
              <a:rPr lang="en-US" b="1" dirty="0" err="1">
                <a:solidFill>
                  <a:srgbClr val="0000FF"/>
                </a:solidFill>
              </a:rPr>
              <a:t>a.pop_back</a:t>
            </a:r>
            <a:r>
              <a:rPr lang="en-US" b="1" dirty="0">
                <a:solidFill>
                  <a:srgbClr val="0000FF"/>
                </a:solidFill>
              </a:rPr>
              <a:t>();   </a:t>
            </a:r>
            <a:r>
              <a:rPr lang="en-US" b="1" dirty="0">
                <a:solidFill>
                  <a:srgbClr val="FF3399"/>
                </a:solidFill>
              </a:rPr>
              <a:t> </a:t>
            </a:r>
            <a:r>
              <a:rPr lang="en-US" b="1" dirty="0" err="1">
                <a:solidFill>
                  <a:srgbClr val="FF3399"/>
                </a:solidFill>
              </a:rPr>
              <a:t>a.pop_back</a:t>
            </a:r>
            <a:r>
              <a:rPr lang="en-US" b="1" dirty="0">
                <a:solidFill>
                  <a:srgbClr val="FF3399"/>
                </a:solidFill>
              </a:rPr>
              <a:t>(); </a:t>
            </a:r>
            <a:r>
              <a:rPr lang="en-US" dirty="0"/>
              <a:t> // lấy phần tử phía sau</a:t>
            </a:r>
          </a:p>
          <a:p>
            <a:pPr marL="0" indent="344488">
              <a:buNone/>
            </a:pPr>
            <a:r>
              <a:rPr lang="en-US" b="1" dirty="0">
                <a:solidFill>
                  <a:srgbClr val="C00000"/>
                </a:solidFill>
              </a:rPr>
              <a:t>it = </a:t>
            </a:r>
            <a:r>
              <a:rPr lang="en-US" b="1" dirty="0" err="1">
                <a:solidFill>
                  <a:srgbClr val="C00000"/>
                </a:solidFill>
              </a:rPr>
              <a:t>a.begin</a:t>
            </a:r>
            <a:r>
              <a:rPr lang="en-US" b="1" dirty="0">
                <a:solidFill>
                  <a:srgbClr val="C00000"/>
                </a:solidFill>
              </a:rPr>
              <a:t>();</a:t>
            </a:r>
          </a:p>
          <a:p>
            <a:pPr marL="0" indent="344488">
              <a:buNone/>
            </a:pPr>
            <a:r>
              <a:rPr lang="en-US" b="1" dirty="0" err="1">
                <a:solidFill>
                  <a:srgbClr val="00B0F0"/>
                </a:solidFill>
              </a:rPr>
              <a:t>a.insert</a:t>
            </a:r>
            <a:r>
              <a:rPr lang="en-US" dirty="0"/>
              <a:t>(</a:t>
            </a:r>
            <a:r>
              <a:rPr lang="en-US" b="1" dirty="0">
                <a:solidFill>
                  <a:srgbClr val="FF0000"/>
                </a:solidFill>
              </a:rPr>
              <a:t>it</a:t>
            </a:r>
            <a:r>
              <a:rPr lang="en-US" dirty="0"/>
              <a:t>+ 3, 1000);   // chèn</a:t>
            </a:r>
          </a:p>
          <a:p>
            <a:pPr marL="0" indent="344488">
              <a:buNone/>
            </a:pPr>
            <a:r>
              <a:rPr lang="en-US" b="1" dirty="0" err="1">
                <a:solidFill>
                  <a:srgbClr val="FF0000"/>
                </a:solidFill>
              </a:rPr>
              <a:t>a.erase</a:t>
            </a:r>
            <a:r>
              <a:rPr lang="en-US" dirty="0"/>
              <a:t>(it+ 5); // xoá</a:t>
            </a:r>
          </a:p>
          <a:p>
            <a:pPr marL="0" indent="344488">
              <a:buNone/>
            </a:pPr>
            <a:r>
              <a:rPr lang="en-US" dirty="0" err="1"/>
              <a:t>cout</a:t>
            </a:r>
            <a:r>
              <a:rPr lang="en-US" dirty="0"/>
              <a:t>&lt;&lt;"\n Noi dung vector</a:t>
            </a:r>
            <a:r>
              <a:rPr lang="en-US"/>
              <a:t>:";  </a:t>
            </a:r>
          </a:p>
          <a:p>
            <a:pPr marL="0" indent="344488">
              <a:buNone/>
            </a:pPr>
            <a:r>
              <a:rPr lang="en-US"/>
              <a:t>for(int </a:t>
            </a:r>
            <a:r>
              <a:rPr lang="en-US" dirty="0"/>
              <a:t>i=0;i&lt;</a:t>
            </a:r>
            <a:r>
              <a:rPr lang="en-US" dirty="0" err="1"/>
              <a:t>a.size</a:t>
            </a:r>
            <a:r>
              <a:rPr lang="en-US" dirty="0"/>
              <a:t>(); i++) </a:t>
            </a:r>
            <a:r>
              <a:rPr lang="en-US" dirty="0" err="1"/>
              <a:t>cout</a:t>
            </a:r>
            <a:r>
              <a:rPr lang="en-US" dirty="0"/>
              <a:t>&lt;&lt;a.at(i)&lt;&lt;" ";</a:t>
            </a:r>
          </a:p>
          <a:p>
            <a:pPr marL="0" indent="0">
              <a:buNone/>
            </a:pPr>
            <a:r>
              <a:rPr lang="en-US"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80</a:t>
            </a:fld>
            <a:endParaRPr lang="en-US"/>
          </a:p>
        </p:txBody>
      </p:sp>
    </p:spTree>
    <p:extLst>
      <p:ext uri="{BB962C8B-B14F-4D97-AF65-F5344CB8AC3E}">
        <p14:creationId xmlns:p14="http://schemas.microsoft.com/office/powerpoint/2010/main" val="445127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swers To Your Top 5 Questions - BANA - Bulimia Anorexia Nervos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707" y="0"/>
            <a:ext cx="3545852" cy="22099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a:t>Ví dụ sử dụng vector</a:t>
            </a:r>
          </a:p>
        </p:txBody>
      </p:sp>
      <p:sp>
        <p:nvSpPr>
          <p:cNvPr id="4" name="Content Placeholder 3"/>
          <p:cNvSpPr>
            <a:spLocks noGrp="1"/>
          </p:cNvSpPr>
          <p:nvPr>
            <p:ph idx="1"/>
          </p:nvPr>
        </p:nvSpPr>
        <p:spPr>
          <a:xfrm>
            <a:off x="748048" y="1934874"/>
            <a:ext cx="10515600" cy="4186303"/>
          </a:xfrm>
        </p:spPr>
        <p:txBody>
          <a:bodyPr>
            <a:normAutofit/>
          </a:bodyPr>
          <a:lstStyle/>
          <a:p>
            <a:pPr marL="0" indent="0">
              <a:buNone/>
            </a:pPr>
            <a:r>
              <a:rPr lang="en-US" dirty="0"/>
              <a:t>Cho vector a chứa n số nguyên. Hãy xoá các số không phải là số nguyên tố ra khỏi a.</a:t>
            </a:r>
          </a:p>
          <a:p>
            <a:pPr marL="0" indent="0">
              <a:buNone/>
            </a:pPr>
            <a:r>
              <a:rPr lang="en-US"/>
              <a:t>Các </a:t>
            </a:r>
            <a:r>
              <a:rPr lang="en-US" dirty="0"/>
              <a:t>b</a:t>
            </a:r>
            <a:r>
              <a:rPr lang="vi-VN" dirty="0"/>
              <a:t>ước:</a:t>
            </a:r>
          </a:p>
          <a:p>
            <a:pPr>
              <a:buFontTx/>
              <a:buChar char="-"/>
            </a:pPr>
            <a:r>
              <a:rPr lang="en-US"/>
              <a:t> </a:t>
            </a:r>
            <a:r>
              <a:rPr lang="vi-VN"/>
              <a:t>Sinh </a:t>
            </a:r>
            <a:r>
              <a:rPr lang="vi-VN" dirty="0"/>
              <a:t>ngẫu nhiên n giá trị cho vào vector a;</a:t>
            </a:r>
          </a:p>
          <a:p>
            <a:pPr>
              <a:buFontTx/>
              <a:buChar char="-"/>
            </a:pPr>
            <a:r>
              <a:rPr lang="en-US"/>
              <a:t> </a:t>
            </a:r>
            <a:r>
              <a:rPr lang="vi-VN"/>
              <a:t>Duyệt </a:t>
            </a:r>
            <a:r>
              <a:rPr lang="vi-VN" dirty="0"/>
              <a:t>vector a, kiểm tra mỗi phần </a:t>
            </a:r>
            <a:r>
              <a:rPr lang="vi-VN"/>
              <a:t>tử </a:t>
            </a:r>
            <a:r>
              <a:rPr lang="en-US"/>
              <a:t>tại vị trí i, nếu </a:t>
            </a:r>
            <a:r>
              <a:rPr lang="vi-VN"/>
              <a:t>không phải </a:t>
            </a:r>
            <a:r>
              <a:rPr lang="en-US"/>
              <a:t>là số nguyên tố </a:t>
            </a:r>
            <a:r>
              <a:rPr lang="vi-VN"/>
              <a:t>thì </a:t>
            </a:r>
            <a:r>
              <a:rPr lang="vi-VN" dirty="0"/>
              <a:t>loại ra khỏi vector a.</a:t>
            </a:r>
            <a:endParaRPr lang="en-US" dirty="0"/>
          </a:p>
        </p:txBody>
      </p:sp>
      <p:sp>
        <p:nvSpPr>
          <p:cNvPr id="3" name="Slide Number Placeholder 2"/>
          <p:cNvSpPr>
            <a:spLocks noGrp="1"/>
          </p:cNvSpPr>
          <p:nvPr>
            <p:ph type="sldNum" sz="quarter" idx="12"/>
          </p:nvPr>
        </p:nvSpPr>
        <p:spPr/>
        <p:txBody>
          <a:bodyPr/>
          <a:lstStyle/>
          <a:p>
            <a:fld id="{06F855F6-99C9-4B18-88EC-1D73743D07FD}" type="slidenum">
              <a:rPr lang="en-US" smtClean="0"/>
              <a:t>81</a:t>
            </a:fld>
            <a:endParaRPr lang="en-US"/>
          </a:p>
        </p:txBody>
      </p:sp>
      <p:sp>
        <p:nvSpPr>
          <p:cNvPr id="5" name="TextBox 4"/>
          <p:cNvSpPr txBox="1"/>
          <p:nvPr/>
        </p:nvSpPr>
        <p:spPr>
          <a:xfrm>
            <a:off x="3929962" y="5314687"/>
            <a:ext cx="4624745"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Code của các bạn???</a:t>
            </a:r>
          </a:p>
        </p:txBody>
      </p:sp>
    </p:spTree>
    <p:extLst>
      <p:ext uri="{BB962C8B-B14F-4D97-AF65-F5344CB8AC3E}">
        <p14:creationId xmlns:p14="http://schemas.microsoft.com/office/powerpoint/2010/main" val="22921412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Kiểu dữ liệu vector: Xoá các số nguyên tố</a:t>
            </a:r>
          </a:p>
        </p:txBody>
      </p:sp>
      <p:sp>
        <p:nvSpPr>
          <p:cNvPr id="4" name="Content Placeholder 3"/>
          <p:cNvSpPr>
            <a:spLocks noGrp="1"/>
          </p:cNvSpPr>
          <p:nvPr>
            <p:ph idx="1"/>
          </p:nvPr>
        </p:nvSpPr>
        <p:spPr/>
        <p:txBody>
          <a:bodyPr>
            <a:normAutofit/>
          </a:bodyPr>
          <a:lstStyle/>
          <a:p>
            <a:pPr marL="0" indent="0">
              <a:buNone/>
            </a:pPr>
            <a:r>
              <a:rPr lang="en-US" dirty="0" err="1"/>
              <a:t>int</a:t>
            </a:r>
            <a:r>
              <a:rPr lang="en-US" dirty="0"/>
              <a:t> </a:t>
            </a:r>
            <a:r>
              <a:rPr lang="en-US" dirty="0" err="1"/>
              <a:t>nt</a:t>
            </a:r>
            <a:r>
              <a:rPr lang="en-US" dirty="0"/>
              <a:t>(</a:t>
            </a:r>
            <a:r>
              <a:rPr lang="en-US" dirty="0" err="1"/>
              <a:t>int</a:t>
            </a:r>
            <a:r>
              <a:rPr lang="en-US" dirty="0"/>
              <a:t> </a:t>
            </a:r>
            <a:r>
              <a:rPr lang="en-US"/>
              <a:t>x) {</a:t>
            </a:r>
            <a:endParaRPr lang="en-US" dirty="0"/>
          </a:p>
          <a:p>
            <a:pPr marL="0" indent="0">
              <a:buNone/>
            </a:pPr>
            <a:r>
              <a:rPr lang="en-US" dirty="0"/>
              <a:t>	if(x&lt;2) return 0;</a:t>
            </a:r>
          </a:p>
          <a:p>
            <a:pPr marL="0" indent="0">
              <a:buNone/>
            </a:pPr>
            <a:r>
              <a:rPr lang="en-US"/>
              <a:t>	else {</a:t>
            </a:r>
            <a:endParaRPr lang="en-US" dirty="0"/>
          </a:p>
          <a:p>
            <a:pPr marL="0" indent="0">
              <a:buNone/>
            </a:pPr>
            <a:r>
              <a:rPr lang="en-US" dirty="0"/>
              <a:t>	      for(</a:t>
            </a:r>
            <a:r>
              <a:rPr lang="en-US" dirty="0" err="1"/>
              <a:t>int</a:t>
            </a:r>
            <a:r>
              <a:rPr lang="en-US" dirty="0"/>
              <a:t> i=2; i&lt;=</a:t>
            </a:r>
            <a:r>
              <a:rPr lang="en-US" dirty="0" err="1"/>
              <a:t>sqrt</a:t>
            </a:r>
            <a:r>
              <a:rPr lang="en-US" dirty="0"/>
              <a:t>(x); i++)  </a:t>
            </a:r>
          </a:p>
          <a:p>
            <a:pPr marL="0" indent="0">
              <a:buNone/>
            </a:pPr>
            <a:r>
              <a:rPr lang="en-US" dirty="0"/>
              <a:t>		if(</a:t>
            </a:r>
            <a:r>
              <a:rPr lang="en-US" dirty="0" err="1"/>
              <a:t>x%i</a:t>
            </a:r>
            <a:r>
              <a:rPr lang="en-US" dirty="0"/>
              <a:t>==0) return 0;</a:t>
            </a:r>
          </a:p>
          <a:p>
            <a:pPr marL="0" indent="0">
              <a:buNone/>
            </a:pPr>
            <a:r>
              <a:rPr lang="en-US" dirty="0"/>
              <a:t>	      return 1;</a:t>
            </a:r>
          </a:p>
          <a:p>
            <a:pPr marL="0" indent="0">
              <a:buNone/>
            </a:pPr>
            <a:r>
              <a:rPr lang="en-US" dirty="0"/>
              <a:t>	}</a:t>
            </a:r>
          </a:p>
          <a:p>
            <a:pPr marL="0" indent="0">
              <a:buNone/>
            </a:pPr>
            <a:r>
              <a:rPr lang="en-US"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82</a:t>
            </a:fld>
            <a:endParaRPr lang="en-US"/>
          </a:p>
        </p:txBody>
      </p:sp>
      <p:sp>
        <p:nvSpPr>
          <p:cNvPr id="6" name="TextBox 5"/>
          <p:cNvSpPr txBox="1"/>
          <p:nvPr/>
        </p:nvSpPr>
        <p:spPr>
          <a:xfrm>
            <a:off x="1554026" y="5322624"/>
            <a:ext cx="9799774"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Các bạn cải tiến thuật toán này để nhanh hơn???</a:t>
            </a:r>
          </a:p>
        </p:txBody>
      </p:sp>
      <p:pic>
        <p:nvPicPr>
          <p:cNvPr id="8" name="Picture 7"/>
          <p:cNvPicPr>
            <a:picLocks noChangeAspect="1"/>
          </p:cNvPicPr>
          <p:nvPr/>
        </p:nvPicPr>
        <p:blipFill rotWithShape="1">
          <a:blip r:embed="rId3"/>
          <a:srcRect l="22739" r="16551" b="1499"/>
          <a:stretch/>
        </p:blipFill>
        <p:spPr>
          <a:xfrm>
            <a:off x="9196250" y="1243013"/>
            <a:ext cx="2067397" cy="3354334"/>
          </a:xfrm>
          <a:prstGeom prst="rect">
            <a:avLst/>
          </a:prstGeom>
        </p:spPr>
      </p:pic>
    </p:spTree>
    <p:extLst>
      <p:ext uri="{BB962C8B-B14F-4D97-AF65-F5344CB8AC3E}">
        <p14:creationId xmlns:p14="http://schemas.microsoft.com/office/powerpoint/2010/main" val="37238616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Kiểu dữ liệu vector: Xoá các số nguyên tố</a:t>
            </a:r>
          </a:p>
        </p:txBody>
      </p:sp>
      <p:sp>
        <p:nvSpPr>
          <p:cNvPr id="4" name="Content Placeholder 3"/>
          <p:cNvSpPr>
            <a:spLocks noGrp="1"/>
          </p:cNvSpPr>
          <p:nvPr>
            <p:ph idx="1"/>
          </p:nvPr>
        </p:nvSpPr>
        <p:spPr>
          <a:xfrm>
            <a:off x="838200" y="1243013"/>
            <a:ext cx="10931434" cy="5434012"/>
          </a:xfrm>
        </p:spPr>
        <p:txBody>
          <a:bodyPr>
            <a:normAutofit fontScale="92500" lnSpcReduction="10000"/>
          </a:bodyPr>
          <a:lstStyle/>
          <a:p>
            <a:pPr marL="0" indent="0">
              <a:buNone/>
            </a:pPr>
            <a:r>
              <a:rPr lang="en-US" dirty="0" err="1"/>
              <a:t>int</a:t>
            </a:r>
            <a:r>
              <a:rPr lang="en-US" dirty="0"/>
              <a:t> </a:t>
            </a:r>
            <a:r>
              <a:rPr lang="en-US"/>
              <a:t>main(){</a:t>
            </a:r>
            <a:endParaRPr lang="en-US" dirty="0"/>
          </a:p>
          <a:p>
            <a:pPr marL="0" indent="0">
              <a:buNone/>
            </a:pPr>
            <a:r>
              <a:rPr lang="en-US"/>
              <a:t>   vector </a:t>
            </a:r>
            <a:r>
              <a:rPr lang="en-US" dirty="0"/>
              <a:t>&lt;</a:t>
            </a:r>
            <a:r>
              <a:rPr lang="en-US" dirty="0" err="1"/>
              <a:t>int</a:t>
            </a:r>
            <a:r>
              <a:rPr lang="en-US" dirty="0"/>
              <a:t>&gt; </a:t>
            </a:r>
            <a:r>
              <a:rPr lang="en-US"/>
              <a:t>a; </a:t>
            </a:r>
            <a:r>
              <a:rPr lang="en-US" b="1">
                <a:solidFill>
                  <a:srgbClr val="FF0000"/>
                </a:solidFill>
              </a:rPr>
              <a:t>vector </a:t>
            </a:r>
            <a:r>
              <a:rPr lang="en-US" b="1" dirty="0">
                <a:solidFill>
                  <a:srgbClr val="FF0000"/>
                </a:solidFill>
              </a:rPr>
              <a:t>&lt;</a:t>
            </a:r>
            <a:r>
              <a:rPr lang="en-US" b="1" dirty="0" err="1">
                <a:solidFill>
                  <a:srgbClr val="FF0000"/>
                </a:solidFill>
              </a:rPr>
              <a:t>int</a:t>
            </a:r>
            <a:r>
              <a:rPr lang="en-US" b="1" dirty="0">
                <a:solidFill>
                  <a:srgbClr val="FF0000"/>
                </a:solidFill>
              </a:rPr>
              <a:t>&gt;::iterator it;</a:t>
            </a:r>
          </a:p>
          <a:p>
            <a:pPr marL="0" indent="0">
              <a:buNone/>
            </a:pPr>
            <a:r>
              <a:rPr lang="en-US"/>
              <a:t>   int n;</a:t>
            </a:r>
            <a:r>
              <a:rPr lang="en-US" dirty="0"/>
              <a:t>	</a:t>
            </a:r>
            <a:r>
              <a:rPr lang="en-US" dirty="0" err="1"/>
              <a:t>cout</a:t>
            </a:r>
            <a:r>
              <a:rPr lang="en-US" dirty="0"/>
              <a:t>&lt;&lt;" </a:t>
            </a:r>
            <a:r>
              <a:rPr lang="en-US" dirty="0" err="1"/>
              <a:t>nhap</a:t>
            </a:r>
            <a:r>
              <a:rPr lang="en-US" dirty="0"/>
              <a:t> so </a:t>
            </a:r>
            <a:r>
              <a:rPr lang="en-US" dirty="0" err="1"/>
              <a:t>phan</a:t>
            </a:r>
            <a:r>
              <a:rPr lang="en-US" dirty="0"/>
              <a:t> tu:"; </a:t>
            </a:r>
            <a:r>
              <a:rPr lang="en-US" dirty="0" err="1"/>
              <a:t>cin</a:t>
            </a:r>
            <a:r>
              <a:rPr lang="en-US" dirty="0"/>
              <a:t>&gt;&gt;n;</a:t>
            </a:r>
          </a:p>
          <a:p>
            <a:pPr marL="0" indent="0">
              <a:buNone/>
            </a:pPr>
            <a:r>
              <a:rPr lang="en-US"/>
              <a:t>   for(int </a:t>
            </a:r>
            <a:r>
              <a:rPr lang="en-US" dirty="0"/>
              <a:t>i=0;i&lt;n; i</a:t>
            </a:r>
            <a:r>
              <a:rPr lang="en-US"/>
              <a:t>++)  a.</a:t>
            </a:r>
            <a:r>
              <a:rPr lang="en-US" b="1">
                <a:solidFill>
                  <a:srgbClr val="FF3399"/>
                </a:solidFill>
              </a:rPr>
              <a:t>push_back</a:t>
            </a:r>
            <a:r>
              <a:rPr lang="en-US"/>
              <a:t>(rand</a:t>
            </a:r>
            <a:r>
              <a:rPr lang="en-US" dirty="0"/>
              <a:t>()%100);</a:t>
            </a:r>
          </a:p>
          <a:p>
            <a:pPr marL="0" indent="0">
              <a:buNone/>
            </a:pPr>
            <a:r>
              <a:rPr lang="en-US"/>
              <a:t>   cout</a:t>
            </a:r>
            <a:r>
              <a:rPr lang="en-US" dirty="0"/>
              <a:t>&lt;&lt;"\</a:t>
            </a:r>
            <a:r>
              <a:rPr lang="en-US"/>
              <a:t>n Vector</a:t>
            </a:r>
            <a:r>
              <a:rPr lang="en-US" dirty="0"/>
              <a:t>:";  for(</a:t>
            </a:r>
            <a:r>
              <a:rPr lang="en-US" dirty="0" err="1"/>
              <a:t>int</a:t>
            </a:r>
            <a:r>
              <a:rPr lang="en-US" dirty="0"/>
              <a:t> i=0;i&lt;</a:t>
            </a:r>
            <a:r>
              <a:rPr lang="en-US" dirty="0" err="1"/>
              <a:t>a.size</a:t>
            </a:r>
            <a:r>
              <a:rPr lang="en-US" dirty="0"/>
              <a:t>(); i++) </a:t>
            </a:r>
            <a:r>
              <a:rPr lang="en-US" dirty="0" err="1"/>
              <a:t>cout</a:t>
            </a:r>
            <a:r>
              <a:rPr lang="en-US" dirty="0"/>
              <a:t>&lt;&lt;a.at(i)&lt;&lt;" ";</a:t>
            </a:r>
          </a:p>
          <a:p>
            <a:pPr marL="0" indent="0">
              <a:buNone/>
            </a:pPr>
            <a:r>
              <a:rPr lang="en-US">
                <a:solidFill>
                  <a:srgbClr val="0000FF"/>
                </a:solidFill>
              </a:rPr>
              <a:t>   it=a.begin</a:t>
            </a:r>
            <a:r>
              <a:rPr lang="en-US" dirty="0">
                <a:solidFill>
                  <a:srgbClr val="0000FF"/>
                </a:solidFill>
              </a:rPr>
              <a:t>();</a:t>
            </a:r>
          </a:p>
          <a:p>
            <a:pPr marL="0" indent="0">
              <a:buNone/>
            </a:pPr>
            <a:r>
              <a:rPr lang="en-US">
                <a:solidFill>
                  <a:srgbClr val="0000FF"/>
                </a:solidFill>
              </a:rPr>
              <a:t>   for(int </a:t>
            </a:r>
            <a:r>
              <a:rPr lang="en-US" dirty="0">
                <a:solidFill>
                  <a:srgbClr val="0000FF"/>
                </a:solidFill>
              </a:rPr>
              <a:t>i=0; i&lt;</a:t>
            </a:r>
            <a:r>
              <a:rPr lang="en-US" dirty="0" err="1">
                <a:solidFill>
                  <a:srgbClr val="0000FF"/>
                </a:solidFill>
              </a:rPr>
              <a:t>a.size</a:t>
            </a:r>
            <a:r>
              <a:rPr lang="en-US" dirty="0">
                <a:solidFill>
                  <a:srgbClr val="0000FF"/>
                </a:solidFill>
              </a:rPr>
              <a:t>(); )</a:t>
            </a:r>
          </a:p>
          <a:p>
            <a:pPr marL="0" indent="0">
              <a:buNone/>
            </a:pPr>
            <a:r>
              <a:rPr lang="en-US" b="1">
                <a:solidFill>
                  <a:srgbClr val="0000FF"/>
                </a:solidFill>
              </a:rPr>
              <a:t>       </a:t>
            </a:r>
            <a:r>
              <a:rPr lang="en-US" b="1" dirty="0">
                <a:solidFill>
                  <a:srgbClr val="0000FF"/>
                </a:solidFill>
              </a:rPr>
              <a:t>if (!</a:t>
            </a:r>
            <a:r>
              <a:rPr lang="en-US" b="1" dirty="0" err="1">
                <a:solidFill>
                  <a:srgbClr val="0000FF"/>
                </a:solidFill>
              </a:rPr>
              <a:t>nt</a:t>
            </a:r>
            <a:r>
              <a:rPr lang="en-US" b="1" dirty="0">
                <a:solidFill>
                  <a:srgbClr val="0000FF"/>
                </a:solidFill>
              </a:rPr>
              <a:t>(a[i])) </a:t>
            </a:r>
            <a:r>
              <a:rPr lang="en-US" b="1" dirty="0" err="1">
                <a:solidFill>
                  <a:srgbClr val="0000FF"/>
                </a:solidFill>
              </a:rPr>
              <a:t>a.erase</a:t>
            </a:r>
            <a:r>
              <a:rPr lang="en-US" b="1" dirty="0">
                <a:solidFill>
                  <a:srgbClr val="0000FF"/>
                </a:solidFill>
              </a:rPr>
              <a:t>(</a:t>
            </a:r>
            <a:r>
              <a:rPr lang="en-US" b="1" dirty="0" err="1">
                <a:solidFill>
                  <a:srgbClr val="0000FF"/>
                </a:solidFill>
              </a:rPr>
              <a:t>it+i</a:t>
            </a:r>
            <a:r>
              <a:rPr lang="en-US" b="1" dirty="0">
                <a:solidFill>
                  <a:srgbClr val="0000FF"/>
                </a:solidFill>
              </a:rPr>
              <a:t>);   else i++;</a:t>
            </a:r>
          </a:p>
          <a:p>
            <a:pPr marL="0" indent="0">
              <a:buNone/>
            </a:pPr>
            <a:r>
              <a:rPr lang="en-US"/>
              <a:t>   cout</a:t>
            </a:r>
            <a:r>
              <a:rPr lang="en-US" dirty="0"/>
              <a:t>&lt;&lt;"\n Noi </a:t>
            </a:r>
            <a:r>
              <a:rPr lang="en-US"/>
              <a:t>dung vector sau khi xu ly:"; </a:t>
            </a:r>
          </a:p>
          <a:p>
            <a:pPr marL="0" indent="0">
              <a:buNone/>
            </a:pPr>
            <a:r>
              <a:rPr lang="en-US"/>
              <a:t>   for(int </a:t>
            </a:r>
            <a:r>
              <a:rPr lang="en-US" dirty="0"/>
              <a:t>i=0;i&lt;</a:t>
            </a:r>
            <a:r>
              <a:rPr lang="en-US" dirty="0" err="1"/>
              <a:t>a.size</a:t>
            </a:r>
            <a:r>
              <a:rPr lang="en-US" dirty="0"/>
              <a:t>(); i++) </a:t>
            </a:r>
            <a:r>
              <a:rPr lang="en-US" dirty="0" err="1"/>
              <a:t>cout</a:t>
            </a:r>
            <a:r>
              <a:rPr lang="en-US" dirty="0"/>
              <a:t>&lt;&lt;a.at(i)&lt;&lt;" ";</a:t>
            </a:r>
          </a:p>
          <a:p>
            <a:pPr marL="0" indent="0">
              <a:buNone/>
            </a:pPr>
            <a:r>
              <a:rPr lang="en-US"/>
              <a:t>}</a:t>
            </a:r>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fld id="{06F855F6-99C9-4B18-88EC-1D73743D07FD}" type="slidenum">
              <a:rPr lang="en-US" smtClean="0"/>
              <a:t>83</a:t>
            </a:fld>
            <a:endParaRPr lang="en-US"/>
          </a:p>
        </p:txBody>
      </p:sp>
    </p:spTree>
    <p:extLst>
      <p:ext uri="{BB962C8B-B14F-4D97-AF65-F5344CB8AC3E}">
        <p14:creationId xmlns:p14="http://schemas.microsoft.com/office/powerpoint/2010/main" val="1892700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Xử lý File </a:t>
            </a:r>
            <a:r>
              <a:rPr lang="en-US" dirty="0"/>
              <a:t>trong </a:t>
            </a:r>
            <a:r>
              <a:rPr lang="en-US"/>
              <a:t>C++</a:t>
            </a:r>
            <a:endParaRPr lang="en-US" dirty="0"/>
          </a:p>
        </p:txBody>
      </p:sp>
      <p:sp>
        <p:nvSpPr>
          <p:cNvPr id="4" name="Content Placeholder 3"/>
          <p:cNvSpPr>
            <a:spLocks noGrp="1"/>
          </p:cNvSpPr>
          <p:nvPr>
            <p:ph idx="1"/>
          </p:nvPr>
        </p:nvSpPr>
        <p:spPr>
          <a:xfrm>
            <a:off x="838200" y="1476103"/>
            <a:ext cx="10848584" cy="4700860"/>
          </a:xfrm>
        </p:spPr>
        <p:txBody>
          <a:bodyPr>
            <a:normAutofit lnSpcReduction="10000"/>
          </a:bodyPr>
          <a:lstStyle/>
          <a:p>
            <a:pPr marL="0" indent="0">
              <a:buNone/>
            </a:pPr>
            <a:r>
              <a:rPr lang="en-US"/>
              <a:t>C++ sử dụng thư viện </a:t>
            </a:r>
            <a:r>
              <a:rPr lang="en-US" b="1" u="sng">
                <a:solidFill>
                  <a:srgbClr val="FF0000"/>
                </a:solidFill>
              </a:rPr>
              <a:t>fstream</a:t>
            </a:r>
            <a:r>
              <a:rPr lang="en-US"/>
              <a:t> để thực hiện các thao tác trên file</a:t>
            </a:r>
          </a:p>
          <a:p>
            <a:pPr marL="0" indent="0">
              <a:buNone/>
            </a:pPr>
            <a:r>
              <a:rPr lang="en-US"/>
              <a:t>Để đọc file ta dùng ifstream</a:t>
            </a:r>
          </a:p>
          <a:p>
            <a:pPr marL="0" indent="0">
              <a:buNone/>
            </a:pPr>
            <a:r>
              <a:rPr lang="en-US"/>
              <a:t>Để ghi file ta dùng </a:t>
            </a:r>
            <a:r>
              <a:rPr lang="en-US" dirty="0" err="1"/>
              <a:t>ofstream</a:t>
            </a:r>
            <a:endParaRPr lang="en-US" dirty="0"/>
          </a:p>
          <a:p>
            <a:pPr marL="0" indent="0">
              <a:buNone/>
            </a:pPr>
            <a:r>
              <a:rPr lang="en-US" dirty="0"/>
              <a:t>Mở file để đọc: </a:t>
            </a:r>
            <a:r>
              <a:rPr lang="en-US" b="1" dirty="0" err="1">
                <a:solidFill>
                  <a:srgbClr val="FF3399"/>
                </a:solidFill>
              </a:rPr>
              <a:t>ifstream</a:t>
            </a:r>
            <a:r>
              <a:rPr lang="en-US" dirty="0"/>
              <a:t> </a:t>
            </a:r>
            <a:r>
              <a:rPr lang="en-US" b="1" dirty="0"/>
              <a:t>fi</a:t>
            </a:r>
            <a:r>
              <a:rPr lang="en-US" dirty="0"/>
              <a:t>(“</a:t>
            </a:r>
            <a:r>
              <a:rPr lang="en-US" err="1"/>
              <a:t>tenfile</a:t>
            </a:r>
            <a:r>
              <a:rPr lang="en-US"/>
              <a:t>”); </a:t>
            </a:r>
          </a:p>
          <a:p>
            <a:pPr marL="0" indent="0">
              <a:buNone/>
            </a:pPr>
            <a:r>
              <a:rPr lang="en-US"/>
              <a:t>	 ifstream fi(“dulieu.inp”);</a:t>
            </a:r>
            <a:endParaRPr lang="en-US" dirty="0"/>
          </a:p>
          <a:p>
            <a:pPr marL="0" indent="0">
              <a:buNone/>
            </a:pPr>
            <a:r>
              <a:rPr lang="en-US" dirty="0"/>
              <a:t>Mở file để ghi: </a:t>
            </a:r>
            <a:r>
              <a:rPr lang="en-US" b="1" dirty="0" err="1">
                <a:solidFill>
                  <a:srgbClr val="0000FF"/>
                </a:solidFill>
              </a:rPr>
              <a:t>ofstream</a:t>
            </a:r>
            <a:r>
              <a:rPr lang="en-US" dirty="0"/>
              <a:t> </a:t>
            </a:r>
            <a:r>
              <a:rPr lang="en-US" b="1" dirty="0" err="1"/>
              <a:t>fo</a:t>
            </a:r>
            <a:r>
              <a:rPr lang="en-US" dirty="0"/>
              <a:t>(“</a:t>
            </a:r>
            <a:r>
              <a:rPr lang="en-US" err="1"/>
              <a:t>tenfile</a:t>
            </a:r>
            <a:r>
              <a:rPr lang="en-US"/>
              <a:t>”);</a:t>
            </a:r>
          </a:p>
          <a:p>
            <a:r>
              <a:rPr lang="en-US"/>
              <a:t>	ofstream fo(“dulieu.out”);</a:t>
            </a:r>
          </a:p>
          <a:p>
            <a:pPr marL="0" indent="0">
              <a:buNone/>
            </a:pPr>
            <a:r>
              <a:rPr lang="en-US"/>
              <a:t>Ghi chú khi dùng đường dẫn: </a:t>
            </a:r>
            <a:r>
              <a:rPr lang="en-US" dirty="0"/>
              <a:t>nếu tên file có đường dẫn ổ đĩa, thư mục thì dùng 2 </a:t>
            </a:r>
            <a:r>
              <a:rPr lang="en-US"/>
              <a:t>dấu \\. Ví dụ fi</a:t>
            </a:r>
            <a:r>
              <a:rPr lang="en-US">
                <a:solidFill>
                  <a:srgbClr val="FF0000"/>
                </a:solidFill>
              </a:rPr>
              <a:t>(“</a:t>
            </a:r>
            <a:r>
              <a:rPr lang="en-US" dirty="0">
                <a:solidFill>
                  <a:srgbClr val="FF0000"/>
                </a:solidFill>
              </a:rPr>
              <a:t>D:\\HOC\\a.txt”)</a:t>
            </a:r>
          </a:p>
          <a:p>
            <a:pPr marL="0" indent="0">
              <a:buNone/>
            </a:pPr>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fld id="{06F855F6-99C9-4B18-88EC-1D73743D07FD}" type="slidenum">
              <a:rPr lang="en-US" smtClean="0"/>
              <a:t>84</a:t>
            </a:fld>
            <a:endParaRPr lang="en-US"/>
          </a:p>
        </p:txBody>
      </p:sp>
    </p:spTree>
    <p:extLst>
      <p:ext uri="{BB962C8B-B14F-4D97-AF65-F5344CB8AC3E}">
        <p14:creationId xmlns:p14="http://schemas.microsoft.com/office/powerpoint/2010/main" val="2120153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trong C++: dùng </a:t>
            </a:r>
            <a:r>
              <a:rPr lang="en-US" dirty="0" err="1"/>
              <a:t>fstream.h</a:t>
            </a:r>
            <a:endParaRPr lang="en-US" dirty="0"/>
          </a:p>
        </p:txBody>
      </p:sp>
      <p:sp>
        <p:nvSpPr>
          <p:cNvPr id="3" name="Slide Number Placeholder 2"/>
          <p:cNvSpPr>
            <a:spLocks noGrp="1"/>
          </p:cNvSpPr>
          <p:nvPr>
            <p:ph type="sldNum" sz="quarter" idx="12"/>
          </p:nvPr>
        </p:nvSpPr>
        <p:spPr/>
        <p:txBody>
          <a:bodyPr/>
          <a:lstStyle/>
          <a:p>
            <a:fld id="{06F855F6-99C9-4B18-88EC-1D73743D07FD}" type="slidenum">
              <a:rPr lang="en-US" smtClean="0"/>
              <a:t>85</a:t>
            </a:fld>
            <a:endParaRPr lang="en-US"/>
          </a:p>
        </p:txBody>
      </p:sp>
      <p:sp>
        <p:nvSpPr>
          <p:cNvPr id="4" name="Content Placeholder 3"/>
          <p:cNvSpPr>
            <a:spLocks noGrp="1"/>
          </p:cNvSpPr>
          <p:nvPr>
            <p:ph idx="1"/>
          </p:nvPr>
        </p:nvSpPr>
        <p:spPr>
          <a:xfrm>
            <a:off x="838200" y="1489166"/>
            <a:ext cx="10848584" cy="4687797"/>
          </a:xfrm>
        </p:spPr>
        <p:txBody>
          <a:bodyPr>
            <a:normAutofit/>
          </a:bodyPr>
          <a:lstStyle/>
          <a:p>
            <a:pPr marL="0" indent="0">
              <a:buNone/>
            </a:pPr>
            <a:r>
              <a:rPr lang="en-US"/>
              <a:t>Đọc </a:t>
            </a:r>
            <a:r>
              <a:rPr lang="en-US" dirty="0"/>
              <a:t>giá trị vào biến: fi&gt;&gt;</a:t>
            </a:r>
            <a:r>
              <a:rPr lang="en-US" i="1" u="sng" err="1"/>
              <a:t>tenbien</a:t>
            </a:r>
            <a:r>
              <a:rPr lang="en-US"/>
              <a:t>;</a:t>
            </a:r>
          </a:p>
          <a:p>
            <a:pPr marL="0" indent="0">
              <a:buNone/>
            </a:pPr>
            <a:r>
              <a:rPr lang="en-US"/>
              <a:t>	ví dụ: fi&gt;&gt;a&gt;&gt;b&gt;&gt;c;</a:t>
            </a:r>
            <a:endParaRPr lang="en-US" dirty="0"/>
          </a:p>
          <a:p>
            <a:pPr marL="0" indent="0">
              <a:buNone/>
            </a:pPr>
            <a:r>
              <a:rPr lang="en-US" dirty="0"/>
              <a:t>Ghi giá trị từ biến ra file: </a:t>
            </a:r>
            <a:r>
              <a:rPr lang="en-US" dirty="0" err="1"/>
              <a:t>fo</a:t>
            </a:r>
            <a:r>
              <a:rPr lang="en-US" dirty="0"/>
              <a:t>&lt;&lt;</a:t>
            </a:r>
            <a:r>
              <a:rPr lang="en-US" i="1" u="sng" err="1"/>
              <a:t>tenbien</a:t>
            </a:r>
            <a:r>
              <a:rPr lang="en-US"/>
              <a:t>;</a:t>
            </a:r>
          </a:p>
          <a:p>
            <a:pPr marL="0" indent="0">
              <a:buNone/>
            </a:pPr>
            <a:r>
              <a:rPr lang="en-US"/>
              <a:t>	ví dụ: fo&lt;&lt;</a:t>
            </a:r>
            <a:r>
              <a:rPr lang="en-US" i="1">
                <a:solidFill>
                  <a:srgbClr val="FF3399"/>
                </a:solidFill>
              </a:rPr>
              <a:t>“ giá trị x=“</a:t>
            </a:r>
            <a:r>
              <a:rPr lang="en-US"/>
              <a:t>&lt;&lt;</a:t>
            </a:r>
            <a:r>
              <a:rPr lang="en-US" u="sng">
                <a:solidFill>
                  <a:srgbClr val="FF0000"/>
                </a:solidFill>
              </a:rPr>
              <a:t>x</a:t>
            </a:r>
            <a:r>
              <a:rPr lang="en-US"/>
              <a:t>;</a:t>
            </a:r>
            <a:endParaRPr lang="en-US" dirty="0"/>
          </a:p>
          <a:p>
            <a:pPr marL="0" indent="0">
              <a:buNone/>
            </a:pPr>
            <a:r>
              <a:rPr lang="en-US" dirty="0"/>
              <a:t>Kiểm tra file có hết file hay </a:t>
            </a:r>
            <a:r>
              <a:rPr lang="en-US" dirty="0" err="1"/>
              <a:t>ch</a:t>
            </a:r>
            <a:r>
              <a:rPr lang="vi-VN" dirty="0"/>
              <a:t>ư</a:t>
            </a:r>
            <a:r>
              <a:rPr lang="en-US" dirty="0"/>
              <a:t>a: </a:t>
            </a:r>
            <a:r>
              <a:rPr lang="en-US" b="1" dirty="0" err="1">
                <a:solidFill>
                  <a:srgbClr val="FF0000"/>
                </a:solidFill>
              </a:rPr>
              <a:t>fi.eof</a:t>
            </a:r>
            <a:r>
              <a:rPr lang="en-US" b="1" dirty="0">
                <a:solidFill>
                  <a:srgbClr val="FF0000"/>
                </a:solidFill>
              </a:rPr>
              <a:t>() </a:t>
            </a:r>
          </a:p>
          <a:p>
            <a:pPr marL="0" indent="0">
              <a:buNone/>
            </a:pPr>
            <a:r>
              <a:rPr lang="en-US" dirty="0"/>
              <a:t>Nếu mở file không thành công thì con trỏ file sẽ bằng NULL.</a:t>
            </a:r>
          </a:p>
          <a:p>
            <a:pPr marL="0" indent="0">
              <a:buNone/>
            </a:pPr>
            <a:r>
              <a:rPr lang="en-US" dirty="0"/>
              <a:t>Khi ghi xong dữ liệu thì phải đóng file (để lưu các kết quả ghi): </a:t>
            </a:r>
            <a:r>
              <a:rPr lang="en-US" sz="3300" b="1" i="1" dirty="0" err="1"/>
              <a:t>fo.close</a:t>
            </a:r>
            <a:r>
              <a:rPr lang="en-US" sz="3300" b="1" i="1" dirty="0"/>
              <a:t>();</a:t>
            </a:r>
            <a:endParaRPr lang="en-US" b="1" i="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77807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k Questions to Improve Your Leadership"/>
          <p:cNvPicPr>
            <a:picLocks noChangeAspect="1" noChangeArrowheads="1"/>
          </p:cNvPicPr>
          <p:nvPr/>
        </p:nvPicPr>
        <p:blipFill rotWithShape="1">
          <a:blip r:embed="rId3">
            <a:extLst>
              <a:ext uri="{28A0092B-C50C-407E-A947-70E740481C1C}">
                <a14:useLocalDpi xmlns:a14="http://schemas.microsoft.com/office/drawing/2010/main" val="0"/>
              </a:ext>
            </a:extLst>
          </a:blip>
          <a:srcRect l="26223" t="3301" r="27910" b="1613"/>
          <a:stretch/>
        </p:blipFill>
        <p:spPr bwMode="auto">
          <a:xfrm>
            <a:off x="9330271" y="1838604"/>
            <a:ext cx="2299351" cy="35750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a:t>File trong C++: Bài tập vận dụng 1</a:t>
            </a:r>
            <a:endParaRPr lang="en-US"/>
          </a:p>
        </p:txBody>
      </p:sp>
      <p:sp>
        <p:nvSpPr>
          <p:cNvPr id="4" name="Content Placeholder 3"/>
          <p:cNvSpPr>
            <a:spLocks noGrp="1"/>
          </p:cNvSpPr>
          <p:nvPr>
            <p:ph idx="1"/>
          </p:nvPr>
        </p:nvSpPr>
        <p:spPr/>
        <p:txBody>
          <a:bodyPr>
            <a:noAutofit/>
          </a:bodyPr>
          <a:lstStyle/>
          <a:p>
            <a:pPr marL="0" indent="0">
              <a:buNone/>
            </a:pPr>
            <a:r>
              <a:rPr lang="en-US" sz="2800"/>
              <a:t>Cho file f có tên file dulieu1.inp chứa các số nguyên. Hãy đọc file f, tính tổng các giá trị trong file và ghi kết quả ketqua1.out.</a:t>
            </a:r>
          </a:p>
          <a:p>
            <a:pPr marL="0" indent="0">
              <a:buNone/>
            </a:pPr>
            <a:r>
              <a:rPr lang="en-US" sz="2800"/>
              <a:t>Định dạng file vào:</a:t>
            </a:r>
          </a:p>
          <a:p>
            <a:pPr marL="0" indent="0">
              <a:buNone/>
            </a:pPr>
            <a:r>
              <a:rPr lang="en-US" sz="2800"/>
              <a:t>   Dòng đầu chứa số nguyên n, tương ứng với số phần tử</a:t>
            </a:r>
          </a:p>
          <a:p>
            <a:pPr marL="0" indent="0">
              <a:buNone/>
            </a:pPr>
            <a:r>
              <a:rPr lang="en-US" sz="2800"/>
              <a:t>   Dòng tiếp theo chứa n số nguyên, mỗi số cách nhau dấu cách.</a:t>
            </a:r>
          </a:p>
          <a:p>
            <a:pPr marL="0" indent="0">
              <a:buNone/>
            </a:pPr>
            <a:r>
              <a:rPr lang="en-US" sz="2800"/>
              <a:t>Định dạng file ra:</a:t>
            </a:r>
          </a:p>
          <a:p>
            <a:pPr marL="0" indent="0">
              <a:buNone/>
            </a:pPr>
            <a:r>
              <a:rPr lang="en-US" sz="2800"/>
              <a:t>   Dòng ghi tổng các giá trị trong file vào.</a:t>
            </a:r>
          </a:p>
        </p:txBody>
      </p:sp>
      <p:pic>
        <p:nvPicPr>
          <p:cNvPr id="3" name="Picture 2"/>
          <p:cNvPicPr>
            <a:picLocks noChangeAspect="1"/>
          </p:cNvPicPr>
          <p:nvPr/>
        </p:nvPicPr>
        <p:blipFill>
          <a:blip r:embed="rId4"/>
          <a:stretch>
            <a:fillRect/>
          </a:stretch>
        </p:blipFill>
        <p:spPr>
          <a:xfrm>
            <a:off x="2023853" y="4714069"/>
            <a:ext cx="3048000" cy="1609725"/>
          </a:xfrm>
          <a:prstGeom prst="rect">
            <a:avLst/>
          </a:prstGeom>
        </p:spPr>
      </p:pic>
      <p:pic>
        <p:nvPicPr>
          <p:cNvPr id="5" name="Picture 4"/>
          <p:cNvPicPr>
            <a:picLocks noChangeAspect="1"/>
          </p:cNvPicPr>
          <p:nvPr/>
        </p:nvPicPr>
        <p:blipFill>
          <a:blip r:embed="rId5"/>
          <a:stretch>
            <a:fillRect/>
          </a:stretch>
        </p:blipFill>
        <p:spPr>
          <a:xfrm>
            <a:off x="5429177" y="4714069"/>
            <a:ext cx="3705225" cy="1390650"/>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z="2800" smtClean="0"/>
              <a:t>86</a:t>
            </a:fld>
            <a:endParaRPr lang="en-US" sz="2800"/>
          </a:p>
        </p:txBody>
      </p:sp>
      <p:sp>
        <p:nvSpPr>
          <p:cNvPr id="7" name="TextBox 6"/>
          <p:cNvSpPr txBox="1"/>
          <p:nvPr/>
        </p:nvSpPr>
        <p:spPr>
          <a:xfrm>
            <a:off x="5257359" y="5722185"/>
            <a:ext cx="6158276"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Giải pháp của các bạn???</a:t>
            </a:r>
          </a:p>
        </p:txBody>
      </p:sp>
    </p:spTree>
    <p:extLst>
      <p:ext uri="{BB962C8B-B14F-4D97-AF65-F5344CB8AC3E}">
        <p14:creationId xmlns:p14="http://schemas.microsoft.com/office/powerpoint/2010/main" val="4156307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Tạo file dữ liệu vào</a:t>
            </a:r>
            <a:endParaRPr lang="en-US"/>
          </a:p>
        </p:txBody>
      </p:sp>
      <p:sp>
        <p:nvSpPr>
          <p:cNvPr id="4" name="Content Placeholder 3"/>
          <p:cNvSpPr>
            <a:spLocks noGrp="1"/>
          </p:cNvSpPr>
          <p:nvPr>
            <p:ph idx="1"/>
          </p:nvPr>
        </p:nvSpPr>
        <p:spPr>
          <a:xfrm>
            <a:off x="838201" y="1229950"/>
            <a:ext cx="10515600" cy="5434012"/>
          </a:xfrm>
        </p:spPr>
        <p:txBody>
          <a:bodyPr>
            <a:noAutofit/>
          </a:bodyPr>
          <a:lstStyle/>
          <a:p>
            <a:pPr marL="0" indent="0">
              <a:buNone/>
            </a:pPr>
            <a:r>
              <a:rPr lang="en-US" sz="2800" b="1" dirty="0"/>
              <a:t>Đọc file</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p:txBody>
      </p:sp>
      <p:pic>
        <p:nvPicPr>
          <p:cNvPr id="6" name="Picture 5"/>
          <p:cNvPicPr>
            <a:picLocks noChangeAspect="1"/>
          </p:cNvPicPr>
          <p:nvPr/>
        </p:nvPicPr>
        <p:blipFill>
          <a:blip r:embed="rId3"/>
          <a:stretch>
            <a:fillRect/>
          </a:stretch>
        </p:blipFill>
        <p:spPr>
          <a:xfrm>
            <a:off x="838201" y="1229950"/>
            <a:ext cx="9842037" cy="4928224"/>
          </a:xfrm>
          <a:prstGeom prst="rect">
            <a:avLst/>
          </a:prstGeom>
        </p:spPr>
      </p:pic>
      <p:pic>
        <p:nvPicPr>
          <p:cNvPr id="7" name="Picture 6"/>
          <p:cNvPicPr>
            <a:picLocks noChangeAspect="1"/>
          </p:cNvPicPr>
          <p:nvPr/>
        </p:nvPicPr>
        <p:blipFill>
          <a:blip r:embed="rId4"/>
          <a:stretch>
            <a:fillRect/>
          </a:stretch>
        </p:blipFill>
        <p:spPr>
          <a:xfrm>
            <a:off x="5647316" y="2059872"/>
            <a:ext cx="4772025" cy="2486025"/>
          </a:xfrm>
          <a:prstGeom prst="rect">
            <a:avLst/>
          </a:prstGeom>
        </p:spPr>
      </p:pic>
      <p:sp>
        <p:nvSpPr>
          <p:cNvPr id="3" name="Slide Number Placeholder 2"/>
          <p:cNvSpPr>
            <a:spLocks noGrp="1"/>
          </p:cNvSpPr>
          <p:nvPr>
            <p:ph type="sldNum" sz="quarter" idx="12"/>
          </p:nvPr>
        </p:nvSpPr>
        <p:spPr>
          <a:xfrm>
            <a:off x="11629623" y="6298837"/>
            <a:ext cx="562377" cy="365125"/>
          </a:xfrm>
        </p:spPr>
        <p:txBody>
          <a:bodyPr/>
          <a:lstStyle/>
          <a:p>
            <a:fld id="{06F855F6-99C9-4B18-88EC-1D73743D07FD}" type="slidenum">
              <a:rPr lang="en-US" sz="2800" smtClean="0"/>
              <a:t>87</a:t>
            </a:fld>
            <a:endParaRPr lang="en-US" sz="2800"/>
          </a:p>
        </p:txBody>
      </p:sp>
    </p:spTree>
    <p:extLst>
      <p:ext uri="{BB962C8B-B14F-4D97-AF65-F5344CB8AC3E}">
        <p14:creationId xmlns:p14="http://schemas.microsoft.com/office/powerpoint/2010/main" val="20559295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a:t>File trong C++ :đọc file, tính tổng và ghi sang file khác</a:t>
            </a:r>
            <a:endParaRPr lang="en-US"/>
          </a:p>
        </p:txBody>
      </p:sp>
      <p:sp>
        <p:nvSpPr>
          <p:cNvPr id="4" name="Content Placeholder 3"/>
          <p:cNvSpPr>
            <a:spLocks noGrp="1"/>
          </p:cNvSpPr>
          <p:nvPr>
            <p:ph idx="1"/>
          </p:nvPr>
        </p:nvSpPr>
        <p:spPr>
          <a:xfrm>
            <a:off x="729343" y="1455509"/>
            <a:ext cx="10515600" cy="5165195"/>
          </a:xfrm>
        </p:spPr>
        <p:txBody>
          <a:bodyPr>
            <a:noAutofit/>
          </a:bodyPr>
          <a:lstStyle/>
          <a:p>
            <a:pPr marL="0" indent="0">
              <a:lnSpc>
                <a:spcPct val="100000"/>
              </a:lnSpc>
              <a:spcBef>
                <a:spcPts val="0"/>
              </a:spcBef>
              <a:buNone/>
            </a:pPr>
            <a:r>
              <a:rPr lang="en-US" sz="2400" b="1" dirty="0">
                <a:solidFill>
                  <a:srgbClr val="FF0000"/>
                </a:solidFill>
              </a:rPr>
              <a:t>#include&lt;</a:t>
            </a:r>
            <a:r>
              <a:rPr lang="en-US" sz="2400" b="1" dirty="0" err="1">
                <a:solidFill>
                  <a:srgbClr val="FF0000"/>
                </a:solidFill>
              </a:rPr>
              <a:t>fstream</a:t>
            </a:r>
            <a:r>
              <a:rPr lang="en-US" sz="2400" b="1" dirty="0">
                <a:solidFill>
                  <a:srgbClr val="FF0000"/>
                </a:solidFill>
              </a:rPr>
              <a:t>&gt;</a:t>
            </a:r>
          </a:p>
          <a:p>
            <a:pPr marL="0" indent="0">
              <a:lnSpc>
                <a:spcPct val="100000"/>
              </a:lnSpc>
              <a:spcBef>
                <a:spcPts val="0"/>
              </a:spcBef>
              <a:buNone/>
            </a:pPr>
            <a:r>
              <a:rPr lang="en-US" sz="2400" dirty="0" err="1"/>
              <a:t>int</a:t>
            </a:r>
            <a:r>
              <a:rPr lang="en-US" sz="2400" dirty="0"/>
              <a:t> </a:t>
            </a:r>
            <a:r>
              <a:rPr lang="en-US" sz="2400"/>
              <a:t>main() {</a:t>
            </a:r>
            <a:endParaRPr lang="en-US" sz="2400" dirty="0"/>
          </a:p>
          <a:p>
            <a:pPr marL="0" indent="0">
              <a:lnSpc>
                <a:spcPct val="100000"/>
              </a:lnSpc>
              <a:spcBef>
                <a:spcPts val="0"/>
              </a:spcBef>
              <a:buNone/>
            </a:pPr>
            <a:r>
              <a:rPr lang="en-US" sz="2400" dirty="0"/>
              <a:t>	</a:t>
            </a:r>
            <a:r>
              <a:rPr lang="en-US" sz="2400" dirty="0" err="1">
                <a:solidFill>
                  <a:srgbClr val="0000FF"/>
                </a:solidFill>
              </a:rPr>
              <a:t>ifstream</a:t>
            </a:r>
            <a:r>
              <a:rPr lang="en-US" sz="2400" dirty="0">
                <a:solidFill>
                  <a:srgbClr val="0000FF"/>
                </a:solidFill>
              </a:rPr>
              <a:t> fi</a:t>
            </a:r>
            <a:r>
              <a:rPr lang="en-US" sz="2400" dirty="0"/>
              <a:t>("D:\\dulieu1.inp");   </a:t>
            </a:r>
            <a:r>
              <a:rPr lang="en-US" sz="2400" dirty="0" err="1">
                <a:solidFill>
                  <a:srgbClr val="0000FF"/>
                </a:solidFill>
              </a:rPr>
              <a:t>ofstream</a:t>
            </a:r>
            <a:r>
              <a:rPr lang="en-US" sz="2400" dirty="0">
                <a:solidFill>
                  <a:srgbClr val="0000FF"/>
                </a:solidFill>
              </a:rPr>
              <a:t> </a:t>
            </a:r>
            <a:r>
              <a:rPr lang="en-US" sz="2400" dirty="0" err="1">
                <a:solidFill>
                  <a:srgbClr val="0000FF"/>
                </a:solidFill>
              </a:rPr>
              <a:t>fo</a:t>
            </a:r>
            <a:r>
              <a:rPr lang="en-US" sz="2400" dirty="0"/>
              <a:t>("D:\\ketqua1.out");</a:t>
            </a:r>
          </a:p>
          <a:p>
            <a:pPr marL="0" indent="0">
              <a:lnSpc>
                <a:spcPct val="100000"/>
              </a:lnSpc>
              <a:spcBef>
                <a:spcPts val="0"/>
              </a:spcBef>
              <a:buNone/>
            </a:pPr>
            <a:r>
              <a:rPr lang="en-US" sz="2400" dirty="0"/>
              <a:t>	if(fi==NULL|| </a:t>
            </a:r>
            <a:r>
              <a:rPr lang="en-US" sz="2400" dirty="0" err="1"/>
              <a:t>fo</a:t>
            </a:r>
            <a:r>
              <a:rPr lang="en-US" sz="2400" dirty="0"/>
              <a:t>==NULL) </a:t>
            </a:r>
            <a:r>
              <a:rPr lang="en-US" sz="2400" dirty="0" err="1"/>
              <a:t>cout</a:t>
            </a:r>
            <a:r>
              <a:rPr lang="en-US" sz="2400" dirty="0"/>
              <a:t>&lt;&lt;"\n Loi doc/ghi file";</a:t>
            </a:r>
          </a:p>
          <a:p>
            <a:pPr marL="0" indent="0">
              <a:lnSpc>
                <a:spcPct val="100000"/>
              </a:lnSpc>
              <a:spcBef>
                <a:spcPts val="0"/>
              </a:spcBef>
              <a:buNone/>
            </a:pPr>
            <a:r>
              <a:rPr lang="en-US" sz="2400" dirty="0"/>
              <a:t>	else</a:t>
            </a:r>
          </a:p>
          <a:p>
            <a:pPr marL="0" indent="0">
              <a:lnSpc>
                <a:spcPct val="100000"/>
              </a:lnSpc>
              <a:spcBef>
                <a:spcPts val="0"/>
              </a:spcBef>
              <a:buNone/>
            </a:pPr>
            <a:r>
              <a:rPr lang="en-US" sz="2400" dirty="0"/>
              <a:t>	{</a:t>
            </a:r>
          </a:p>
          <a:p>
            <a:pPr marL="0" indent="0">
              <a:lnSpc>
                <a:spcPct val="100000"/>
              </a:lnSpc>
              <a:spcBef>
                <a:spcPts val="0"/>
              </a:spcBef>
              <a:buNone/>
            </a:pPr>
            <a:r>
              <a:rPr lang="en-US" sz="2400" dirty="0"/>
              <a:t>		</a:t>
            </a:r>
            <a:r>
              <a:rPr lang="en-US" sz="2400" dirty="0" err="1"/>
              <a:t>int</a:t>
            </a:r>
            <a:r>
              <a:rPr lang="en-US" sz="2400" dirty="0"/>
              <a:t> n, </a:t>
            </a:r>
            <a:r>
              <a:rPr lang="en-US" sz="2400" dirty="0" err="1"/>
              <a:t>x,t</a:t>
            </a:r>
            <a:r>
              <a:rPr lang="en-US" sz="2400" dirty="0"/>
              <a:t>=0</a:t>
            </a:r>
            <a:r>
              <a:rPr lang="en-US" sz="2400" b="1" dirty="0">
                <a:solidFill>
                  <a:srgbClr val="FF0000"/>
                </a:solidFill>
              </a:rPr>
              <a:t>;    fi&gt;&gt;n</a:t>
            </a:r>
            <a:r>
              <a:rPr lang="en-US" sz="2400" dirty="0"/>
              <a:t>;</a:t>
            </a:r>
          </a:p>
          <a:p>
            <a:pPr marL="0" indent="0">
              <a:lnSpc>
                <a:spcPct val="100000"/>
              </a:lnSpc>
              <a:spcBef>
                <a:spcPts val="0"/>
              </a:spcBef>
              <a:buNone/>
            </a:pPr>
            <a:r>
              <a:rPr lang="en-US" sz="2400" dirty="0"/>
              <a:t>		for(</a:t>
            </a:r>
            <a:r>
              <a:rPr lang="en-US" sz="2400" dirty="0" err="1"/>
              <a:t>int</a:t>
            </a:r>
            <a:r>
              <a:rPr lang="en-US" sz="2400" dirty="0"/>
              <a:t> i=1; i&lt;=n; i++)  {  </a:t>
            </a:r>
            <a:r>
              <a:rPr lang="en-US" sz="2400" b="1" dirty="0">
                <a:solidFill>
                  <a:srgbClr val="FF0000"/>
                </a:solidFill>
              </a:rPr>
              <a:t>fi&gt;&gt;x</a:t>
            </a:r>
            <a:r>
              <a:rPr lang="en-US" sz="2400" dirty="0"/>
              <a:t>;  </a:t>
            </a:r>
            <a:r>
              <a:rPr lang="en-US" sz="2400"/>
              <a:t>t=</a:t>
            </a:r>
            <a:r>
              <a:rPr lang="en-US" sz="2400" err="1"/>
              <a:t>t+x</a:t>
            </a:r>
            <a:r>
              <a:rPr lang="en-US" sz="2400"/>
              <a:t>;  </a:t>
            </a:r>
            <a:r>
              <a:rPr lang="en-US" sz="2400" dirty="0"/>
              <a:t>}</a:t>
            </a:r>
          </a:p>
          <a:p>
            <a:pPr marL="0" indent="0">
              <a:lnSpc>
                <a:spcPct val="100000"/>
              </a:lnSpc>
              <a:spcBef>
                <a:spcPts val="0"/>
              </a:spcBef>
              <a:buNone/>
            </a:pPr>
            <a:r>
              <a:rPr lang="en-US" sz="2400" dirty="0"/>
              <a:t>		</a:t>
            </a:r>
            <a:r>
              <a:rPr lang="en-US" sz="2400" dirty="0" err="1">
                <a:solidFill>
                  <a:srgbClr val="0000FF"/>
                </a:solidFill>
              </a:rPr>
              <a:t>fo</a:t>
            </a:r>
            <a:r>
              <a:rPr lang="en-US" sz="2400" dirty="0"/>
              <a:t>&lt;&lt;"Tong </a:t>
            </a:r>
            <a:r>
              <a:rPr lang="en-US" sz="2400" dirty="0" err="1"/>
              <a:t>cac</a:t>
            </a:r>
            <a:r>
              <a:rPr lang="en-US" sz="2400" dirty="0"/>
              <a:t> so= "&lt;&lt;t;</a:t>
            </a:r>
          </a:p>
          <a:p>
            <a:pPr marL="0" indent="0">
              <a:lnSpc>
                <a:spcPct val="100000"/>
              </a:lnSpc>
              <a:spcBef>
                <a:spcPts val="0"/>
              </a:spcBef>
              <a:buNone/>
            </a:pPr>
            <a:r>
              <a:rPr lang="en-US" sz="2400" dirty="0"/>
              <a:t>		</a:t>
            </a:r>
            <a:r>
              <a:rPr lang="en-US" sz="2400" dirty="0" err="1">
                <a:solidFill>
                  <a:srgbClr val="0000FF"/>
                </a:solidFill>
              </a:rPr>
              <a:t>fo.close</a:t>
            </a:r>
            <a:r>
              <a:rPr lang="en-US" sz="2400" dirty="0">
                <a:solidFill>
                  <a:srgbClr val="0000FF"/>
                </a:solidFill>
              </a:rPr>
              <a:t>();  	</a:t>
            </a:r>
            <a:r>
              <a:rPr lang="en-US" sz="2400" dirty="0" err="1">
                <a:solidFill>
                  <a:srgbClr val="0000FF"/>
                </a:solidFill>
              </a:rPr>
              <a:t>fi.close</a:t>
            </a:r>
            <a:r>
              <a:rPr lang="en-US" sz="2400" dirty="0">
                <a:solidFill>
                  <a:srgbClr val="0000FF"/>
                </a:solidFill>
              </a:rPr>
              <a:t>();</a:t>
            </a:r>
          </a:p>
          <a:p>
            <a:pPr marL="0" indent="0">
              <a:lnSpc>
                <a:spcPct val="100000"/>
              </a:lnSpc>
              <a:spcBef>
                <a:spcPts val="0"/>
              </a:spcBef>
              <a:buNone/>
            </a:pPr>
            <a:r>
              <a:rPr lang="en-US" sz="2400" dirty="0"/>
              <a:t>		</a:t>
            </a:r>
            <a:r>
              <a:rPr lang="en-US" sz="2400" dirty="0" err="1"/>
              <a:t>cout</a:t>
            </a:r>
            <a:r>
              <a:rPr lang="en-US" sz="2400" dirty="0"/>
              <a:t>&lt;&lt;“\n XU LY XONG!”;</a:t>
            </a:r>
          </a:p>
          <a:p>
            <a:pPr marL="0" indent="0">
              <a:lnSpc>
                <a:spcPct val="100000"/>
              </a:lnSpc>
              <a:spcBef>
                <a:spcPts val="0"/>
              </a:spcBef>
              <a:buNone/>
            </a:pPr>
            <a:r>
              <a:rPr lang="en-US" sz="2400" dirty="0"/>
              <a:t>	}</a:t>
            </a:r>
          </a:p>
          <a:p>
            <a:pPr marL="0" indent="0">
              <a:lnSpc>
                <a:spcPct val="100000"/>
              </a:lnSpc>
              <a:spcBef>
                <a:spcPts val="0"/>
              </a:spcBef>
              <a:buNone/>
            </a:pPr>
            <a:r>
              <a:rPr lang="en-US" sz="2400" dirty="0"/>
              <a:t>}</a:t>
            </a:r>
          </a:p>
        </p:txBody>
      </p:sp>
      <p:pic>
        <p:nvPicPr>
          <p:cNvPr id="5" name="Picture 4"/>
          <p:cNvPicPr>
            <a:picLocks noChangeAspect="1"/>
          </p:cNvPicPr>
          <p:nvPr/>
        </p:nvPicPr>
        <p:blipFill>
          <a:blip r:embed="rId3"/>
          <a:stretch>
            <a:fillRect/>
          </a:stretch>
        </p:blipFill>
        <p:spPr>
          <a:xfrm>
            <a:off x="8389283" y="3010443"/>
            <a:ext cx="3048000" cy="1609725"/>
          </a:xfrm>
          <a:prstGeom prst="rect">
            <a:avLst/>
          </a:prstGeom>
        </p:spPr>
      </p:pic>
      <p:pic>
        <p:nvPicPr>
          <p:cNvPr id="6" name="Picture 5"/>
          <p:cNvPicPr>
            <a:picLocks noChangeAspect="1"/>
          </p:cNvPicPr>
          <p:nvPr/>
        </p:nvPicPr>
        <p:blipFill>
          <a:blip r:embed="rId4"/>
          <a:stretch>
            <a:fillRect/>
          </a:stretch>
        </p:blipFill>
        <p:spPr>
          <a:xfrm>
            <a:off x="7732057" y="4785918"/>
            <a:ext cx="3705225" cy="1390650"/>
          </a:xfrm>
          <a:prstGeom prst="rect">
            <a:avLst/>
          </a:prstGeom>
        </p:spPr>
      </p:pic>
      <p:sp>
        <p:nvSpPr>
          <p:cNvPr id="3" name="Slide Number Placeholder 2"/>
          <p:cNvSpPr>
            <a:spLocks noGrp="1"/>
          </p:cNvSpPr>
          <p:nvPr>
            <p:ph type="sldNum" sz="quarter" idx="12"/>
          </p:nvPr>
        </p:nvSpPr>
        <p:spPr/>
        <p:txBody>
          <a:bodyPr/>
          <a:lstStyle/>
          <a:p>
            <a:fld id="{06F855F6-99C9-4B18-88EC-1D73743D07FD}" type="slidenum">
              <a:rPr lang="en-US" smtClean="0"/>
              <a:t>88</a:t>
            </a:fld>
            <a:endParaRPr lang="en-US"/>
          </a:p>
        </p:txBody>
      </p:sp>
    </p:spTree>
    <p:extLst>
      <p:ext uri="{BB962C8B-B14F-4D97-AF65-F5344CB8AC3E}">
        <p14:creationId xmlns:p14="http://schemas.microsoft.com/office/powerpoint/2010/main" val="618168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047" y="280806"/>
            <a:ext cx="10881575" cy="806853"/>
          </a:xfrm>
        </p:spPr>
        <p:txBody>
          <a:bodyPr>
            <a:noAutofit/>
          </a:bodyPr>
          <a:lstStyle/>
          <a:p>
            <a:r>
              <a:rPr lang="en-US" sz="3200"/>
              <a:t>Đọc file (không biết trước số phần tử), ghi sang file khác</a:t>
            </a:r>
          </a:p>
        </p:txBody>
      </p:sp>
      <p:sp>
        <p:nvSpPr>
          <p:cNvPr id="4" name="Content Placeholder 3"/>
          <p:cNvSpPr>
            <a:spLocks noGrp="1"/>
          </p:cNvSpPr>
          <p:nvPr>
            <p:ph idx="1"/>
          </p:nvPr>
        </p:nvSpPr>
        <p:spPr/>
        <p:txBody>
          <a:bodyPr>
            <a:noAutofit/>
          </a:bodyPr>
          <a:lstStyle/>
          <a:p>
            <a:pPr marL="0" indent="0">
              <a:buNone/>
            </a:pPr>
            <a:r>
              <a:rPr lang="en-US" sz="2800" dirty="0"/>
              <a:t>Cho file dulieu2.inp chứa các số nguyên. Hãy đọc file dulieu2.inp, ghi các số lẻ sang </a:t>
            </a:r>
            <a:r>
              <a:rPr lang="en-US" sz="2800"/>
              <a:t>file ketqua2.out.</a:t>
            </a:r>
          </a:p>
          <a:p>
            <a:pPr marL="0" indent="0">
              <a:buNone/>
            </a:pPr>
            <a:r>
              <a:rPr lang="en-US" sz="2800"/>
              <a:t>Ví dụ file vào và file ra như sau:</a:t>
            </a:r>
          </a:p>
          <a:p>
            <a:pPr marL="0" indent="0">
              <a:buNone/>
            </a:pPr>
            <a:endParaRPr lang="en-US" sz="2800" dirty="0"/>
          </a:p>
        </p:txBody>
      </p:sp>
      <p:pic>
        <p:nvPicPr>
          <p:cNvPr id="3" name="Picture 2"/>
          <p:cNvPicPr>
            <a:picLocks noChangeAspect="1"/>
          </p:cNvPicPr>
          <p:nvPr/>
        </p:nvPicPr>
        <p:blipFill>
          <a:blip r:embed="rId3"/>
          <a:stretch>
            <a:fillRect/>
          </a:stretch>
        </p:blipFill>
        <p:spPr>
          <a:xfrm>
            <a:off x="838200" y="2679506"/>
            <a:ext cx="7191375" cy="1609725"/>
          </a:xfrm>
          <a:prstGeom prst="rect">
            <a:avLst/>
          </a:prstGeom>
        </p:spPr>
      </p:pic>
      <p:pic>
        <p:nvPicPr>
          <p:cNvPr id="5" name="Picture 4"/>
          <p:cNvPicPr>
            <a:picLocks noChangeAspect="1"/>
          </p:cNvPicPr>
          <p:nvPr/>
        </p:nvPicPr>
        <p:blipFill>
          <a:blip r:embed="rId4"/>
          <a:stretch>
            <a:fillRect/>
          </a:stretch>
        </p:blipFill>
        <p:spPr>
          <a:xfrm>
            <a:off x="838200" y="4348196"/>
            <a:ext cx="4657725" cy="1276350"/>
          </a:xfrm>
          <a:prstGeom prst="rect">
            <a:avLst/>
          </a:prstGeom>
        </p:spPr>
      </p:pic>
      <p:sp>
        <p:nvSpPr>
          <p:cNvPr id="6" name="Slide Number Placeholder 5"/>
          <p:cNvSpPr>
            <a:spLocks noGrp="1"/>
          </p:cNvSpPr>
          <p:nvPr>
            <p:ph type="sldNum" sz="quarter" idx="12"/>
          </p:nvPr>
        </p:nvSpPr>
        <p:spPr/>
        <p:txBody>
          <a:bodyPr/>
          <a:lstStyle/>
          <a:p>
            <a:fld id="{06F855F6-99C9-4B18-88EC-1D73743D07FD}" type="slidenum">
              <a:rPr lang="en-US" smtClean="0"/>
              <a:t>89</a:t>
            </a:fld>
            <a:endParaRPr lang="en-US"/>
          </a:p>
        </p:txBody>
      </p:sp>
      <p:pic>
        <p:nvPicPr>
          <p:cNvPr id="7" name="Picture 6"/>
          <p:cNvPicPr>
            <a:picLocks noChangeAspect="1"/>
          </p:cNvPicPr>
          <p:nvPr/>
        </p:nvPicPr>
        <p:blipFill>
          <a:blip r:embed="rId5"/>
          <a:stretch>
            <a:fillRect/>
          </a:stretch>
        </p:blipFill>
        <p:spPr>
          <a:xfrm>
            <a:off x="6413863" y="4398665"/>
            <a:ext cx="5215759" cy="2036714"/>
          </a:xfrm>
          <a:prstGeom prst="rect">
            <a:avLst/>
          </a:prstGeom>
        </p:spPr>
      </p:pic>
      <p:sp>
        <p:nvSpPr>
          <p:cNvPr id="10" name="TextBox 9"/>
          <p:cNvSpPr txBox="1"/>
          <p:nvPr/>
        </p:nvSpPr>
        <p:spPr>
          <a:xfrm>
            <a:off x="6194281" y="1923741"/>
            <a:ext cx="5297430"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Giải pháp của các bạn???</a:t>
            </a:r>
          </a:p>
        </p:txBody>
      </p:sp>
    </p:spTree>
    <p:extLst>
      <p:ext uri="{BB962C8B-B14F-4D97-AF65-F5344CB8AC3E}">
        <p14:creationId xmlns:p14="http://schemas.microsoft.com/office/powerpoint/2010/main" val="2276746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 định lớp học</a:t>
            </a:r>
          </a:p>
        </p:txBody>
      </p:sp>
      <p:sp>
        <p:nvSpPr>
          <p:cNvPr id="3" name="Content Placeholder 2"/>
          <p:cNvSpPr>
            <a:spLocks noGrp="1"/>
          </p:cNvSpPr>
          <p:nvPr>
            <p:ph idx="1"/>
          </p:nvPr>
        </p:nvSpPr>
        <p:spPr/>
        <p:txBody>
          <a:bodyPr/>
          <a:lstStyle/>
          <a:p>
            <a:pPr>
              <a:buFontTx/>
              <a:buChar char="-"/>
            </a:pPr>
            <a:r>
              <a:rPr lang="en-US" dirty="0">
                <a:solidFill>
                  <a:schemeClr val="bg1"/>
                </a:solidFill>
              </a:rPr>
              <a:t>Nhìn mặt cho điểm.</a:t>
            </a:r>
          </a:p>
          <a:p>
            <a:pPr>
              <a:buFontTx/>
              <a:buChar char="-"/>
            </a:pPr>
            <a:r>
              <a:rPr lang="en-US" dirty="0">
                <a:solidFill>
                  <a:schemeClr val="bg1"/>
                </a:solidFill>
              </a:rPr>
              <a:t>Tham dự lớp học đầy đủ.</a:t>
            </a:r>
          </a:p>
          <a:p>
            <a:pPr>
              <a:buFontTx/>
              <a:buChar char="-"/>
            </a:pPr>
            <a:r>
              <a:rPr lang="en-US" dirty="0">
                <a:solidFill>
                  <a:schemeClr val="bg1"/>
                </a:solidFill>
              </a:rPr>
              <a:t>Không Facebook, </a:t>
            </a:r>
            <a:r>
              <a:rPr lang="en-US" dirty="0" err="1">
                <a:solidFill>
                  <a:schemeClr val="bg1"/>
                </a:solidFill>
              </a:rPr>
              <a:t>Zalo</a:t>
            </a:r>
            <a:r>
              <a:rPr lang="en-US" dirty="0">
                <a:solidFill>
                  <a:schemeClr val="bg1"/>
                </a:solidFill>
              </a:rPr>
              <a:t>, …. </a:t>
            </a:r>
            <a:r>
              <a:rPr lang="en-US">
                <a:solidFill>
                  <a:schemeClr val="bg1"/>
                </a:solidFill>
              </a:rPr>
              <a:t>trong lớp khi không được phép </a:t>
            </a:r>
            <a:endParaRPr lang="en-US" dirty="0">
              <a:solidFill>
                <a:schemeClr val="bg1"/>
              </a:solidFill>
            </a:endParaRPr>
          </a:p>
          <a:p>
            <a:pPr>
              <a:buFontTx/>
              <a:buChar char="-"/>
            </a:pPr>
            <a:r>
              <a:rPr lang="en-US" dirty="0">
                <a:solidFill>
                  <a:schemeClr val="bg1"/>
                </a:solidFill>
              </a:rPr>
              <a:t>Ghi </a:t>
            </a:r>
            <a:r>
              <a:rPr lang="en-US" dirty="0" err="1">
                <a:solidFill>
                  <a:schemeClr val="bg1"/>
                </a:solidFill>
              </a:rPr>
              <a:t>bài</a:t>
            </a:r>
            <a:r>
              <a:rPr lang="en-US" dirty="0">
                <a:solidFill>
                  <a:schemeClr val="bg1"/>
                </a:solidFill>
              </a:rPr>
              <a:t> </a:t>
            </a:r>
            <a:r>
              <a:rPr lang="en-US" dirty="0" err="1">
                <a:solidFill>
                  <a:schemeClr val="bg1"/>
                </a:solidFill>
              </a:rPr>
              <a:t>đầy</a:t>
            </a:r>
            <a:r>
              <a:rPr lang="en-US" dirty="0">
                <a:solidFill>
                  <a:schemeClr val="bg1"/>
                </a:solidFill>
              </a:rPr>
              <a:t> đủ</a:t>
            </a:r>
          </a:p>
          <a:p>
            <a:pPr marL="0" indent="0">
              <a:buNone/>
            </a:pPr>
            <a:r>
              <a:rPr lang="en-US" dirty="0">
                <a:solidFill>
                  <a:schemeClr val="bg1"/>
                </a:solidFill>
              </a:rPr>
              <a:t>Slogan: “Học hết mình, thi như chơi”</a:t>
            </a:r>
          </a:p>
          <a:p>
            <a:pPr marL="0" indent="0">
              <a:buNone/>
            </a:pPr>
            <a:r>
              <a:rPr lang="en-US">
                <a:solidFill>
                  <a:schemeClr val="bg1"/>
                </a:solidFill>
              </a:rPr>
              <a:t>-Phương </a:t>
            </a:r>
            <a:r>
              <a:rPr lang="en-US" dirty="0" err="1">
                <a:solidFill>
                  <a:schemeClr val="bg1"/>
                </a:solidFill>
              </a:rPr>
              <a:t>pháp</a:t>
            </a:r>
            <a:r>
              <a:rPr lang="en-US" dirty="0">
                <a:solidFill>
                  <a:schemeClr val="bg1"/>
                </a:solidFill>
              </a:rPr>
              <a:t> </a:t>
            </a:r>
            <a:r>
              <a:rPr lang="en-US" dirty="0" err="1">
                <a:solidFill>
                  <a:schemeClr val="bg1"/>
                </a:solidFill>
              </a:rPr>
              <a:t>đánh</a:t>
            </a:r>
            <a:r>
              <a:rPr lang="en-US" dirty="0">
                <a:solidFill>
                  <a:schemeClr val="bg1"/>
                </a:solidFill>
              </a:rPr>
              <a:t> giá</a:t>
            </a:r>
            <a:r>
              <a:rPr lang="en-US">
                <a:solidFill>
                  <a:schemeClr val="bg1"/>
                </a:solidFill>
              </a:rPr>
              <a:t>: “Nhìn mặt” </a:t>
            </a:r>
            <a:r>
              <a:rPr lang="en-US" dirty="0">
                <a:solidFill>
                  <a:schemeClr val="bg1"/>
                </a:solidFill>
              </a:rPr>
              <a:t>cho </a:t>
            </a:r>
            <a:r>
              <a:rPr lang="en-US" dirty="0" err="1">
                <a:solidFill>
                  <a:schemeClr val="bg1"/>
                </a:solidFill>
              </a:rPr>
              <a:t>điểm</a:t>
            </a: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9</a:t>
            </a:fld>
            <a:endParaRPr lang="en-US"/>
          </a:p>
        </p:txBody>
      </p:sp>
      <p:pic>
        <p:nvPicPr>
          <p:cNvPr id="5" name="Picture 4"/>
          <p:cNvPicPr>
            <a:picLocks noChangeAspect="1"/>
          </p:cNvPicPr>
          <p:nvPr/>
        </p:nvPicPr>
        <p:blipFill>
          <a:blip r:embed="rId2"/>
          <a:stretch>
            <a:fillRect/>
          </a:stretch>
        </p:blipFill>
        <p:spPr>
          <a:xfrm>
            <a:off x="8567226" y="3083754"/>
            <a:ext cx="2894972" cy="3095086"/>
          </a:xfrm>
          <a:prstGeom prst="rect">
            <a:avLst/>
          </a:prstGeom>
        </p:spPr>
      </p:pic>
    </p:spTree>
    <p:extLst>
      <p:ext uri="{BB962C8B-B14F-4D97-AF65-F5344CB8AC3E}">
        <p14:creationId xmlns:p14="http://schemas.microsoft.com/office/powerpoint/2010/main" val="40233513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Đọc file (không biết trước số phần tử), ghi sang file khác</a:t>
            </a:r>
            <a:endParaRPr lang="en-US" sz="3600"/>
          </a:p>
        </p:txBody>
      </p:sp>
      <p:sp>
        <p:nvSpPr>
          <p:cNvPr id="4" name="Content Placeholder 3"/>
          <p:cNvSpPr>
            <a:spLocks noGrp="1"/>
          </p:cNvSpPr>
          <p:nvPr>
            <p:ph idx="1"/>
          </p:nvPr>
        </p:nvSpPr>
        <p:spPr>
          <a:xfrm>
            <a:off x="857655" y="1485991"/>
            <a:ext cx="10515600" cy="4351338"/>
          </a:xfrm>
        </p:spPr>
        <p:txBody>
          <a:bodyPr>
            <a:noAutofit/>
          </a:bodyPr>
          <a:lstStyle/>
          <a:p>
            <a:pPr marL="0" indent="0">
              <a:lnSpc>
                <a:spcPct val="100000"/>
              </a:lnSpc>
              <a:spcBef>
                <a:spcPts val="0"/>
              </a:spcBef>
              <a:buNone/>
            </a:pPr>
            <a:r>
              <a:rPr lang="en-US" sz="2800" dirty="0" err="1"/>
              <a:t>int</a:t>
            </a:r>
            <a:r>
              <a:rPr lang="en-US" sz="2800" dirty="0"/>
              <a:t> main(){</a:t>
            </a:r>
          </a:p>
          <a:p>
            <a:pPr marL="0" indent="0">
              <a:lnSpc>
                <a:spcPct val="100000"/>
              </a:lnSpc>
              <a:spcBef>
                <a:spcPts val="0"/>
              </a:spcBef>
              <a:buNone/>
            </a:pPr>
            <a:r>
              <a:rPr lang="en-US" sz="2800" dirty="0"/>
              <a:t>     </a:t>
            </a:r>
            <a:r>
              <a:rPr lang="en-US" sz="2800" dirty="0" err="1"/>
              <a:t>ifstream</a:t>
            </a:r>
            <a:r>
              <a:rPr lang="en-US" sz="2800" dirty="0"/>
              <a:t> fi("D:\\dulieu2.inp"); </a:t>
            </a:r>
            <a:r>
              <a:rPr lang="en-US" sz="2800" dirty="0" err="1"/>
              <a:t>ofstream</a:t>
            </a:r>
            <a:r>
              <a:rPr lang="en-US" sz="2800" dirty="0"/>
              <a:t> </a:t>
            </a:r>
            <a:r>
              <a:rPr lang="en-US" sz="2800" dirty="0" err="1"/>
              <a:t>fo</a:t>
            </a:r>
            <a:r>
              <a:rPr lang="en-US" sz="2800" dirty="0"/>
              <a:t>("D:\\ketqua2.out");</a:t>
            </a:r>
          </a:p>
          <a:p>
            <a:pPr marL="0" indent="0">
              <a:lnSpc>
                <a:spcPct val="100000"/>
              </a:lnSpc>
              <a:spcBef>
                <a:spcPts val="0"/>
              </a:spcBef>
              <a:buNone/>
            </a:pPr>
            <a:r>
              <a:rPr lang="en-US" sz="2800" dirty="0"/>
              <a:t>     if(fi==NULL|| </a:t>
            </a:r>
            <a:r>
              <a:rPr lang="en-US" sz="2800" dirty="0" err="1"/>
              <a:t>fo</a:t>
            </a:r>
            <a:r>
              <a:rPr lang="en-US" sz="2800" dirty="0"/>
              <a:t>==NULL) </a:t>
            </a:r>
            <a:r>
              <a:rPr lang="en-US" sz="2800" dirty="0" err="1"/>
              <a:t>cout</a:t>
            </a:r>
            <a:r>
              <a:rPr lang="en-US" sz="2800" dirty="0"/>
              <a:t>&lt;&lt;"\n Loi doc/ghi file";</a:t>
            </a:r>
          </a:p>
          <a:p>
            <a:pPr marL="0" indent="0">
              <a:lnSpc>
                <a:spcPct val="100000"/>
              </a:lnSpc>
              <a:spcBef>
                <a:spcPts val="0"/>
              </a:spcBef>
              <a:buNone/>
            </a:pPr>
            <a:r>
              <a:rPr lang="en-US" sz="2800"/>
              <a:t>     else</a:t>
            </a:r>
            <a:endParaRPr lang="en-US" sz="2800" dirty="0"/>
          </a:p>
          <a:p>
            <a:pPr marL="0" indent="0">
              <a:lnSpc>
                <a:spcPct val="100000"/>
              </a:lnSpc>
              <a:spcBef>
                <a:spcPts val="0"/>
              </a:spcBef>
              <a:buNone/>
            </a:pPr>
            <a:r>
              <a:rPr lang="en-US" sz="2800" dirty="0"/>
              <a:t>	{</a:t>
            </a:r>
          </a:p>
          <a:p>
            <a:pPr marL="0" indent="0">
              <a:lnSpc>
                <a:spcPct val="100000"/>
              </a:lnSpc>
              <a:spcBef>
                <a:spcPts val="0"/>
              </a:spcBef>
              <a:buNone/>
            </a:pPr>
            <a:r>
              <a:rPr lang="en-US" sz="2800" dirty="0"/>
              <a:t>		</a:t>
            </a:r>
            <a:r>
              <a:rPr lang="en-US" sz="2800" err="1"/>
              <a:t>int</a:t>
            </a:r>
            <a:r>
              <a:rPr lang="en-US" sz="2800"/>
              <a:t> x;</a:t>
            </a:r>
            <a:endParaRPr lang="en-US" sz="2800" dirty="0"/>
          </a:p>
          <a:p>
            <a:pPr marL="0" indent="0">
              <a:lnSpc>
                <a:spcPct val="100000"/>
              </a:lnSpc>
              <a:spcBef>
                <a:spcPts val="0"/>
              </a:spcBef>
              <a:buNone/>
            </a:pPr>
            <a:r>
              <a:rPr lang="en-US" sz="2800" dirty="0"/>
              <a:t>		</a:t>
            </a:r>
            <a:r>
              <a:rPr lang="en-US" sz="2800" b="1" u="sng" dirty="0">
                <a:solidFill>
                  <a:srgbClr val="FF0000"/>
                </a:solidFill>
              </a:rPr>
              <a:t>while(!</a:t>
            </a:r>
            <a:r>
              <a:rPr lang="en-US" sz="2800" b="1" u="sng" dirty="0" err="1">
                <a:solidFill>
                  <a:srgbClr val="FF0000"/>
                </a:solidFill>
              </a:rPr>
              <a:t>fi.eof</a:t>
            </a:r>
            <a:r>
              <a:rPr lang="en-US" sz="2800" b="1" u="sng" dirty="0">
                <a:solidFill>
                  <a:srgbClr val="FF0000"/>
                </a:solidFill>
              </a:rPr>
              <a:t>())</a:t>
            </a:r>
            <a:r>
              <a:rPr lang="en-US" sz="2800" b="1" dirty="0">
                <a:solidFill>
                  <a:srgbClr val="FF0000"/>
                </a:solidFill>
              </a:rPr>
              <a:t>  </a:t>
            </a:r>
            <a:r>
              <a:rPr lang="en-US" sz="2800" dirty="0"/>
              <a:t>{ fi&gt;&gt;x;  if(x%2!=0) </a:t>
            </a:r>
            <a:r>
              <a:rPr lang="en-US" sz="2800" dirty="0" err="1"/>
              <a:t>fo</a:t>
            </a:r>
            <a:r>
              <a:rPr lang="en-US" sz="2800" dirty="0"/>
              <a:t>&lt;&lt;" "&lt;&lt;x; }</a:t>
            </a:r>
          </a:p>
          <a:p>
            <a:pPr marL="0" indent="0">
              <a:lnSpc>
                <a:spcPct val="100000"/>
              </a:lnSpc>
              <a:spcBef>
                <a:spcPts val="0"/>
              </a:spcBef>
              <a:buNone/>
            </a:pPr>
            <a:r>
              <a:rPr lang="en-US" sz="2800" dirty="0"/>
              <a:t>		</a:t>
            </a:r>
            <a:r>
              <a:rPr lang="en-US" sz="2800" dirty="0" err="1"/>
              <a:t>fo.close</a:t>
            </a:r>
            <a:r>
              <a:rPr lang="en-US" sz="2800" dirty="0"/>
              <a:t>();   	</a:t>
            </a:r>
            <a:r>
              <a:rPr lang="en-US" sz="2800" dirty="0" err="1"/>
              <a:t>fi.close</a:t>
            </a:r>
            <a:r>
              <a:rPr lang="en-US" sz="2800" dirty="0"/>
              <a:t>();</a:t>
            </a:r>
          </a:p>
          <a:p>
            <a:pPr marL="0" indent="0">
              <a:lnSpc>
                <a:spcPct val="100000"/>
              </a:lnSpc>
              <a:spcBef>
                <a:spcPts val="0"/>
              </a:spcBef>
              <a:buNone/>
            </a:pPr>
            <a:r>
              <a:rPr lang="en-US" sz="2800" dirty="0"/>
              <a:t>		</a:t>
            </a:r>
            <a:r>
              <a:rPr lang="en-US" sz="2800" dirty="0" err="1"/>
              <a:t>cout</a:t>
            </a:r>
            <a:r>
              <a:rPr lang="en-US" sz="2800" dirty="0"/>
              <a:t>&lt;&lt;“\n XU LY XONG!”;</a:t>
            </a:r>
          </a:p>
          <a:p>
            <a:pPr marL="0" indent="0">
              <a:lnSpc>
                <a:spcPct val="100000"/>
              </a:lnSpc>
              <a:spcBef>
                <a:spcPts val="0"/>
              </a:spcBef>
              <a:buNone/>
            </a:pPr>
            <a:r>
              <a:rPr lang="en-US" sz="2800" dirty="0"/>
              <a:t>	}</a:t>
            </a:r>
          </a:p>
          <a:p>
            <a:pPr marL="0" indent="0">
              <a:lnSpc>
                <a:spcPct val="100000"/>
              </a:lnSpc>
              <a:spcBef>
                <a:spcPts val="0"/>
              </a:spcBef>
              <a:buNone/>
            </a:pPr>
            <a:r>
              <a:rPr lang="en-US" sz="2800" dirty="0"/>
              <a:t>}</a:t>
            </a:r>
          </a:p>
        </p:txBody>
      </p:sp>
      <p:sp>
        <p:nvSpPr>
          <p:cNvPr id="3" name="Slide Number Placeholder 2"/>
          <p:cNvSpPr>
            <a:spLocks noGrp="1"/>
          </p:cNvSpPr>
          <p:nvPr>
            <p:ph type="sldNum" sz="quarter" idx="12"/>
          </p:nvPr>
        </p:nvSpPr>
        <p:spPr/>
        <p:txBody>
          <a:bodyPr/>
          <a:lstStyle/>
          <a:p>
            <a:fld id="{06F855F6-99C9-4B18-88EC-1D73743D07FD}" type="slidenum">
              <a:rPr lang="en-US" smtClean="0"/>
              <a:t>90</a:t>
            </a:fld>
            <a:endParaRPr lang="en-US"/>
          </a:p>
        </p:txBody>
      </p:sp>
      <p:pic>
        <p:nvPicPr>
          <p:cNvPr id="5" name="Picture 4"/>
          <p:cNvPicPr>
            <a:picLocks noChangeAspect="1"/>
          </p:cNvPicPr>
          <p:nvPr/>
        </p:nvPicPr>
        <p:blipFill rotWithShape="1">
          <a:blip r:embed="rId3"/>
          <a:srcRect b="35684"/>
          <a:stretch/>
        </p:blipFill>
        <p:spPr>
          <a:xfrm>
            <a:off x="4181880" y="5641709"/>
            <a:ext cx="7191375" cy="1035316"/>
          </a:xfrm>
          <a:prstGeom prst="rect">
            <a:avLst/>
          </a:prstGeom>
          <a:ln>
            <a:solidFill>
              <a:schemeClr val="accent1"/>
            </a:solidFill>
          </a:ln>
        </p:spPr>
      </p:pic>
    </p:spTree>
    <p:extLst>
      <p:ext uri="{BB962C8B-B14F-4D97-AF65-F5344CB8AC3E}">
        <p14:creationId xmlns:p14="http://schemas.microsoft.com/office/powerpoint/2010/main" val="16117221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Trộn hai file có thứ tự</a:t>
            </a:r>
          </a:p>
        </p:txBody>
      </p:sp>
      <p:sp>
        <p:nvSpPr>
          <p:cNvPr id="4" name="Content Placeholder 3"/>
          <p:cNvSpPr>
            <a:spLocks noGrp="1"/>
          </p:cNvSpPr>
          <p:nvPr>
            <p:ph idx="1"/>
          </p:nvPr>
        </p:nvSpPr>
        <p:spPr/>
        <p:txBody>
          <a:bodyPr>
            <a:noAutofit/>
          </a:bodyPr>
          <a:lstStyle/>
          <a:p>
            <a:pPr marL="0" indent="0">
              <a:buNone/>
            </a:pPr>
            <a:r>
              <a:rPr lang="en-US" sz="3200" dirty="0"/>
              <a:t>Cho hai file </a:t>
            </a:r>
            <a:r>
              <a:rPr lang="en-US" sz="3200" b="1" dirty="0" err="1"/>
              <a:t>dulieuA.inp</a:t>
            </a:r>
            <a:r>
              <a:rPr lang="en-US" sz="3200" dirty="0"/>
              <a:t> và </a:t>
            </a:r>
            <a:r>
              <a:rPr lang="en-US" sz="3200" b="1" dirty="0" err="1"/>
              <a:t>dulieuB.inp</a:t>
            </a:r>
            <a:r>
              <a:rPr lang="en-US" sz="3200" dirty="0"/>
              <a:t> chứa các số nguyên tăng dần. Hãy ghép hai file lại thành 1 file tên </a:t>
            </a:r>
            <a:r>
              <a:rPr lang="en-US" sz="3200" b="1" dirty="0" err="1"/>
              <a:t>ketquaC.out</a:t>
            </a:r>
            <a:endParaRPr lang="en-US" sz="3200" b="1" dirty="0"/>
          </a:p>
          <a:p>
            <a:pPr marL="0" indent="0">
              <a:buNone/>
            </a:pPr>
            <a:endParaRPr lang="en-US" sz="2000" dirty="0"/>
          </a:p>
        </p:txBody>
      </p:sp>
      <p:sp>
        <p:nvSpPr>
          <p:cNvPr id="3" name="TextBox 2"/>
          <p:cNvSpPr txBox="1"/>
          <p:nvPr/>
        </p:nvSpPr>
        <p:spPr>
          <a:xfrm>
            <a:off x="969917" y="2813413"/>
            <a:ext cx="4774324" cy="1323439"/>
          </a:xfrm>
          <a:prstGeom prst="rect">
            <a:avLst/>
          </a:prstGeom>
          <a:noFill/>
          <a:ln>
            <a:solidFill>
              <a:schemeClr val="tx1"/>
            </a:solidFill>
          </a:ln>
        </p:spPr>
        <p:txBody>
          <a:bodyPr wrap="square" rtlCol="0">
            <a:spAutoFit/>
          </a:bodyPr>
          <a:lstStyle/>
          <a:p>
            <a:r>
              <a:rPr lang="en-US" sz="4000" b="1" dirty="0"/>
              <a:t>2 4 6 8 9 10 20 33 44 123 </a:t>
            </a:r>
          </a:p>
        </p:txBody>
      </p:sp>
      <p:sp>
        <p:nvSpPr>
          <p:cNvPr id="5" name="TextBox 4"/>
          <p:cNvSpPr txBox="1"/>
          <p:nvPr/>
        </p:nvSpPr>
        <p:spPr>
          <a:xfrm>
            <a:off x="6172537" y="2906615"/>
            <a:ext cx="4557024" cy="707886"/>
          </a:xfrm>
          <a:prstGeom prst="rect">
            <a:avLst/>
          </a:prstGeom>
          <a:noFill/>
          <a:ln>
            <a:solidFill>
              <a:schemeClr val="tx1"/>
            </a:solidFill>
          </a:ln>
        </p:spPr>
        <p:txBody>
          <a:bodyPr wrap="square" rtlCol="0">
            <a:spAutoFit/>
          </a:bodyPr>
          <a:lstStyle/>
          <a:p>
            <a:r>
              <a:rPr lang="en-US" sz="4000" b="1" dirty="0">
                <a:solidFill>
                  <a:srgbClr val="FFFF00"/>
                </a:solidFill>
                <a:effectLst>
                  <a:outerShdw blurRad="50800" dist="50800" dir="5400000" algn="ctr" rotWithShape="0">
                    <a:schemeClr val="tx1"/>
                  </a:outerShdw>
                </a:effectLst>
              </a:rPr>
              <a:t>3 4 5 6 9 9 9 9 1234</a:t>
            </a:r>
          </a:p>
        </p:txBody>
      </p:sp>
      <p:sp>
        <p:nvSpPr>
          <p:cNvPr id="6" name="TextBox 5"/>
          <p:cNvSpPr txBox="1"/>
          <p:nvPr/>
        </p:nvSpPr>
        <p:spPr>
          <a:xfrm>
            <a:off x="3189955" y="4292206"/>
            <a:ext cx="7145918" cy="1323439"/>
          </a:xfrm>
          <a:prstGeom prst="rect">
            <a:avLst/>
          </a:prstGeom>
          <a:noFill/>
          <a:ln>
            <a:solidFill>
              <a:schemeClr val="tx1"/>
            </a:solidFill>
          </a:ln>
        </p:spPr>
        <p:txBody>
          <a:bodyPr wrap="square" rtlCol="0">
            <a:spAutoFit/>
          </a:bodyPr>
          <a:lstStyle/>
          <a:p>
            <a:r>
              <a:rPr lang="en-US" sz="4000" b="1" dirty="0"/>
              <a:t>2 </a:t>
            </a:r>
            <a:r>
              <a:rPr lang="en-US" sz="4000" b="1" dirty="0">
                <a:solidFill>
                  <a:srgbClr val="FFFF00"/>
                </a:solidFill>
                <a:effectLst>
                  <a:outerShdw blurRad="50800" dist="50800" dir="5400000" algn="ctr" rotWithShape="0">
                    <a:schemeClr val="tx1"/>
                  </a:outerShdw>
                </a:effectLst>
              </a:rPr>
              <a:t>3</a:t>
            </a:r>
            <a:r>
              <a:rPr lang="en-US" sz="4000" b="1" dirty="0">
                <a:solidFill>
                  <a:srgbClr val="FF0000"/>
                </a:solidFill>
              </a:rPr>
              <a:t> </a:t>
            </a:r>
            <a:r>
              <a:rPr lang="en-US" sz="4000" b="1" dirty="0"/>
              <a:t>4 </a:t>
            </a:r>
            <a:r>
              <a:rPr lang="en-US" sz="4000" b="1" dirty="0">
                <a:solidFill>
                  <a:srgbClr val="FFFF00"/>
                </a:solidFill>
                <a:effectLst>
                  <a:outerShdw blurRad="50800" dist="50800" dir="5400000" algn="ctr" rotWithShape="0">
                    <a:schemeClr val="tx1"/>
                  </a:outerShdw>
                </a:effectLst>
              </a:rPr>
              <a:t>4 5</a:t>
            </a:r>
            <a:r>
              <a:rPr lang="en-US" sz="4000" b="1" dirty="0">
                <a:solidFill>
                  <a:srgbClr val="FF0000"/>
                </a:solidFill>
              </a:rPr>
              <a:t> </a:t>
            </a:r>
            <a:r>
              <a:rPr lang="en-US" sz="4000" b="1" dirty="0"/>
              <a:t>6 </a:t>
            </a:r>
            <a:r>
              <a:rPr lang="en-US" sz="4000" b="1" dirty="0">
                <a:solidFill>
                  <a:srgbClr val="FFFF00"/>
                </a:solidFill>
                <a:effectLst>
                  <a:outerShdw blurRad="50800" dist="50800" dir="5400000" algn="ctr" rotWithShape="0">
                    <a:schemeClr val="tx1"/>
                  </a:outerShdw>
                </a:effectLst>
              </a:rPr>
              <a:t>6</a:t>
            </a:r>
            <a:r>
              <a:rPr lang="en-US" sz="4000" b="1" dirty="0">
                <a:solidFill>
                  <a:srgbClr val="FF0000"/>
                </a:solidFill>
              </a:rPr>
              <a:t> </a:t>
            </a:r>
            <a:r>
              <a:rPr lang="en-US" sz="4000" b="1" dirty="0"/>
              <a:t>8 9 </a:t>
            </a:r>
            <a:r>
              <a:rPr lang="en-US" sz="4000" b="1" dirty="0">
                <a:solidFill>
                  <a:srgbClr val="FFFF00"/>
                </a:solidFill>
                <a:effectLst>
                  <a:outerShdw blurRad="50800" dist="50800" dir="5400000" algn="ctr" rotWithShape="0">
                    <a:schemeClr val="tx1"/>
                  </a:outerShdw>
                </a:effectLst>
              </a:rPr>
              <a:t>9 9 9 9 </a:t>
            </a:r>
            <a:r>
              <a:rPr lang="en-US" sz="4000" b="1" dirty="0"/>
              <a:t>10 20 33 44 123 </a:t>
            </a:r>
            <a:r>
              <a:rPr lang="en-US" sz="4000" b="1" dirty="0">
                <a:solidFill>
                  <a:srgbClr val="FFFF00"/>
                </a:solidFill>
                <a:effectLst>
                  <a:outerShdw blurRad="50800" dist="50800" dir="5400000" algn="ctr" rotWithShape="0">
                    <a:schemeClr val="tx1"/>
                  </a:outerShdw>
                </a:effectLst>
              </a:rPr>
              <a:t>1234</a:t>
            </a:r>
          </a:p>
        </p:txBody>
      </p:sp>
      <p:sp>
        <p:nvSpPr>
          <p:cNvPr id="7" name="Slide Number Placeholder 6"/>
          <p:cNvSpPr>
            <a:spLocks noGrp="1"/>
          </p:cNvSpPr>
          <p:nvPr>
            <p:ph type="sldNum" sz="quarter" idx="12"/>
          </p:nvPr>
        </p:nvSpPr>
        <p:spPr/>
        <p:txBody>
          <a:bodyPr/>
          <a:lstStyle/>
          <a:p>
            <a:fld id="{06F855F6-99C9-4B18-88EC-1D73743D07FD}" type="slidenum">
              <a:rPr lang="en-US" smtClean="0"/>
              <a:t>91</a:t>
            </a:fld>
            <a:endParaRPr lang="en-US"/>
          </a:p>
        </p:txBody>
      </p:sp>
      <p:pic>
        <p:nvPicPr>
          <p:cNvPr id="5122" name="Picture 2" descr="Use These Three Questions for Instructional Coac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5161" y="0"/>
            <a:ext cx="2435280" cy="144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75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Trộn hai file có thứ tự</a:t>
            </a:r>
          </a:p>
        </p:txBody>
      </p:sp>
      <p:sp>
        <p:nvSpPr>
          <p:cNvPr id="4" name="Content Placeholder 3"/>
          <p:cNvSpPr>
            <a:spLocks noGrp="1"/>
          </p:cNvSpPr>
          <p:nvPr>
            <p:ph idx="1"/>
          </p:nvPr>
        </p:nvSpPr>
        <p:spPr/>
        <p:txBody>
          <a:bodyPr>
            <a:noAutofit/>
          </a:bodyPr>
          <a:lstStyle/>
          <a:p>
            <a:pPr marL="0" indent="0">
              <a:buNone/>
            </a:pPr>
            <a:endParaRPr lang="en-US" sz="2400" dirty="0"/>
          </a:p>
        </p:txBody>
      </p:sp>
      <p:sp>
        <p:nvSpPr>
          <p:cNvPr id="3" name="TextBox 2"/>
          <p:cNvSpPr txBox="1"/>
          <p:nvPr/>
        </p:nvSpPr>
        <p:spPr>
          <a:xfrm>
            <a:off x="838200" y="1357280"/>
            <a:ext cx="4774324" cy="1323439"/>
          </a:xfrm>
          <a:prstGeom prst="rect">
            <a:avLst/>
          </a:prstGeom>
          <a:noFill/>
          <a:ln>
            <a:solidFill>
              <a:schemeClr val="tx1"/>
            </a:solidFill>
          </a:ln>
        </p:spPr>
        <p:txBody>
          <a:bodyPr wrap="square" rtlCol="0">
            <a:spAutoFit/>
          </a:bodyPr>
          <a:lstStyle/>
          <a:p>
            <a:r>
              <a:rPr lang="en-US" sz="4000" b="1" dirty="0"/>
              <a:t>2 4 6 8 9 10 20 33 44 123 </a:t>
            </a:r>
          </a:p>
        </p:txBody>
      </p:sp>
      <p:sp>
        <p:nvSpPr>
          <p:cNvPr id="5" name="TextBox 4"/>
          <p:cNvSpPr txBox="1"/>
          <p:nvPr/>
        </p:nvSpPr>
        <p:spPr>
          <a:xfrm>
            <a:off x="5778849" y="1368465"/>
            <a:ext cx="4557024" cy="707886"/>
          </a:xfrm>
          <a:prstGeom prst="rect">
            <a:avLst/>
          </a:prstGeom>
          <a:noFill/>
          <a:ln>
            <a:solidFill>
              <a:schemeClr val="tx1"/>
            </a:solidFill>
          </a:ln>
        </p:spPr>
        <p:txBody>
          <a:bodyPr wrap="square" rtlCol="0">
            <a:spAutoFit/>
          </a:bodyPr>
          <a:lstStyle/>
          <a:p>
            <a:r>
              <a:rPr lang="en-US" sz="4000" b="1" dirty="0">
                <a:solidFill>
                  <a:srgbClr val="FFFF00"/>
                </a:solidFill>
                <a:effectLst>
                  <a:outerShdw blurRad="50800" dist="50800" dir="5400000" algn="ctr" rotWithShape="0">
                    <a:schemeClr val="tx1"/>
                  </a:outerShdw>
                </a:effectLst>
              </a:rPr>
              <a:t>3 4 5 6 9 9 9 9 1234</a:t>
            </a:r>
          </a:p>
        </p:txBody>
      </p:sp>
      <p:sp>
        <p:nvSpPr>
          <p:cNvPr id="6" name="TextBox 5"/>
          <p:cNvSpPr txBox="1"/>
          <p:nvPr/>
        </p:nvSpPr>
        <p:spPr>
          <a:xfrm>
            <a:off x="838200" y="2776449"/>
            <a:ext cx="7145918" cy="1323439"/>
          </a:xfrm>
          <a:prstGeom prst="rect">
            <a:avLst/>
          </a:prstGeom>
          <a:noFill/>
          <a:ln>
            <a:solidFill>
              <a:schemeClr val="tx1"/>
            </a:solidFill>
          </a:ln>
        </p:spPr>
        <p:txBody>
          <a:bodyPr wrap="square" rtlCol="0">
            <a:spAutoFit/>
          </a:bodyPr>
          <a:lstStyle/>
          <a:p>
            <a:r>
              <a:rPr lang="en-US" sz="4000" b="1" dirty="0"/>
              <a:t>2 </a:t>
            </a:r>
            <a:r>
              <a:rPr lang="en-US" sz="4000" b="1" dirty="0">
                <a:solidFill>
                  <a:srgbClr val="FFFF00"/>
                </a:solidFill>
                <a:effectLst>
                  <a:outerShdw blurRad="50800" dist="50800" dir="5400000" algn="ctr" rotWithShape="0">
                    <a:schemeClr val="tx1"/>
                  </a:outerShdw>
                </a:effectLst>
              </a:rPr>
              <a:t>3</a:t>
            </a:r>
            <a:r>
              <a:rPr lang="en-US" sz="4000" b="1" dirty="0">
                <a:solidFill>
                  <a:srgbClr val="FF0000"/>
                </a:solidFill>
              </a:rPr>
              <a:t> </a:t>
            </a:r>
            <a:r>
              <a:rPr lang="en-US" sz="4000" b="1" dirty="0"/>
              <a:t>4 </a:t>
            </a:r>
            <a:r>
              <a:rPr lang="en-US" sz="4000" b="1" dirty="0">
                <a:solidFill>
                  <a:srgbClr val="FFFF00"/>
                </a:solidFill>
                <a:effectLst>
                  <a:outerShdw blurRad="50800" dist="50800" dir="5400000" algn="ctr" rotWithShape="0">
                    <a:schemeClr val="tx1"/>
                  </a:outerShdw>
                </a:effectLst>
              </a:rPr>
              <a:t>4 5</a:t>
            </a:r>
            <a:r>
              <a:rPr lang="en-US" sz="4000" b="1" dirty="0">
                <a:solidFill>
                  <a:srgbClr val="FF0000"/>
                </a:solidFill>
              </a:rPr>
              <a:t> </a:t>
            </a:r>
            <a:r>
              <a:rPr lang="en-US" sz="4000" b="1" dirty="0"/>
              <a:t>6 </a:t>
            </a:r>
            <a:r>
              <a:rPr lang="en-US" sz="4000" b="1" dirty="0">
                <a:solidFill>
                  <a:srgbClr val="FFFF00"/>
                </a:solidFill>
                <a:effectLst>
                  <a:outerShdw blurRad="50800" dist="50800" dir="5400000" algn="ctr" rotWithShape="0">
                    <a:schemeClr val="tx1"/>
                  </a:outerShdw>
                </a:effectLst>
              </a:rPr>
              <a:t>6</a:t>
            </a:r>
            <a:r>
              <a:rPr lang="en-US" sz="4000" b="1" dirty="0">
                <a:solidFill>
                  <a:srgbClr val="FF0000"/>
                </a:solidFill>
              </a:rPr>
              <a:t> </a:t>
            </a:r>
            <a:r>
              <a:rPr lang="en-US" sz="4000" b="1" dirty="0"/>
              <a:t>8 9 </a:t>
            </a:r>
            <a:r>
              <a:rPr lang="en-US" sz="4000" b="1" dirty="0">
                <a:solidFill>
                  <a:srgbClr val="FFFF00"/>
                </a:solidFill>
                <a:effectLst>
                  <a:outerShdw blurRad="50800" dist="50800" dir="5400000" algn="ctr" rotWithShape="0">
                    <a:schemeClr val="tx1"/>
                  </a:outerShdw>
                </a:effectLst>
              </a:rPr>
              <a:t>9 9 9 9 </a:t>
            </a:r>
            <a:r>
              <a:rPr lang="en-US" sz="4000" b="1" dirty="0"/>
              <a:t>10 20 33 44 123 </a:t>
            </a:r>
            <a:r>
              <a:rPr lang="en-US" sz="4000" b="1" dirty="0">
                <a:solidFill>
                  <a:srgbClr val="FFFF00"/>
                </a:solidFill>
                <a:effectLst>
                  <a:outerShdw blurRad="50800" dist="50800" dir="5400000" algn="ctr" rotWithShape="0">
                    <a:schemeClr val="tx1"/>
                  </a:outerShdw>
                </a:effectLst>
              </a:rPr>
              <a:t>1234</a:t>
            </a:r>
          </a:p>
        </p:txBody>
      </p:sp>
      <p:sp>
        <p:nvSpPr>
          <p:cNvPr id="7" name="Slide Number Placeholder 6"/>
          <p:cNvSpPr>
            <a:spLocks noGrp="1"/>
          </p:cNvSpPr>
          <p:nvPr>
            <p:ph type="sldNum" sz="quarter" idx="12"/>
          </p:nvPr>
        </p:nvSpPr>
        <p:spPr/>
        <p:txBody>
          <a:bodyPr/>
          <a:lstStyle/>
          <a:p>
            <a:fld id="{06F855F6-99C9-4B18-88EC-1D73743D07FD}" type="slidenum">
              <a:rPr lang="en-US" smtClean="0"/>
              <a:t>92</a:t>
            </a:fld>
            <a:endParaRPr lang="en-US"/>
          </a:p>
        </p:txBody>
      </p:sp>
      <p:sp>
        <p:nvSpPr>
          <p:cNvPr id="8" name="TextBox 7"/>
          <p:cNvSpPr txBox="1"/>
          <p:nvPr/>
        </p:nvSpPr>
        <p:spPr>
          <a:xfrm>
            <a:off x="838200" y="4169938"/>
            <a:ext cx="6567153" cy="1015663"/>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a:solidFill>
                  <a:srgbClr val="FF0000"/>
                </a:solidFill>
                <a:latin typeface="Times New Roman" panose="02020603050405020304" pitchFamily="18" charset="0"/>
                <a:cs typeface="Times New Roman" panose="02020603050405020304" pitchFamily="18" charset="0"/>
              </a:rPr>
              <a:t>Thảo luận nhóm!!!</a:t>
            </a:r>
          </a:p>
        </p:txBody>
      </p:sp>
      <p:pic>
        <p:nvPicPr>
          <p:cNvPr id="5122" name="Picture 2" descr="Use These Three Questions for Instructional Coac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5161" y="0"/>
            <a:ext cx="2435280" cy="1447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7659633" y="3305679"/>
            <a:ext cx="4096520" cy="3413767"/>
          </a:xfrm>
          <a:prstGeom prst="rect">
            <a:avLst/>
          </a:prstGeom>
        </p:spPr>
      </p:pic>
      <p:sp>
        <p:nvSpPr>
          <p:cNvPr id="12" name="TextBox 11"/>
          <p:cNvSpPr txBox="1"/>
          <p:nvPr/>
        </p:nvSpPr>
        <p:spPr>
          <a:xfrm>
            <a:off x="798569" y="5782283"/>
            <a:ext cx="7052208"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Các trường hợp có thể xảy ra???</a:t>
            </a:r>
          </a:p>
        </p:txBody>
      </p:sp>
    </p:spTree>
    <p:extLst>
      <p:ext uri="{BB962C8B-B14F-4D97-AF65-F5344CB8AC3E}">
        <p14:creationId xmlns:p14="http://schemas.microsoft.com/office/powerpoint/2010/main" val="37299911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 youtube tham khảo</a:t>
            </a:r>
          </a:p>
        </p:txBody>
      </p:sp>
      <p:sp>
        <p:nvSpPr>
          <p:cNvPr id="5" name="Slide Number Placeholder 4"/>
          <p:cNvSpPr>
            <a:spLocks noGrp="1"/>
          </p:cNvSpPr>
          <p:nvPr>
            <p:ph type="sldNum" sz="quarter" idx="12"/>
          </p:nvPr>
        </p:nvSpPr>
        <p:spPr/>
        <p:txBody>
          <a:bodyPr/>
          <a:lstStyle/>
          <a:p>
            <a:fld id="{06F855F6-99C9-4B18-88EC-1D73743D07FD}" type="slidenum">
              <a:rPr lang="en-US" smtClean="0"/>
              <a:t>93</a:t>
            </a:fld>
            <a:endParaRPr lang="en-US"/>
          </a:p>
        </p:txBody>
      </p:sp>
      <p:sp>
        <p:nvSpPr>
          <p:cNvPr id="9" name="Content Placeholder 8"/>
          <p:cNvSpPr>
            <a:spLocks noGrp="1"/>
          </p:cNvSpPr>
          <p:nvPr>
            <p:ph idx="1"/>
          </p:nvPr>
        </p:nvSpPr>
        <p:spPr>
          <a:xfrm>
            <a:off x="839488" y="1233266"/>
            <a:ext cx="10515600" cy="5434012"/>
          </a:xfrm>
        </p:spPr>
        <p:txBody>
          <a:bodyPr/>
          <a:lstStyle/>
          <a:p>
            <a:endParaRPr lang="en-US"/>
          </a:p>
          <a:p>
            <a:r>
              <a:rPr lang="en-US"/>
              <a:t>https://www.youtube.com/watch?v=HcESuwmlHEY</a:t>
            </a:r>
          </a:p>
          <a:p>
            <a:r>
              <a:rPr lang="en-US"/>
              <a:t>https://www.youtube.com/watch?v=Iho2EdJgusQ</a:t>
            </a:r>
          </a:p>
          <a:p>
            <a:endParaRPr lang="en-US"/>
          </a:p>
        </p:txBody>
      </p:sp>
      <p:pic>
        <p:nvPicPr>
          <p:cNvPr id="7" name="Picture 6"/>
          <p:cNvPicPr>
            <a:picLocks noChangeAspect="1"/>
          </p:cNvPicPr>
          <p:nvPr/>
        </p:nvPicPr>
        <p:blipFill>
          <a:blip r:embed="rId2"/>
          <a:stretch>
            <a:fillRect/>
          </a:stretch>
        </p:blipFill>
        <p:spPr>
          <a:xfrm>
            <a:off x="8698561" y="169749"/>
            <a:ext cx="3166192" cy="1323049"/>
          </a:xfrm>
          <a:prstGeom prst="rect">
            <a:avLst/>
          </a:prstGeom>
        </p:spPr>
      </p:pic>
      <p:pic>
        <p:nvPicPr>
          <p:cNvPr id="6" name="Picture 5"/>
          <p:cNvPicPr>
            <a:picLocks noChangeAspect="1"/>
          </p:cNvPicPr>
          <p:nvPr/>
        </p:nvPicPr>
        <p:blipFill>
          <a:blip r:embed="rId3"/>
          <a:stretch>
            <a:fillRect/>
          </a:stretch>
        </p:blipFill>
        <p:spPr>
          <a:xfrm>
            <a:off x="839488" y="3401920"/>
            <a:ext cx="5097673" cy="2909980"/>
          </a:xfrm>
          <a:prstGeom prst="rect">
            <a:avLst/>
          </a:prstGeom>
        </p:spPr>
      </p:pic>
      <p:pic>
        <p:nvPicPr>
          <p:cNvPr id="8" name="Picture 7"/>
          <p:cNvPicPr>
            <a:picLocks noChangeAspect="1"/>
          </p:cNvPicPr>
          <p:nvPr/>
        </p:nvPicPr>
        <p:blipFill>
          <a:blip r:embed="rId4"/>
          <a:stretch>
            <a:fillRect/>
          </a:stretch>
        </p:blipFill>
        <p:spPr>
          <a:xfrm>
            <a:off x="6211695" y="3401920"/>
            <a:ext cx="5368018" cy="3056991"/>
          </a:xfrm>
          <a:prstGeom prst="rect">
            <a:avLst/>
          </a:prstGeom>
        </p:spPr>
      </p:pic>
    </p:spTree>
    <p:extLst>
      <p:ext uri="{BB962C8B-B14F-4D97-AF65-F5344CB8AC3E}">
        <p14:creationId xmlns:p14="http://schemas.microsoft.com/office/powerpoint/2010/main" val="992940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sic OOPS concept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55" y="3145341"/>
            <a:ext cx="4165692" cy="20828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chor="t">
            <a:normAutofit/>
          </a:bodyPr>
          <a:lstStyle/>
          <a:p>
            <a:r>
              <a:rPr lang="en-US" sz="5400" dirty="0"/>
              <a:t>Object Oriented Programming and C++ </a:t>
            </a:r>
          </a:p>
        </p:txBody>
      </p:sp>
      <p:sp>
        <p:nvSpPr>
          <p:cNvPr id="3" name="Subtitle 2"/>
          <p:cNvSpPr>
            <a:spLocks noGrp="1"/>
          </p:cNvSpPr>
          <p:nvPr>
            <p:ph type="subTitle" idx="1"/>
          </p:nvPr>
        </p:nvSpPr>
        <p:spPr>
          <a:xfrm>
            <a:off x="6096000" y="3509963"/>
            <a:ext cx="4228011" cy="1655762"/>
          </a:xfrm>
        </p:spPr>
        <p:txBody>
          <a:bodyPr>
            <a:normAutofit/>
          </a:bodyPr>
          <a:lstStyle/>
          <a:p>
            <a:pPr algn="l"/>
            <a:r>
              <a:rPr lang="en-US" sz="2800">
                <a:solidFill>
                  <a:srgbClr val="C00000"/>
                </a:solidFill>
              </a:rPr>
              <a:t>TS. Huỳnh Bá Diệu</a:t>
            </a:r>
            <a:endParaRPr lang="en-US" sz="2800" dirty="0">
              <a:solidFill>
                <a:srgbClr val="C00000"/>
              </a:solidFill>
            </a:endParaRPr>
          </a:p>
          <a:p>
            <a:pPr algn="l"/>
            <a:r>
              <a:rPr lang="en-US" sz="2800" dirty="0">
                <a:solidFill>
                  <a:srgbClr val="C00000"/>
                </a:solidFill>
              </a:rPr>
              <a:t>Email</a:t>
            </a:r>
            <a:r>
              <a:rPr lang="en-US" sz="2800">
                <a:solidFill>
                  <a:srgbClr val="C00000"/>
                </a:solidFill>
              </a:rPr>
              <a:t>: dieuhb@gmail.com</a:t>
            </a:r>
          </a:p>
          <a:p>
            <a:pPr algn="l"/>
            <a:r>
              <a:rPr lang="en-US" sz="2800">
                <a:solidFill>
                  <a:srgbClr val="C00000"/>
                </a:solidFill>
              </a:rPr>
              <a:t>Phone</a:t>
            </a:r>
            <a:r>
              <a:rPr lang="en-US" sz="2800" dirty="0">
                <a:solidFill>
                  <a:srgbClr val="C00000"/>
                </a:solidFill>
              </a:rPr>
              <a:t>: 0914146868</a:t>
            </a:r>
          </a:p>
          <a:p>
            <a:pPr algn="l"/>
            <a:endParaRPr lang="en-US" sz="2800" u="sng" dirty="0">
              <a:solidFill>
                <a:srgbClr val="C00000"/>
              </a:solidFill>
            </a:endParaRPr>
          </a:p>
        </p:txBody>
      </p:sp>
      <p:sp>
        <p:nvSpPr>
          <p:cNvPr id="4" name="Slide Number Placeholder 3"/>
          <p:cNvSpPr>
            <a:spLocks noGrp="1"/>
          </p:cNvSpPr>
          <p:nvPr>
            <p:ph type="sldNum" sz="quarter" idx="12"/>
          </p:nvPr>
        </p:nvSpPr>
        <p:spPr/>
        <p:txBody>
          <a:bodyPr/>
          <a:lstStyle/>
          <a:p>
            <a:fld id="{06F855F6-99C9-4B18-88EC-1D73743D07FD}" type="slidenum">
              <a:rPr lang="en-US" smtClean="0"/>
              <a:t>94</a:t>
            </a:fld>
            <a:endParaRPr lang="en-US"/>
          </a:p>
        </p:txBody>
      </p:sp>
    </p:spTree>
    <p:extLst>
      <p:ext uri="{BB962C8B-B14F-4D97-AF65-F5344CB8AC3E}">
        <p14:creationId xmlns:p14="http://schemas.microsoft.com/office/powerpoint/2010/main" val="3515277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a:t>
            </a:r>
            <a:endParaRPr lang="en-US" b="1" dirty="0"/>
          </a:p>
        </p:txBody>
      </p:sp>
      <p:sp>
        <p:nvSpPr>
          <p:cNvPr id="3" name="Content Placeholder 2"/>
          <p:cNvSpPr>
            <a:spLocks noGrp="1"/>
          </p:cNvSpPr>
          <p:nvPr>
            <p:ph idx="1"/>
          </p:nvPr>
        </p:nvSpPr>
        <p:spPr/>
        <p:txBody>
          <a:bodyPr/>
          <a:lstStyle/>
          <a:p>
            <a:r>
              <a:rPr lang="en-US"/>
              <a:t>- Xử lý trên file</a:t>
            </a:r>
          </a:p>
          <a:p>
            <a:r>
              <a:rPr lang="en-US"/>
              <a:t>- Hàm sắp xếp trong thư viện</a:t>
            </a:r>
          </a:p>
          <a:p>
            <a:r>
              <a:rPr lang="en-US"/>
              <a:t>- Tuỳ chỉnh hàm sắp xếp</a:t>
            </a:r>
          </a:p>
          <a:p>
            <a:r>
              <a:rPr lang="en-US"/>
              <a:t>- Ma trận và vector </a:t>
            </a:r>
          </a:p>
          <a:p>
            <a:endParaRPr lang="en-US" dirty="0"/>
          </a:p>
        </p:txBody>
      </p:sp>
      <p:sp>
        <p:nvSpPr>
          <p:cNvPr id="4" name="Slide Number Placeholder 3"/>
          <p:cNvSpPr>
            <a:spLocks noGrp="1"/>
          </p:cNvSpPr>
          <p:nvPr>
            <p:ph type="sldNum" sz="quarter" idx="12"/>
          </p:nvPr>
        </p:nvSpPr>
        <p:spPr/>
        <p:txBody>
          <a:bodyPr/>
          <a:lstStyle/>
          <a:p>
            <a:fld id="{06F855F6-99C9-4B18-88EC-1D73743D07FD}" type="slidenum">
              <a:rPr lang="en-US" smtClean="0"/>
              <a:t>95</a:t>
            </a:fld>
            <a:endParaRPr lang="en-US"/>
          </a:p>
        </p:txBody>
      </p:sp>
    </p:spTree>
    <p:extLst>
      <p:ext uri="{BB962C8B-B14F-4D97-AF65-F5344CB8AC3E}">
        <p14:creationId xmlns:p14="http://schemas.microsoft.com/office/powerpoint/2010/main" val="28278751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Trộn hai file có thứ tự</a:t>
            </a:r>
          </a:p>
        </p:txBody>
      </p:sp>
      <p:sp>
        <p:nvSpPr>
          <p:cNvPr id="4" name="Content Placeholder 3"/>
          <p:cNvSpPr>
            <a:spLocks noGrp="1"/>
          </p:cNvSpPr>
          <p:nvPr>
            <p:ph idx="1"/>
          </p:nvPr>
        </p:nvSpPr>
        <p:spPr/>
        <p:txBody>
          <a:bodyPr>
            <a:noAutofit/>
          </a:bodyPr>
          <a:lstStyle/>
          <a:p>
            <a:pPr marL="0" indent="0">
              <a:buNone/>
            </a:pPr>
            <a:r>
              <a:rPr lang="en-US" sz="3200" dirty="0"/>
              <a:t>Cho hai file </a:t>
            </a:r>
            <a:r>
              <a:rPr lang="en-US" sz="3200" b="1" dirty="0" err="1"/>
              <a:t>dulieuA.inp</a:t>
            </a:r>
            <a:r>
              <a:rPr lang="en-US" sz="3200" dirty="0"/>
              <a:t> và </a:t>
            </a:r>
            <a:r>
              <a:rPr lang="en-US" sz="3200" b="1" dirty="0" err="1"/>
              <a:t>dulieuB.inp</a:t>
            </a:r>
            <a:r>
              <a:rPr lang="en-US" sz="3200" dirty="0"/>
              <a:t> chứa các số nguyên tăng dần. Hãy ghép hai file lại thành 1 file tên </a:t>
            </a:r>
            <a:r>
              <a:rPr lang="en-US" sz="3200" b="1" dirty="0" err="1"/>
              <a:t>ketquaC.out</a:t>
            </a:r>
            <a:endParaRPr lang="en-US" sz="3200" b="1" dirty="0"/>
          </a:p>
          <a:p>
            <a:pPr marL="0" indent="0">
              <a:buNone/>
            </a:pPr>
            <a:endParaRPr lang="en-US" sz="2000" dirty="0"/>
          </a:p>
        </p:txBody>
      </p:sp>
      <p:sp>
        <p:nvSpPr>
          <p:cNvPr id="3" name="TextBox 2"/>
          <p:cNvSpPr txBox="1"/>
          <p:nvPr/>
        </p:nvSpPr>
        <p:spPr>
          <a:xfrm>
            <a:off x="969917" y="2813413"/>
            <a:ext cx="4774324" cy="1323439"/>
          </a:xfrm>
          <a:prstGeom prst="rect">
            <a:avLst/>
          </a:prstGeom>
          <a:noFill/>
          <a:ln>
            <a:solidFill>
              <a:schemeClr val="tx1"/>
            </a:solidFill>
          </a:ln>
        </p:spPr>
        <p:txBody>
          <a:bodyPr wrap="square" rtlCol="0">
            <a:spAutoFit/>
          </a:bodyPr>
          <a:lstStyle/>
          <a:p>
            <a:r>
              <a:rPr lang="en-US" sz="4000" b="1" dirty="0"/>
              <a:t>2 4 6 8 9 10 20 33 44 123 </a:t>
            </a:r>
          </a:p>
        </p:txBody>
      </p:sp>
      <p:sp>
        <p:nvSpPr>
          <p:cNvPr id="5" name="TextBox 4"/>
          <p:cNvSpPr txBox="1"/>
          <p:nvPr/>
        </p:nvSpPr>
        <p:spPr>
          <a:xfrm>
            <a:off x="6172537" y="2906615"/>
            <a:ext cx="4557024" cy="707886"/>
          </a:xfrm>
          <a:prstGeom prst="rect">
            <a:avLst/>
          </a:prstGeom>
          <a:noFill/>
          <a:ln>
            <a:solidFill>
              <a:schemeClr val="tx1"/>
            </a:solidFill>
          </a:ln>
        </p:spPr>
        <p:txBody>
          <a:bodyPr wrap="square" rtlCol="0">
            <a:spAutoFit/>
          </a:bodyPr>
          <a:lstStyle/>
          <a:p>
            <a:r>
              <a:rPr lang="en-US" sz="4000" b="1" dirty="0">
                <a:solidFill>
                  <a:srgbClr val="FFFF00"/>
                </a:solidFill>
                <a:effectLst>
                  <a:outerShdw blurRad="50800" dist="50800" dir="5400000" algn="ctr" rotWithShape="0">
                    <a:schemeClr val="tx1"/>
                  </a:outerShdw>
                </a:effectLst>
              </a:rPr>
              <a:t>3 4 5 6 9 9 9 9 1234</a:t>
            </a:r>
          </a:p>
        </p:txBody>
      </p:sp>
      <p:sp>
        <p:nvSpPr>
          <p:cNvPr id="6" name="TextBox 5"/>
          <p:cNvSpPr txBox="1"/>
          <p:nvPr/>
        </p:nvSpPr>
        <p:spPr>
          <a:xfrm>
            <a:off x="3189955" y="4292206"/>
            <a:ext cx="7145918" cy="1323439"/>
          </a:xfrm>
          <a:prstGeom prst="rect">
            <a:avLst/>
          </a:prstGeom>
          <a:noFill/>
          <a:ln>
            <a:solidFill>
              <a:schemeClr val="tx1"/>
            </a:solidFill>
          </a:ln>
        </p:spPr>
        <p:txBody>
          <a:bodyPr wrap="square" rtlCol="0">
            <a:spAutoFit/>
          </a:bodyPr>
          <a:lstStyle/>
          <a:p>
            <a:r>
              <a:rPr lang="en-US" sz="4000" b="1" dirty="0"/>
              <a:t>2 </a:t>
            </a:r>
            <a:r>
              <a:rPr lang="en-US" sz="4000" b="1" dirty="0">
                <a:solidFill>
                  <a:srgbClr val="FFFF00"/>
                </a:solidFill>
                <a:effectLst>
                  <a:outerShdw blurRad="50800" dist="50800" dir="5400000" algn="ctr" rotWithShape="0">
                    <a:schemeClr val="tx1"/>
                  </a:outerShdw>
                </a:effectLst>
              </a:rPr>
              <a:t>3</a:t>
            </a:r>
            <a:r>
              <a:rPr lang="en-US" sz="4000" b="1" dirty="0">
                <a:solidFill>
                  <a:srgbClr val="FF0000"/>
                </a:solidFill>
              </a:rPr>
              <a:t> </a:t>
            </a:r>
            <a:r>
              <a:rPr lang="en-US" sz="4000" b="1" dirty="0"/>
              <a:t>4 </a:t>
            </a:r>
            <a:r>
              <a:rPr lang="en-US" sz="4000" b="1" dirty="0">
                <a:solidFill>
                  <a:srgbClr val="FFFF00"/>
                </a:solidFill>
                <a:effectLst>
                  <a:outerShdw blurRad="50800" dist="50800" dir="5400000" algn="ctr" rotWithShape="0">
                    <a:schemeClr val="tx1"/>
                  </a:outerShdw>
                </a:effectLst>
              </a:rPr>
              <a:t>4 5</a:t>
            </a:r>
            <a:r>
              <a:rPr lang="en-US" sz="4000" b="1" dirty="0">
                <a:solidFill>
                  <a:srgbClr val="FF0000"/>
                </a:solidFill>
              </a:rPr>
              <a:t> </a:t>
            </a:r>
            <a:r>
              <a:rPr lang="en-US" sz="4000" b="1" dirty="0"/>
              <a:t>6 </a:t>
            </a:r>
            <a:r>
              <a:rPr lang="en-US" sz="4000" b="1" dirty="0">
                <a:solidFill>
                  <a:srgbClr val="FFFF00"/>
                </a:solidFill>
                <a:effectLst>
                  <a:outerShdw blurRad="50800" dist="50800" dir="5400000" algn="ctr" rotWithShape="0">
                    <a:schemeClr val="tx1"/>
                  </a:outerShdw>
                </a:effectLst>
              </a:rPr>
              <a:t>6</a:t>
            </a:r>
            <a:r>
              <a:rPr lang="en-US" sz="4000" b="1" dirty="0">
                <a:solidFill>
                  <a:srgbClr val="FF0000"/>
                </a:solidFill>
              </a:rPr>
              <a:t> </a:t>
            </a:r>
            <a:r>
              <a:rPr lang="en-US" sz="4000" b="1" dirty="0"/>
              <a:t>8 9 </a:t>
            </a:r>
            <a:r>
              <a:rPr lang="en-US" sz="4000" b="1" dirty="0">
                <a:solidFill>
                  <a:srgbClr val="FFFF00"/>
                </a:solidFill>
                <a:effectLst>
                  <a:outerShdw blurRad="50800" dist="50800" dir="5400000" algn="ctr" rotWithShape="0">
                    <a:schemeClr val="tx1"/>
                  </a:outerShdw>
                </a:effectLst>
              </a:rPr>
              <a:t>9 9 9 9 </a:t>
            </a:r>
            <a:r>
              <a:rPr lang="en-US" sz="4000" b="1" dirty="0"/>
              <a:t>10 20 33 44 123 </a:t>
            </a:r>
            <a:r>
              <a:rPr lang="en-US" sz="4000" b="1" dirty="0">
                <a:solidFill>
                  <a:srgbClr val="FFFF00"/>
                </a:solidFill>
                <a:effectLst>
                  <a:outerShdw blurRad="50800" dist="50800" dir="5400000" algn="ctr" rotWithShape="0">
                    <a:schemeClr val="tx1"/>
                  </a:outerShdw>
                </a:effectLst>
              </a:rPr>
              <a:t>1234</a:t>
            </a:r>
          </a:p>
        </p:txBody>
      </p:sp>
      <p:sp>
        <p:nvSpPr>
          <p:cNvPr id="7" name="Slide Number Placeholder 6"/>
          <p:cNvSpPr>
            <a:spLocks noGrp="1"/>
          </p:cNvSpPr>
          <p:nvPr>
            <p:ph type="sldNum" sz="quarter" idx="12"/>
          </p:nvPr>
        </p:nvSpPr>
        <p:spPr/>
        <p:txBody>
          <a:bodyPr/>
          <a:lstStyle/>
          <a:p>
            <a:fld id="{06F855F6-99C9-4B18-88EC-1D73743D07FD}" type="slidenum">
              <a:rPr lang="en-US" smtClean="0"/>
              <a:t>96</a:t>
            </a:fld>
            <a:endParaRPr lang="en-US"/>
          </a:p>
        </p:txBody>
      </p:sp>
      <p:pic>
        <p:nvPicPr>
          <p:cNvPr id="5122" name="Picture 2" descr="Use These Three Questions for Instructional Coach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5161" y="0"/>
            <a:ext cx="2435280" cy="144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1390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sk Questions to Improve Your Leadershi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3" t="3301" r="27910" b="1613"/>
          <a:stretch/>
        </p:blipFill>
        <p:spPr bwMode="auto">
          <a:xfrm>
            <a:off x="10737735" y="280806"/>
            <a:ext cx="1051825" cy="16353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4000"/>
              <a:t>Thuật toán trộn hai file có thứ tự</a:t>
            </a:r>
          </a:p>
        </p:txBody>
      </p:sp>
      <p:sp>
        <p:nvSpPr>
          <p:cNvPr id="4" name="Content Placeholder 3"/>
          <p:cNvSpPr>
            <a:spLocks noGrp="1"/>
          </p:cNvSpPr>
          <p:nvPr>
            <p:ph idx="1"/>
          </p:nvPr>
        </p:nvSpPr>
        <p:spPr>
          <a:xfrm>
            <a:off x="748048" y="1193061"/>
            <a:ext cx="10515600" cy="4351338"/>
          </a:xfrm>
        </p:spPr>
        <p:txBody>
          <a:bodyPr>
            <a:noAutofit/>
          </a:bodyPr>
          <a:lstStyle/>
          <a:p>
            <a:pPr marL="0" indent="0">
              <a:buNone/>
            </a:pPr>
            <a:r>
              <a:rPr lang="en-US" sz="2400"/>
              <a:t>B1</a:t>
            </a:r>
            <a:r>
              <a:rPr lang="en-US" sz="2400" dirty="0"/>
              <a:t>: </a:t>
            </a:r>
            <a:r>
              <a:rPr lang="en-US" sz="2400" b="1" dirty="0">
                <a:solidFill>
                  <a:srgbClr val="FF0000"/>
                </a:solidFill>
              </a:rPr>
              <a:t>fi1</a:t>
            </a:r>
            <a:r>
              <a:rPr lang="en-US" sz="2400" dirty="0"/>
              <a:t>: con trỏ file đến file </a:t>
            </a:r>
            <a:r>
              <a:rPr lang="en-US" sz="2400" dirty="0" err="1"/>
              <a:t>dulieuA</a:t>
            </a:r>
            <a:r>
              <a:rPr lang="en-US" sz="2400" dirty="0"/>
              <a:t>, </a:t>
            </a:r>
            <a:r>
              <a:rPr lang="en-US" sz="2400" b="1" dirty="0">
                <a:solidFill>
                  <a:srgbClr val="FF0000"/>
                </a:solidFill>
              </a:rPr>
              <a:t>fi2</a:t>
            </a:r>
            <a:r>
              <a:rPr lang="en-US" sz="2400" dirty="0"/>
              <a:t>: con trỏ file đến file </a:t>
            </a:r>
            <a:r>
              <a:rPr lang="en-US" sz="2400" dirty="0" err="1"/>
              <a:t>dulieuB</a:t>
            </a:r>
            <a:r>
              <a:rPr lang="en-US" sz="2400" dirty="0"/>
              <a:t>, </a:t>
            </a:r>
            <a:r>
              <a:rPr lang="en-US" sz="2400" b="1" dirty="0" err="1">
                <a:solidFill>
                  <a:srgbClr val="FF0000"/>
                </a:solidFill>
              </a:rPr>
              <a:t>fo</a:t>
            </a:r>
            <a:r>
              <a:rPr lang="en-US" sz="2400" dirty="0"/>
              <a:t> là con trỏ file đến file </a:t>
            </a:r>
            <a:r>
              <a:rPr lang="en-US" sz="2400" dirty="0" err="1"/>
              <a:t>ketquaC</a:t>
            </a:r>
            <a:r>
              <a:rPr lang="en-US" sz="2400" b="1" dirty="0"/>
              <a:t>,  </a:t>
            </a:r>
            <a:r>
              <a:rPr lang="en-US" sz="2400" b="1" dirty="0">
                <a:solidFill>
                  <a:srgbClr val="FF3399"/>
                </a:solidFill>
              </a:rPr>
              <a:t>d1=1; d2=1</a:t>
            </a:r>
            <a:r>
              <a:rPr lang="en-US" sz="2400" dirty="0"/>
              <a:t>; </a:t>
            </a:r>
            <a:r>
              <a:rPr lang="en-US" sz="2400" i="1" dirty="0">
                <a:solidFill>
                  <a:srgbClr val="0000FF"/>
                </a:solidFill>
              </a:rPr>
              <a:t>// biến d1 và d2 dùng để ghi lại trạng thái đ</a:t>
            </a:r>
            <a:r>
              <a:rPr lang="vi-VN" sz="2400" i="1" dirty="0">
                <a:solidFill>
                  <a:srgbClr val="0000FF"/>
                </a:solidFill>
              </a:rPr>
              <a:t>ược phép đọc từ file f1, f2 </a:t>
            </a:r>
            <a:r>
              <a:rPr lang="vi-VN" sz="2400" i="1">
                <a:solidFill>
                  <a:srgbClr val="0000FF"/>
                </a:solidFill>
              </a:rPr>
              <a:t>hay không.p</a:t>
            </a:r>
            <a:endParaRPr lang="en-US" sz="2400" i="1" dirty="0">
              <a:solidFill>
                <a:srgbClr val="0000FF"/>
              </a:solidFill>
            </a:endParaRPr>
          </a:p>
          <a:p>
            <a:pPr marL="0" indent="0">
              <a:buNone/>
            </a:pPr>
            <a:r>
              <a:rPr lang="en-US" sz="2400" dirty="0"/>
              <a:t>B2: Trong khi </a:t>
            </a:r>
            <a:r>
              <a:rPr lang="en-US" sz="2400" b="1" u="sng" dirty="0">
                <a:solidFill>
                  <a:srgbClr val="FF0000"/>
                </a:solidFill>
              </a:rPr>
              <a:t>chưa </a:t>
            </a:r>
            <a:r>
              <a:rPr lang="en-US" sz="2400" b="1" u="sng">
                <a:solidFill>
                  <a:srgbClr val="FF0000"/>
                </a:solidFill>
              </a:rPr>
              <a:t>hết file fi1</a:t>
            </a:r>
            <a:r>
              <a:rPr lang="en-US" sz="2400" b="1">
                <a:solidFill>
                  <a:srgbClr val="FF0000"/>
                </a:solidFill>
              </a:rPr>
              <a:t> </a:t>
            </a:r>
            <a:r>
              <a:rPr lang="en-US" sz="2400">
                <a:solidFill>
                  <a:srgbClr val="FF0000"/>
                </a:solidFill>
              </a:rPr>
              <a:t>và </a:t>
            </a:r>
            <a:r>
              <a:rPr lang="en-US" sz="2400" b="1" u="sng">
                <a:solidFill>
                  <a:srgbClr val="FF0000"/>
                </a:solidFill>
              </a:rPr>
              <a:t>chưa hết file fi2 </a:t>
            </a:r>
            <a:r>
              <a:rPr lang="en-US" sz="2400"/>
              <a:t>làm {</a:t>
            </a:r>
            <a:endParaRPr lang="en-US" sz="2400" dirty="0"/>
          </a:p>
          <a:p>
            <a:pPr marL="0" indent="0">
              <a:buNone/>
            </a:pPr>
            <a:r>
              <a:rPr lang="en-US" sz="2400" dirty="0"/>
              <a:t>		if(d1==</a:t>
            </a:r>
            <a:r>
              <a:rPr lang="en-US" sz="2400"/>
              <a:t>1)  </a:t>
            </a:r>
            <a:r>
              <a:rPr lang="en-US" sz="2400" dirty="0"/>
              <a:t>{ x= đọc file fi1;  d1=0;}</a:t>
            </a:r>
          </a:p>
          <a:p>
            <a:pPr marL="0" indent="0">
              <a:buNone/>
            </a:pPr>
            <a:r>
              <a:rPr lang="en-US" sz="2400" dirty="0"/>
              <a:t>		if(d2==1)  { y= đọc file fi2;  d2=0;}</a:t>
            </a:r>
          </a:p>
          <a:p>
            <a:pPr marL="0" indent="0">
              <a:buNone/>
            </a:pPr>
            <a:r>
              <a:rPr lang="en-US" sz="2400" dirty="0"/>
              <a:t>		nếu (x &lt;= y) thì { ghi x; d1=1;}   ngược lại { ghi y; d2=1;}</a:t>
            </a:r>
          </a:p>
          <a:p>
            <a:pPr marL="0" indent="0">
              <a:buNone/>
            </a:pPr>
            <a:r>
              <a:rPr lang="en-US" sz="2400" dirty="0"/>
              <a:t>	}</a:t>
            </a:r>
          </a:p>
          <a:p>
            <a:pPr marL="0" indent="0">
              <a:buNone/>
            </a:pPr>
            <a:r>
              <a:rPr lang="en-US" sz="2400"/>
              <a:t>B3:</a:t>
            </a:r>
            <a:r>
              <a:rPr lang="en-US" sz="2400" b="1"/>
              <a:t> if(d1</a:t>
            </a:r>
            <a:r>
              <a:rPr lang="en-US" sz="2400" b="1" dirty="0"/>
              <a:t>==0) </a:t>
            </a:r>
            <a:r>
              <a:rPr lang="en-US" sz="2400" b="1" dirty="0" err="1"/>
              <a:t>fo</a:t>
            </a:r>
            <a:r>
              <a:rPr lang="en-US" sz="2400" b="1" dirty="0"/>
              <a:t>&lt;&lt;x&lt;&lt;" "; else </a:t>
            </a:r>
            <a:r>
              <a:rPr lang="en-US" sz="2400" b="1" dirty="0" err="1"/>
              <a:t>fo</a:t>
            </a:r>
            <a:r>
              <a:rPr lang="en-US" sz="2400" b="1" dirty="0"/>
              <a:t>&lt;&lt;y&lt;&lt;" ";</a:t>
            </a:r>
          </a:p>
          <a:p>
            <a:pPr marL="0" indent="0">
              <a:buNone/>
            </a:pPr>
            <a:r>
              <a:rPr lang="en-US" sz="2400"/>
              <a:t>B4: </a:t>
            </a:r>
            <a:r>
              <a:rPr lang="en-US" sz="2400" dirty="0"/>
              <a:t>Ghi các số còn lại trong file fi1 nếu như còn</a:t>
            </a:r>
          </a:p>
          <a:p>
            <a:pPr marL="0" indent="0">
              <a:buNone/>
            </a:pPr>
            <a:r>
              <a:rPr lang="en-US" sz="2400"/>
              <a:t>B5: </a:t>
            </a:r>
            <a:r>
              <a:rPr lang="en-US" sz="2400" dirty="0"/>
              <a:t>Ghi các số còn lại trong file fi2 nếu như còn.</a:t>
            </a:r>
          </a:p>
          <a:p>
            <a:pPr marL="0" indent="0">
              <a:buNone/>
            </a:pPr>
            <a:r>
              <a:rPr lang="en-US" sz="2400"/>
              <a:t>B6: </a:t>
            </a:r>
            <a:r>
              <a:rPr lang="en-US" sz="2400" dirty="0"/>
              <a:t>Đóng file </a:t>
            </a:r>
            <a:r>
              <a:rPr lang="en-US" sz="2400" dirty="0" err="1"/>
              <a:t>ketquaC</a:t>
            </a:r>
            <a:endParaRPr lang="en-US" sz="2400" dirty="0"/>
          </a:p>
          <a:p>
            <a:pPr marL="0" indent="0">
              <a:buNone/>
            </a:pPr>
            <a:endParaRPr lang="en-US" sz="2400" dirty="0"/>
          </a:p>
        </p:txBody>
      </p:sp>
      <p:sp>
        <p:nvSpPr>
          <p:cNvPr id="3" name="Slide Number Placeholder 2"/>
          <p:cNvSpPr>
            <a:spLocks noGrp="1"/>
          </p:cNvSpPr>
          <p:nvPr>
            <p:ph type="sldNum" sz="quarter" idx="12"/>
          </p:nvPr>
        </p:nvSpPr>
        <p:spPr/>
        <p:txBody>
          <a:bodyPr/>
          <a:lstStyle/>
          <a:p>
            <a:fld id="{06F855F6-99C9-4B18-88EC-1D73743D07FD}" type="slidenum">
              <a:rPr lang="en-US" smtClean="0"/>
              <a:t>97</a:t>
            </a:fld>
            <a:endParaRPr lang="en-US"/>
          </a:p>
        </p:txBody>
      </p:sp>
      <p:sp>
        <p:nvSpPr>
          <p:cNvPr id="6" name="TextBox 7"/>
          <p:cNvSpPr txBox="1"/>
          <p:nvPr/>
        </p:nvSpPr>
        <p:spPr>
          <a:xfrm>
            <a:off x="7449625" y="5003470"/>
            <a:ext cx="4339935" cy="646331"/>
          </a:xfrm>
          <a:prstGeom prst="rect">
            <a:avLst/>
          </a:prstGeom>
          <a:solidFill>
            <a:srgbClr val="FFFF00"/>
          </a:solidFill>
          <a:ln>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rgbClr val="FF0000"/>
                </a:solidFill>
                <a:latin typeface="Times New Roman" panose="02020603050405020304" pitchFamily="18" charset="0"/>
                <a:cs typeface="Times New Roman" panose="02020603050405020304" pitchFamily="18" charset="0"/>
              </a:rPr>
              <a:t>Code của các bạn???</a:t>
            </a:r>
          </a:p>
        </p:txBody>
      </p:sp>
    </p:spTree>
    <p:extLst>
      <p:ext uri="{BB962C8B-B14F-4D97-AF65-F5344CB8AC3E}">
        <p14:creationId xmlns:p14="http://schemas.microsoft.com/office/powerpoint/2010/main" val="3157375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Trộn hai file có thứ tự</a:t>
            </a:r>
          </a:p>
        </p:txBody>
      </p:sp>
      <p:sp>
        <p:nvSpPr>
          <p:cNvPr id="4" name="Content Placeholder 3"/>
          <p:cNvSpPr>
            <a:spLocks noGrp="1"/>
          </p:cNvSpPr>
          <p:nvPr>
            <p:ph idx="1"/>
          </p:nvPr>
        </p:nvSpPr>
        <p:spPr>
          <a:xfrm>
            <a:off x="838200" y="1368425"/>
            <a:ext cx="10515600" cy="4351338"/>
          </a:xfrm>
        </p:spPr>
        <p:txBody>
          <a:bodyPr>
            <a:noAutofit/>
          </a:bodyPr>
          <a:lstStyle/>
          <a:p>
            <a:pPr marL="0" indent="0">
              <a:buNone/>
            </a:pPr>
            <a:r>
              <a:rPr lang="en-US"/>
              <a:t>Nếu </a:t>
            </a:r>
            <a:r>
              <a:rPr lang="en-US" dirty="0"/>
              <a:t>như </a:t>
            </a:r>
            <a:r>
              <a:rPr lang="en-US" u="sng" dirty="0"/>
              <a:t>kích thước</a:t>
            </a:r>
            <a:r>
              <a:rPr lang="en-US" dirty="0"/>
              <a:t> (</a:t>
            </a:r>
            <a:r>
              <a:rPr lang="en-US" dirty="0">
                <a:solidFill>
                  <a:srgbClr val="FF0000"/>
                </a:solidFill>
              </a:rPr>
              <a:t>số phần tử</a:t>
            </a:r>
            <a:r>
              <a:rPr lang="en-US" dirty="0"/>
              <a:t>) của hai file là </a:t>
            </a:r>
            <a:r>
              <a:rPr lang="en-US" u="sng" dirty="0">
                <a:solidFill>
                  <a:srgbClr val="FF0000"/>
                </a:solidFill>
              </a:rPr>
              <a:t>nhỏ</a:t>
            </a:r>
            <a:r>
              <a:rPr lang="en-US" dirty="0"/>
              <a:t> thì có thể thực hiện theo thuật toán sau:</a:t>
            </a:r>
          </a:p>
          <a:p>
            <a:pPr marL="0" indent="0">
              <a:buNone/>
            </a:pPr>
            <a:r>
              <a:rPr lang="en-US" dirty="0"/>
              <a:t>B1: Khai báo vector a;</a:t>
            </a:r>
          </a:p>
          <a:p>
            <a:pPr marL="0" indent="0">
              <a:buNone/>
            </a:pPr>
            <a:r>
              <a:rPr lang="en-US" dirty="0"/>
              <a:t>B2: Đọc dữ liệu trong file </a:t>
            </a:r>
            <a:r>
              <a:rPr lang="en-US" dirty="0" err="1"/>
              <a:t>dulieuA.inp</a:t>
            </a:r>
            <a:r>
              <a:rPr lang="en-US" dirty="0"/>
              <a:t> cho vào vector a;</a:t>
            </a:r>
          </a:p>
          <a:p>
            <a:pPr marL="0" indent="0">
              <a:buNone/>
            </a:pPr>
            <a:r>
              <a:rPr lang="en-US" dirty="0"/>
              <a:t>B3: Đọc dữ liệu trong file </a:t>
            </a:r>
            <a:r>
              <a:rPr lang="en-US" dirty="0" err="1"/>
              <a:t>dulieuB.inp</a:t>
            </a:r>
            <a:r>
              <a:rPr lang="en-US" dirty="0"/>
              <a:t> cho vào vector a;</a:t>
            </a:r>
          </a:p>
          <a:p>
            <a:pPr marL="0" indent="0">
              <a:buNone/>
            </a:pPr>
            <a:r>
              <a:rPr lang="en-US" dirty="0"/>
              <a:t>B4: </a:t>
            </a:r>
            <a:r>
              <a:rPr lang="en-US" dirty="0">
                <a:solidFill>
                  <a:srgbClr val="FF0000"/>
                </a:solidFill>
              </a:rPr>
              <a:t>Sắp xếp vector </a:t>
            </a:r>
            <a:r>
              <a:rPr lang="en-US">
                <a:solidFill>
                  <a:srgbClr val="FF0000"/>
                </a:solidFill>
              </a:rPr>
              <a:t>a; // dùng hàm sort của thư viện</a:t>
            </a:r>
            <a:endParaRPr lang="en-US" dirty="0">
              <a:solidFill>
                <a:srgbClr val="FF0000"/>
              </a:solidFill>
            </a:endParaRPr>
          </a:p>
          <a:p>
            <a:pPr marL="0" indent="0">
              <a:buNone/>
            </a:pPr>
            <a:r>
              <a:rPr lang="en-US" dirty="0"/>
              <a:t>B5: Ghi dữ liệu từ vector a xuống file </a:t>
            </a:r>
            <a:r>
              <a:rPr lang="en-US" dirty="0" err="1"/>
              <a:t>ketquaC.out</a:t>
            </a:r>
            <a:endParaRPr lang="en-US" dirty="0"/>
          </a:p>
          <a:p>
            <a:pPr marL="0" indent="0">
              <a:buNone/>
            </a:pPr>
            <a:endParaRPr lang="en-US" dirty="0"/>
          </a:p>
          <a:p>
            <a:pPr marL="0" indent="0">
              <a:buNone/>
            </a:pPr>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fld id="{06F855F6-99C9-4B18-88EC-1D73743D07FD}" type="slidenum">
              <a:rPr lang="en-US" smtClean="0"/>
              <a:t>98</a:t>
            </a:fld>
            <a:endParaRPr lang="en-US"/>
          </a:p>
        </p:txBody>
      </p:sp>
    </p:spTree>
    <p:extLst>
      <p:ext uri="{BB962C8B-B14F-4D97-AF65-F5344CB8AC3E}">
        <p14:creationId xmlns:p14="http://schemas.microsoft.com/office/powerpoint/2010/main" val="3479682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Trộn hai file có thứ tự</a:t>
            </a:r>
          </a:p>
        </p:txBody>
      </p:sp>
      <p:sp>
        <p:nvSpPr>
          <p:cNvPr id="4" name="Content Placeholder 3"/>
          <p:cNvSpPr>
            <a:spLocks noGrp="1"/>
          </p:cNvSpPr>
          <p:nvPr>
            <p:ph idx="1"/>
          </p:nvPr>
        </p:nvSpPr>
        <p:spPr>
          <a:xfrm>
            <a:off x="748048" y="1255056"/>
            <a:ext cx="10515600" cy="4351338"/>
          </a:xfrm>
        </p:spPr>
        <p:txBody>
          <a:bodyPr>
            <a:noAutofit/>
          </a:bodyPr>
          <a:lstStyle/>
          <a:p>
            <a:pPr marL="0" indent="0">
              <a:buNone/>
            </a:pPr>
            <a:r>
              <a:rPr lang="en-US" sz="2400" b="1" dirty="0" err="1"/>
              <a:t>int</a:t>
            </a:r>
            <a:r>
              <a:rPr lang="en-US" sz="2400" b="1" dirty="0"/>
              <a:t> </a:t>
            </a:r>
            <a:r>
              <a:rPr lang="en-US" sz="2400" b="1"/>
              <a:t>main(){</a:t>
            </a:r>
            <a:endParaRPr lang="en-US" sz="2400" b="1" dirty="0"/>
          </a:p>
          <a:p>
            <a:pPr marL="0" indent="0">
              <a:buNone/>
            </a:pPr>
            <a:r>
              <a:rPr lang="en-US" sz="2400" b="1" dirty="0"/>
              <a:t>	</a:t>
            </a:r>
            <a:r>
              <a:rPr lang="en-US" sz="2400" b="1" dirty="0" err="1">
                <a:solidFill>
                  <a:srgbClr val="0000FF"/>
                </a:solidFill>
              </a:rPr>
              <a:t>ifstream</a:t>
            </a:r>
            <a:r>
              <a:rPr lang="en-US" sz="2400" b="1" dirty="0">
                <a:solidFill>
                  <a:srgbClr val="0000FF"/>
                </a:solidFill>
              </a:rPr>
              <a:t> fi1("D:\\dulieuA.inp");  </a:t>
            </a:r>
            <a:r>
              <a:rPr lang="en-US" sz="2400" b="1" dirty="0" err="1">
                <a:solidFill>
                  <a:srgbClr val="04D6EC"/>
                </a:solidFill>
              </a:rPr>
              <a:t>ifstream</a:t>
            </a:r>
            <a:r>
              <a:rPr lang="en-US" sz="2400" b="1" dirty="0">
                <a:solidFill>
                  <a:srgbClr val="04D6EC"/>
                </a:solidFill>
              </a:rPr>
              <a:t> fi2("D:\\dulieuB.inp");</a:t>
            </a:r>
          </a:p>
          <a:p>
            <a:pPr marL="0" indent="0">
              <a:buNone/>
            </a:pPr>
            <a:r>
              <a:rPr lang="en-US" sz="2400" b="1" dirty="0"/>
              <a:t>	</a:t>
            </a:r>
            <a:r>
              <a:rPr lang="en-US" sz="2400" b="1" dirty="0" err="1"/>
              <a:t>ofstream</a:t>
            </a:r>
            <a:r>
              <a:rPr lang="en-US" sz="2400" b="1" dirty="0"/>
              <a:t> </a:t>
            </a:r>
            <a:r>
              <a:rPr lang="en-US" sz="2400" b="1" dirty="0" err="1"/>
              <a:t>fo</a:t>
            </a:r>
            <a:r>
              <a:rPr lang="en-US" sz="2400" b="1" dirty="0"/>
              <a:t>("D:\\ketquaC.out");</a:t>
            </a:r>
          </a:p>
          <a:p>
            <a:pPr marL="0" indent="0">
              <a:buNone/>
            </a:pPr>
            <a:r>
              <a:rPr lang="en-US" sz="2400" b="1" dirty="0"/>
              <a:t>	</a:t>
            </a:r>
            <a:r>
              <a:rPr lang="en-US" sz="2400" b="1" dirty="0">
                <a:solidFill>
                  <a:srgbClr val="FF0000"/>
                </a:solidFill>
              </a:rPr>
              <a:t>vector &lt;</a:t>
            </a:r>
            <a:r>
              <a:rPr lang="en-US" sz="2400" b="1" dirty="0" err="1">
                <a:solidFill>
                  <a:srgbClr val="FF0000"/>
                </a:solidFill>
              </a:rPr>
              <a:t>int</a:t>
            </a:r>
            <a:r>
              <a:rPr lang="en-US" sz="2400" b="1" dirty="0">
                <a:solidFill>
                  <a:srgbClr val="FF0000"/>
                </a:solidFill>
              </a:rPr>
              <a:t>&gt; a; </a:t>
            </a:r>
            <a:r>
              <a:rPr lang="en-US" sz="2400" b="1" dirty="0" err="1">
                <a:solidFill>
                  <a:srgbClr val="FF0000"/>
                </a:solidFill>
              </a:rPr>
              <a:t>int</a:t>
            </a:r>
            <a:r>
              <a:rPr lang="en-US" sz="2400" b="1" dirty="0">
                <a:solidFill>
                  <a:srgbClr val="FF0000"/>
                </a:solidFill>
              </a:rPr>
              <a:t> x;</a:t>
            </a:r>
          </a:p>
          <a:p>
            <a:pPr marL="0" indent="0">
              <a:buNone/>
            </a:pPr>
            <a:r>
              <a:rPr lang="en-US" sz="2400" b="1" dirty="0"/>
              <a:t>	</a:t>
            </a:r>
            <a:r>
              <a:rPr lang="en-US" sz="2400" b="1" dirty="0">
                <a:solidFill>
                  <a:srgbClr val="0000FF"/>
                </a:solidFill>
              </a:rPr>
              <a:t>while(!fi1.eof()) {fi1&gt;&gt;x;  </a:t>
            </a:r>
            <a:r>
              <a:rPr lang="en-US" sz="2400" b="1" dirty="0" err="1">
                <a:solidFill>
                  <a:srgbClr val="0000FF"/>
                </a:solidFill>
              </a:rPr>
              <a:t>a.push_back</a:t>
            </a:r>
            <a:r>
              <a:rPr lang="en-US" sz="2400" b="1" dirty="0">
                <a:solidFill>
                  <a:srgbClr val="0000FF"/>
                </a:solidFill>
              </a:rPr>
              <a:t>(x);}</a:t>
            </a:r>
          </a:p>
          <a:p>
            <a:pPr marL="0" indent="0">
              <a:buNone/>
            </a:pPr>
            <a:r>
              <a:rPr lang="en-US" sz="2400" b="1" dirty="0"/>
              <a:t>	</a:t>
            </a:r>
            <a:r>
              <a:rPr lang="en-US" sz="2400" b="1" dirty="0">
                <a:solidFill>
                  <a:srgbClr val="04D6EC"/>
                </a:solidFill>
              </a:rPr>
              <a:t>while(!fi2.eof()) {fi2&gt;&gt;x;  </a:t>
            </a:r>
            <a:r>
              <a:rPr lang="en-US" sz="2400" b="1" dirty="0" err="1">
                <a:solidFill>
                  <a:srgbClr val="04D6EC"/>
                </a:solidFill>
              </a:rPr>
              <a:t>a.push_back</a:t>
            </a:r>
            <a:r>
              <a:rPr lang="en-US" sz="2400" b="1" dirty="0">
                <a:solidFill>
                  <a:srgbClr val="04D6EC"/>
                </a:solidFill>
              </a:rPr>
              <a:t>(x);}</a:t>
            </a:r>
          </a:p>
          <a:p>
            <a:pPr marL="0" indent="0">
              <a:buNone/>
            </a:pPr>
            <a:r>
              <a:rPr lang="en-US" sz="2400" b="1" dirty="0"/>
              <a:t>	</a:t>
            </a:r>
            <a:r>
              <a:rPr lang="en-US" sz="3600" b="1" dirty="0">
                <a:solidFill>
                  <a:srgbClr val="FF0000"/>
                </a:solidFill>
              </a:rPr>
              <a:t>sort(</a:t>
            </a:r>
            <a:r>
              <a:rPr lang="en-US" sz="3600" b="1" dirty="0" err="1">
                <a:solidFill>
                  <a:srgbClr val="FF0000"/>
                </a:solidFill>
              </a:rPr>
              <a:t>a.begin</a:t>
            </a:r>
            <a:r>
              <a:rPr lang="en-US" sz="3600" b="1" dirty="0">
                <a:solidFill>
                  <a:srgbClr val="FF0000"/>
                </a:solidFill>
              </a:rPr>
              <a:t>(), </a:t>
            </a:r>
            <a:r>
              <a:rPr lang="en-US" sz="3600" b="1" dirty="0" err="1">
                <a:solidFill>
                  <a:srgbClr val="FF0000"/>
                </a:solidFill>
              </a:rPr>
              <a:t>a.end</a:t>
            </a:r>
            <a:r>
              <a:rPr lang="en-US" sz="3600" b="1" dirty="0">
                <a:solidFill>
                  <a:srgbClr val="FF0000"/>
                </a:solidFill>
              </a:rPr>
              <a:t>());</a:t>
            </a:r>
          </a:p>
          <a:p>
            <a:pPr marL="0" indent="0">
              <a:buNone/>
            </a:pPr>
            <a:r>
              <a:rPr lang="en-US" sz="2400" b="1" dirty="0"/>
              <a:t>	for(</a:t>
            </a:r>
            <a:r>
              <a:rPr lang="en-US" sz="2400" b="1" dirty="0" err="1"/>
              <a:t>int</a:t>
            </a:r>
            <a:r>
              <a:rPr lang="en-US" sz="2400" b="1" dirty="0"/>
              <a:t> i=0; i&lt;</a:t>
            </a:r>
            <a:r>
              <a:rPr lang="en-US" sz="2400" b="1" dirty="0" err="1"/>
              <a:t>a.size</a:t>
            </a:r>
            <a:r>
              <a:rPr lang="en-US" sz="2400" b="1" dirty="0"/>
              <a:t>() ;i++) </a:t>
            </a:r>
            <a:r>
              <a:rPr lang="en-US" sz="2400" b="1" dirty="0" err="1"/>
              <a:t>fo</a:t>
            </a:r>
            <a:r>
              <a:rPr lang="en-US" sz="2400" b="1" dirty="0"/>
              <a:t>&lt;&lt;a[i]&lt;&lt;" ";</a:t>
            </a:r>
          </a:p>
          <a:p>
            <a:pPr marL="0" indent="0">
              <a:buNone/>
            </a:pPr>
            <a:r>
              <a:rPr lang="en-US" sz="2400" b="1" dirty="0"/>
              <a:t>	</a:t>
            </a:r>
            <a:r>
              <a:rPr lang="en-US" sz="2400" b="1" dirty="0" err="1"/>
              <a:t>fo.close</a:t>
            </a:r>
            <a:r>
              <a:rPr lang="en-US" sz="2400" b="1" dirty="0"/>
              <a:t>();</a:t>
            </a:r>
          </a:p>
          <a:p>
            <a:pPr marL="0" indent="0">
              <a:buNone/>
            </a:pPr>
            <a:r>
              <a:rPr lang="en-US" sz="2400" b="1" dirty="0"/>
              <a:t>	</a:t>
            </a:r>
            <a:r>
              <a:rPr lang="en-US" sz="2400" b="1" dirty="0" err="1"/>
              <a:t>cout</a:t>
            </a:r>
            <a:r>
              <a:rPr lang="en-US" sz="2400" b="1" dirty="0"/>
              <a:t>&lt;&lt;"\n DA GHI XONG FILE \n";</a:t>
            </a:r>
          </a:p>
          <a:p>
            <a:pPr marL="0" indent="0">
              <a:buNone/>
            </a:pPr>
            <a:r>
              <a:rPr lang="en-US" sz="2400" b="1" dirty="0"/>
              <a:t>}</a:t>
            </a:r>
          </a:p>
          <a:p>
            <a:pPr marL="0" indent="0">
              <a:buNone/>
            </a:pPr>
            <a:endParaRPr lang="en-US" sz="2400" b="1" dirty="0"/>
          </a:p>
          <a:p>
            <a:pPr marL="0" indent="0">
              <a:buNone/>
            </a:pPr>
            <a:endParaRPr lang="en-US" sz="2400" b="1" dirty="0"/>
          </a:p>
        </p:txBody>
      </p:sp>
      <p:sp>
        <p:nvSpPr>
          <p:cNvPr id="3" name="Slide Number Placeholder 2"/>
          <p:cNvSpPr>
            <a:spLocks noGrp="1"/>
          </p:cNvSpPr>
          <p:nvPr>
            <p:ph type="sldNum" sz="quarter" idx="12"/>
          </p:nvPr>
        </p:nvSpPr>
        <p:spPr/>
        <p:txBody>
          <a:bodyPr/>
          <a:lstStyle/>
          <a:p>
            <a:fld id="{06F855F6-99C9-4B18-88EC-1D73743D07FD}" type="slidenum">
              <a:rPr lang="en-US" smtClean="0"/>
              <a:t>99</a:t>
            </a:fld>
            <a:endParaRPr lang="en-US"/>
          </a:p>
        </p:txBody>
      </p:sp>
      <p:pic>
        <p:nvPicPr>
          <p:cNvPr id="5" name="Picture 4"/>
          <p:cNvPicPr>
            <a:picLocks noChangeAspect="1"/>
          </p:cNvPicPr>
          <p:nvPr/>
        </p:nvPicPr>
        <p:blipFill>
          <a:blip r:embed="rId3"/>
          <a:stretch>
            <a:fillRect/>
          </a:stretch>
        </p:blipFill>
        <p:spPr>
          <a:xfrm>
            <a:off x="8604424" y="2657856"/>
            <a:ext cx="3222674" cy="1600443"/>
          </a:xfrm>
          <a:prstGeom prst="rect">
            <a:avLst/>
          </a:prstGeom>
        </p:spPr>
      </p:pic>
      <p:pic>
        <p:nvPicPr>
          <p:cNvPr id="6" name="Picture 5"/>
          <p:cNvPicPr>
            <a:picLocks noChangeAspect="1"/>
          </p:cNvPicPr>
          <p:nvPr/>
        </p:nvPicPr>
        <p:blipFill>
          <a:blip r:embed="rId4"/>
          <a:stretch>
            <a:fillRect/>
          </a:stretch>
        </p:blipFill>
        <p:spPr>
          <a:xfrm>
            <a:off x="8731649" y="4425696"/>
            <a:ext cx="2921537" cy="1574833"/>
          </a:xfrm>
          <a:prstGeom prst="rect">
            <a:avLst/>
          </a:prstGeom>
        </p:spPr>
      </p:pic>
    </p:spTree>
    <p:extLst>
      <p:ext uri="{BB962C8B-B14F-4D97-AF65-F5344CB8AC3E}">
        <p14:creationId xmlns:p14="http://schemas.microsoft.com/office/powerpoint/2010/main" val="3603995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45945</TotalTime>
  <Words>29289</Words>
  <Application>Microsoft Office PowerPoint</Application>
  <PresentationFormat>Widescreen</PresentationFormat>
  <Paragraphs>3708</Paragraphs>
  <Slides>354</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354</vt:i4>
      </vt:variant>
    </vt:vector>
  </HeadingPairs>
  <TitlesOfParts>
    <vt:vector size="365" baseType="lpstr">
      <vt:lpstr>Arial</vt:lpstr>
      <vt:lpstr>Arial Unicode MS</vt:lpstr>
      <vt:lpstr>Book Antiqua</vt:lpstr>
      <vt:lpstr>Calibri</vt:lpstr>
      <vt:lpstr>Calibri Light</vt:lpstr>
      <vt:lpstr>Consolas</vt:lpstr>
      <vt:lpstr>Courier New</vt:lpstr>
      <vt:lpstr>helvetica</vt:lpstr>
      <vt:lpstr>Roboto</vt:lpstr>
      <vt:lpstr>Times New Roman</vt:lpstr>
      <vt:lpstr>Office Theme</vt:lpstr>
      <vt:lpstr>Object Oriented Programming and C++ </vt:lpstr>
      <vt:lpstr>Object Oriented Programming and C++ </vt:lpstr>
      <vt:lpstr>Object Oriented Programming and C++ </vt:lpstr>
      <vt:lpstr>Phần mềm</vt:lpstr>
      <vt:lpstr>Giáo trình và tài liệu môn học</vt:lpstr>
      <vt:lpstr>Giáo trình và tài liệu môn học</vt:lpstr>
      <vt:lpstr>Giáo trình</vt:lpstr>
      <vt:lpstr>Giáo trình</vt:lpstr>
      <vt:lpstr>Qui định lớp học</vt:lpstr>
      <vt:lpstr>Các mở rộng của C++</vt:lpstr>
      <vt:lpstr>Ngôn ngữ lập trình C và C++</vt:lpstr>
      <vt:lpstr>Ngôn ngữ lập trình C và C++</vt:lpstr>
      <vt:lpstr>Ngôn ngữ lập trình C và C++</vt:lpstr>
      <vt:lpstr>Hàm có đối ngầm định</vt:lpstr>
      <vt:lpstr>Hàm có đối ngầm định</vt:lpstr>
      <vt:lpstr>Hàm có đối ngầm định</vt:lpstr>
      <vt:lpstr>Hàm có đối ngầm định</vt:lpstr>
      <vt:lpstr>Các mở rộng của C++</vt:lpstr>
      <vt:lpstr>Kiểu tham chiếu</vt:lpstr>
      <vt:lpstr>Kiểu tham chiếu</vt:lpstr>
      <vt:lpstr>Kiểu tham chiếu</vt:lpstr>
      <vt:lpstr>Tham biến, tham trị</vt:lpstr>
      <vt:lpstr>Tham biến, tham trị</vt:lpstr>
      <vt:lpstr>Tham biến, tham trị</vt:lpstr>
      <vt:lpstr>Định nghĩa chồng toán tử</vt:lpstr>
      <vt:lpstr>Các mở rộng của C++</vt:lpstr>
      <vt:lpstr>Định nghĩa chồng toán tử vào (&gt;&gt;), ra  (&lt;&lt;)</vt:lpstr>
      <vt:lpstr>Định nghĩa chồng toán tử vào (&gt;&gt;)</vt:lpstr>
      <vt:lpstr>Định nghĩa chồng toán tử ra (&lt;&lt;)</vt:lpstr>
      <vt:lpstr>Định nghĩa chồng toán tử vào ra kiểu PS</vt:lpstr>
      <vt:lpstr>Mở rộng của C++</vt:lpstr>
      <vt:lpstr>Cấp phát và thu hồi bộ nhớ</vt:lpstr>
      <vt:lpstr>Cấp phát và thu hồi bộ nhớ</vt:lpstr>
      <vt:lpstr>Cấp phát và thu hồi bộ nhớ</vt:lpstr>
      <vt:lpstr>Cấp phát và thu hồi bộ nhớ</vt:lpstr>
      <vt:lpstr>Cấp phát và thu hồi bộ nhớ</vt:lpstr>
      <vt:lpstr>Cấp phát và thu hồi bộ nhớ</vt:lpstr>
      <vt:lpstr>Cấp phát và thu hồi bộ nhớ</vt:lpstr>
      <vt:lpstr>Cấp phát và thu hồi bộ nhớ</vt:lpstr>
      <vt:lpstr>Cấp phát và thu hồi bộ nhớ</vt:lpstr>
      <vt:lpstr>C++ và Java</vt:lpstr>
      <vt:lpstr>C++ và Java</vt:lpstr>
      <vt:lpstr>C++ và Java</vt:lpstr>
      <vt:lpstr>C++ và Java</vt:lpstr>
      <vt:lpstr>C++ và asm</vt:lpstr>
      <vt:lpstr>Liên kết nhiều file trong C++</vt:lpstr>
      <vt:lpstr>Tham số hàm main</vt:lpstr>
      <vt:lpstr>Tham số hàm main</vt:lpstr>
      <vt:lpstr>Tham số hàm main</vt:lpstr>
      <vt:lpstr>Tham số hàm main</vt:lpstr>
      <vt:lpstr>Tham số hàm main</vt:lpstr>
      <vt:lpstr>Tham số hàm main</vt:lpstr>
      <vt:lpstr>Tham số hàm main</vt:lpstr>
      <vt:lpstr>Tham số hàm main</vt:lpstr>
      <vt:lpstr>Tham số hàm main</vt:lpstr>
      <vt:lpstr>Tham số hàm main</vt:lpstr>
      <vt:lpstr>Tham số hàm main</vt:lpstr>
      <vt:lpstr>Các chuẩn C++</vt:lpstr>
      <vt:lpstr>Link youtube tham khảo</vt:lpstr>
      <vt:lpstr>Object Oriented Programming and C++ </vt:lpstr>
      <vt:lpstr>Nội dung</vt:lpstr>
      <vt:lpstr>Mảng và con trỏ</vt:lpstr>
      <vt:lpstr>Kiểu mảng</vt:lpstr>
      <vt:lpstr>Kiểu mảng</vt:lpstr>
      <vt:lpstr>Mảng 1 chiều và kiểu con trỏ</vt:lpstr>
      <vt:lpstr>Mảng 1 chiều và kiểu con trỏ</vt:lpstr>
      <vt:lpstr>Cấp phát bộ nhớ cho mảng 1 chiều</vt:lpstr>
      <vt:lpstr>Kiểu dữ liệu mảng</vt:lpstr>
      <vt:lpstr>Kiểu dữ liệu mảng</vt:lpstr>
      <vt:lpstr>Mảng hai chiều kiểu và con trỏ</vt:lpstr>
      <vt:lpstr>Mảng hai chiều kiểu con trỏ</vt:lpstr>
      <vt:lpstr>Mảng hai chiều kiểu con trỏ</vt:lpstr>
      <vt:lpstr>Mảng hai chiều kiểu con trỏ</vt:lpstr>
      <vt:lpstr>Mảng hai chiều kiểu con trỏ</vt:lpstr>
      <vt:lpstr>Mảng hai chiều kiểu con trỏ</vt:lpstr>
      <vt:lpstr>Mảng hai chiều kiểu con trỏ</vt:lpstr>
      <vt:lpstr>Kiểu dữ liệu vector</vt:lpstr>
      <vt:lpstr>Kiểu dữ liệu vector</vt:lpstr>
      <vt:lpstr>Các thao tác trên kiểu dữ liệu vector</vt:lpstr>
      <vt:lpstr>Ví dụ sử dụng vector</vt:lpstr>
      <vt:lpstr>Ví dụ sử dụng vector</vt:lpstr>
      <vt:lpstr>Kiểu dữ liệu vector: Xoá các số nguyên tố</vt:lpstr>
      <vt:lpstr>Kiểu dữ liệu vector: Xoá các số nguyên tố</vt:lpstr>
      <vt:lpstr>Xử lý File trong C++</vt:lpstr>
      <vt:lpstr>File trong C++: dùng fstream.h</vt:lpstr>
      <vt:lpstr>File trong C++: Bài tập vận dụng 1</vt:lpstr>
      <vt:lpstr>Tạo file dữ liệu vào</vt:lpstr>
      <vt:lpstr>File trong C++ :đọc file, tính tổng và ghi sang file khác</vt:lpstr>
      <vt:lpstr>Đọc file (không biết trước số phần tử), ghi sang file khác</vt:lpstr>
      <vt:lpstr>Đọc file (không biết trước số phần tử), ghi sang file khác</vt:lpstr>
      <vt:lpstr>Trộn hai file có thứ tự</vt:lpstr>
      <vt:lpstr>Trộn hai file có thứ tự</vt:lpstr>
      <vt:lpstr>Link youtube tham khảo</vt:lpstr>
      <vt:lpstr>Object Oriented Programming and C++ </vt:lpstr>
      <vt:lpstr>Nội dung</vt:lpstr>
      <vt:lpstr>Trộn hai file có thứ tự</vt:lpstr>
      <vt:lpstr>Thuật toán trộn hai file có thứ tự</vt:lpstr>
      <vt:lpstr>Trộn hai file có thứ tự</vt:lpstr>
      <vt:lpstr>Trộn hai file có thứ tự</vt:lpstr>
      <vt:lpstr>Dùng hàm sort</vt:lpstr>
      <vt:lpstr>Tính tổng các hàng trong ma trận</vt:lpstr>
      <vt:lpstr>Tính tổng các hàng trong ma trận</vt:lpstr>
      <vt:lpstr>Tính tổng các hàng trong ma trận</vt:lpstr>
      <vt:lpstr>PowerPoint Presentation</vt:lpstr>
      <vt:lpstr>Dùng vector như mảng hai chiều</vt:lpstr>
      <vt:lpstr>Dùng vector như mảng hai chiều (1)</vt:lpstr>
      <vt:lpstr>Dùng vector như mảng hai chiều (2)</vt:lpstr>
      <vt:lpstr>Lưu trữ ma trận số có cột tuỳ ý bằng vector</vt:lpstr>
      <vt:lpstr>stringstream và các thư viện vào ra </vt:lpstr>
      <vt:lpstr>Lưu trữ ma trận số có cột tuỳ ý bằng vector</vt:lpstr>
      <vt:lpstr>Kiểu dữ liệu string</vt:lpstr>
      <vt:lpstr>Cách dùng stringstream</vt:lpstr>
      <vt:lpstr>Lưu trữ ma trận số có cột tuỳ ý bằng vector</vt:lpstr>
      <vt:lpstr>Lưu trữ ma trận số có cột tuỳ ý bằng vector</vt:lpstr>
      <vt:lpstr>Lưu trữ ma trận số có cột tuỳ ý bằng vector</vt:lpstr>
      <vt:lpstr>Lưu trữ ma trận số có cột tuỳ ý bằng vector</vt:lpstr>
      <vt:lpstr>Lưu trữ ma trận số có cột tuỳ ý bằng vector</vt:lpstr>
      <vt:lpstr>Đọc ghi file kiểu nhị phân</vt:lpstr>
      <vt:lpstr>Đọc ghi file kiểu nhị phân</vt:lpstr>
      <vt:lpstr>Sao chép file</vt:lpstr>
      <vt:lpstr>Sao chép file </vt:lpstr>
      <vt:lpstr>Bài tập về nhà</vt:lpstr>
      <vt:lpstr>Bài tập ví dụ 1</vt:lpstr>
      <vt:lpstr>Bài tập ví dụ 2</vt:lpstr>
      <vt:lpstr>Bài tập ví dụ 3</vt:lpstr>
      <vt:lpstr>Link youtube tham khảo</vt:lpstr>
      <vt:lpstr>Object Oriented Programming and C++ </vt:lpstr>
      <vt:lpstr>Nội dung</vt:lpstr>
      <vt:lpstr>Lập trình hướng thủ tục và hướng đối tượng</vt:lpstr>
      <vt:lpstr>Lập trình hướng thủ tục</vt:lpstr>
      <vt:lpstr>Lập trình hướng thủ tục</vt:lpstr>
      <vt:lpstr>Lập trình hướng thủ tục</vt:lpstr>
      <vt:lpstr>Lập trình hướng đối tượng</vt:lpstr>
      <vt:lpstr>Lập trình hướng đối tượng</vt:lpstr>
      <vt:lpstr>Lập trình hướng đối tượng</vt:lpstr>
      <vt:lpstr>Lớp (class) trong C++</vt:lpstr>
      <vt:lpstr>Lớp (class) trong C++</vt:lpstr>
      <vt:lpstr>Khai báo lớp </vt:lpstr>
      <vt:lpstr>Khai báo lớp </vt:lpstr>
      <vt:lpstr>Khai báo lớp </vt:lpstr>
      <vt:lpstr>Khai báo lớp </vt:lpstr>
      <vt:lpstr>Khai báo lớp </vt:lpstr>
      <vt:lpstr>Khai báo lớp </vt:lpstr>
      <vt:lpstr>Khai báo lớp </vt:lpstr>
      <vt:lpstr>Hàm tạo của lớp (constructor) </vt:lpstr>
      <vt:lpstr>Hàm tạo của lớp (constructor) </vt:lpstr>
      <vt:lpstr>Khai báo hàm tạo của lớp Diem</vt:lpstr>
      <vt:lpstr>Khai báo hàm tạo của lớp Diem</vt:lpstr>
      <vt:lpstr>Khai báo hàm tạo của lớp Diem</vt:lpstr>
      <vt:lpstr>Khai báo hàm tạo của lớp Diem</vt:lpstr>
      <vt:lpstr>Khai báo hàm tạo của lớp Diem</vt:lpstr>
      <vt:lpstr>Khai báo hàm tạo của lớp Diem</vt:lpstr>
      <vt:lpstr>Khai báo hàm tạo của lớp Diem</vt:lpstr>
      <vt:lpstr>Hàm tạo sao chép</vt:lpstr>
      <vt:lpstr>Hàm tạo sao chép</vt:lpstr>
      <vt:lpstr>Hàm tạo sao chép</vt:lpstr>
      <vt:lpstr>Hàm tạo sao chép</vt:lpstr>
      <vt:lpstr>Hàm tạo sao chép</vt:lpstr>
      <vt:lpstr>Hàm tạo sao chép</vt:lpstr>
      <vt:lpstr>Cách viết hàm tạo sao chép</vt:lpstr>
      <vt:lpstr>Hàm bạn của lớp</vt:lpstr>
      <vt:lpstr>Hàm bạn của lớp</vt:lpstr>
      <vt:lpstr>Cách khai báo hàm bạn </vt:lpstr>
      <vt:lpstr>Cách khai báo hàm bạn </vt:lpstr>
      <vt:lpstr>Cách khai báo hàm bạn </vt:lpstr>
      <vt:lpstr>Hàm bạn của lớp</vt:lpstr>
      <vt:lpstr>Hàm bạn của lớp</vt:lpstr>
      <vt:lpstr>LỚP BẠN</vt:lpstr>
      <vt:lpstr>Toán tử gán của lớp</vt:lpstr>
      <vt:lpstr>Toán tử gán của lớp</vt:lpstr>
      <vt:lpstr>Toán tử gán của lớp</vt:lpstr>
      <vt:lpstr>Toán tử gán của lớp</vt:lpstr>
      <vt:lpstr>Bài tập</vt:lpstr>
      <vt:lpstr>Bài tập</vt:lpstr>
      <vt:lpstr>Bài tập</vt:lpstr>
      <vt:lpstr>Hàm huỷ của lớp (destructor)</vt:lpstr>
      <vt:lpstr>Hàm huỷ của lớp (destructor)</vt:lpstr>
      <vt:lpstr>Hàm huỷ của lớp (destructor)</vt:lpstr>
      <vt:lpstr>Hàm huỷ của lớp (destructor)</vt:lpstr>
      <vt:lpstr>Hàm huỷ của lớp (destructor)</vt:lpstr>
      <vt:lpstr>Hàm huỷ của lớp (destructor)</vt:lpstr>
      <vt:lpstr>PowerPoint Presentation</vt:lpstr>
      <vt:lpstr>PowerPoint Presentation</vt:lpstr>
      <vt:lpstr>PowerPoint Presentation</vt:lpstr>
      <vt:lpstr>PowerPoint Presentation</vt:lpstr>
      <vt:lpstr>Đối tượng thành phần</vt:lpstr>
      <vt:lpstr>Đối tượng thành phần</vt:lpstr>
      <vt:lpstr>Đối tượng thành phần</vt:lpstr>
      <vt:lpstr>Đối tượng thành phần</vt:lpstr>
      <vt:lpstr>Thừa kế (Inheritance)</vt:lpstr>
      <vt:lpstr>Thừa kế (Inheritance)</vt:lpstr>
      <vt:lpstr>Thừa kế (Inheritance)</vt:lpstr>
      <vt:lpstr>Thừa kế (Inheritance)</vt:lpstr>
      <vt:lpstr>Thừa kế (Inheritance)</vt:lpstr>
      <vt:lpstr>Thừa kế (Inheritance)</vt:lpstr>
      <vt:lpstr>Thừa kế (Inheritance)</vt:lpstr>
      <vt:lpstr>Thừa kế (Inheritance)</vt:lpstr>
      <vt:lpstr>Thừa kế (Inheritance)</vt:lpstr>
      <vt:lpstr>Thừa kế (Inheritance)</vt:lpstr>
      <vt:lpstr>Kiểu thừa kế một lớp</vt:lpstr>
      <vt:lpstr>Kiểu thừa kế một lớp</vt:lpstr>
      <vt:lpstr>Thừa kế (Inheritance)</vt:lpstr>
      <vt:lpstr>Thừa kế (Inheritance)</vt:lpstr>
      <vt:lpstr>Thừa kế (Inheritance)</vt:lpstr>
      <vt:lpstr>Thừa kế (Inheritance)</vt:lpstr>
      <vt:lpstr>Thừa kế (Inheritance)</vt:lpstr>
      <vt:lpstr>PowerPoint Presentation</vt:lpstr>
      <vt:lpstr>Toán tử gán trong lớp dẫn xuất</vt:lpstr>
      <vt:lpstr>Toán tử gán trong lớp dẫn xuất</vt:lpstr>
      <vt:lpstr>Bài tập ví dụ</vt:lpstr>
      <vt:lpstr>Bài tập ví dụ</vt:lpstr>
      <vt:lpstr>Bài tập ví dụ</vt:lpstr>
      <vt:lpstr>Bài tập ví dụ</vt:lpstr>
      <vt:lpstr>Bài tập ví dụ</vt:lpstr>
      <vt:lpstr>Bài tập ví dụ</vt:lpstr>
      <vt:lpstr>Bài tập ví dụ</vt:lpstr>
      <vt:lpstr>Bài tập ví dụ</vt:lpstr>
      <vt:lpstr>Bài tập ví dụ</vt:lpstr>
      <vt:lpstr>Bài tập ví dụ</vt:lpstr>
      <vt:lpstr>Bài tập ví dụ</vt:lpstr>
      <vt:lpstr>Bài tập ví dụ</vt:lpstr>
      <vt:lpstr>Đọc ghi dữ liệu từ file</vt:lpstr>
      <vt:lpstr>Đọc ghi dữ liệu từ file</vt:lpstr>
      <vt:lpstr>Đọc ghi dữ liệu từ file</vt:lpstr>
      <vt:lpstr>Đọc ghi dữ liệu từ file</vt:lpstr>
      <vt:lpstr>Đọc ghi dữ liệu từ file</vt:lpstr>
      <vt:lpstr>Đọc ghi dữ liệu từ file</vt:lpstr>
      <vt:lpstr>Đọc ghi dữ liệu từ file</vt:lpstr>
      <vt:lpstr>Đọc ghi dữ liệu từ file</vt:lpstr>
      <vt:lpstr>Định nghĩa phương thức ngoài lớp</vt:lpstr>
      <vt:lpstr>Phương thức inline</vt:lpstr>
      <vt:lpstr>Phương thức inline</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thức ảo</vt:lpstr>
      <vt:lpstr>Phương thức ảo</vt:lpstr>
      <vt:lpstr>Thuộc tính tĩnh, phương thức tĩnh</vt:lpstr>
      <vt:lpstr>Thuộc tính tĩnh, phương thức tĩnh</vt:lpstr>
      <vt:lpstr>Thuộc tính tĩnh, phương thức tĩnh</vt:lpstr>
      <vt:lpstr>Thuộc tính tĩnh, phương thức tĩnh</vt:lpstr>
      <vt:lpstr>Thuộc tính tĩnh, phương thức tĩnh</vt:lpstr>
      <vt:lpstr>Thuộc tính tĩnh, phương thức tĩnh</vt:lpstr>
      <vt:lpstr>Thuộc tính tĩnh, phương thức tĩnh</vt:lpstr>
      <vt:lpstr>Khởi tạo Thuộc tính tĩnh</vt:lpstr>
      <vt:lpstr>Khởi tạo Thuộc tính tĩnh</vt:lpstr>
      <vt:lpstr>Khởi tạo Thuộc tính tĩnh</vt:lpstr>
      <vt:lpstr>Khởi tạo Thuộc tính tĩnh dùng lớp con</vt:lpstr>
      <vt:lpstr>Khởi tạo Thuộc tính tĩnh dùng lớp con</vt:lpstr>
      <vt:lpstr>Lớp cơ sở trừu tượng</vt:lpstr>
      <vt:lpstr>Lớp cơ sở trừu tượng</vt:lpstr>
      <vt:lpstr>Lớp cơ sở trừu tượng</vt:lpstr>
      <vt:lpstr>Lớp cơ sở trừu tượng</vt:lpstr>
      <vt:lpstr>Lớp cơ sở trừu tượng</vt:lpstr>
      <vt:lpstr>Lớp cơ sở trừu tượng</vt:lpstr>
      <vt:lpstr>Đa thừa kế trong C++</vt:lpstr>
      <vt:lpstr>Đa thừa kế trong C++</vt:lpstr>
      <vt:lpstr>Đa thừa kế và thừa kế ảo</vt:lpstr>
      <vt:lpstr>Đa thừa kế và thừa kế ảo</vt:lpstr>
      <vt:lpstr>Đa thừa kế và thừa kế ảo</vt:lpstr>
      <vt:lpstr>Đa thừa kế và thừa kế ảo</vt:lpstr>
      <vt:lpstr>Đa thừa kế và thừa kế ảo</vt:lpstr>
      <vt:lpstr>Đa thừa kế và thừa kế ảo</vt:lpstr>
      <vt:lpstr>Đa thừa kế và thừa kế ảo</vt:lpstr>
      <vt:lpstr>Đa thừa kế và thừa kế ảo</vt:lpstr>
      <vt:lpstr>Đa thừa kế và thừa kế ảo</vt:lpstr>
      <vt:lpstr>Multiple and Virtual Inheritance</vt:lpstr>
      <vt:lpstr>PowerPoint Presentation</vt:lpstr>
      <vt:lpstr>Khuôn mẫu hàm, khuôn mẫu lớp (template)</vt:lpstr>
      <vt:lpstr>Khuôn mẫu hàm, khuôn mẫu lớp (template)</vt:lpstr>
      <vt:lpstr>Khuôn mẫu hàm, khuôn mẫu lớp (template)</vt:lpstr>
      <vt:lpstr>Khuôn mẫu hàm, khuôn mẫu lớp (template)</vt:lpstr>
      <vt:lpstr>Khuôn mẫu hàm, khuôn mẫu lớp (template)</vt:lpstr>
      <vt:lpstr>Template specialization hỗ trợ cho các kiểu dữ liệu khác</vt:lpstr>
      <vt:lpstr>Templated nhiều kiểu</vt:lpstr>
      <vt:lpstr>Templated nhiều kiểu</vt:lpstr>
      <vt:lpstr>Template kèm tham số không kiểu (Non-type parameters )</vt:lpstr>
      <vt:lpstr>Template kèm tham số không kiểu (Non-type parameters )</vt:lpstr>
      <vt:lpstr>Template kèm tham số không kiểu (Non-type parameters )</vt:lpstr>
      <vt:lpstr>Template kèm tham số không kiểu (Non-type parameters )</vt:lpstr>
      <vt:lpstr>Template kèm tham số không kiểu (Non-type parameters )</vt:lpstr>
      <vt:lpstr>Template có kiểu mặc định</vt:lpstr>
      <vt:lpstr>Template có kiểu mặc định</vt:lpstr>
      <vt:lpstr>Template có kiểu mặc định</vt:lpstr>
      <vt:lpstr>Template cho lớp</vt:lpstr>
      <vt:lpstr>Template cho lớp</vt:lpstr>
      <vt:lpstr>Biến tĩnh cho lớp dùng Template</vt:lpstr>
      <vt:lpstr>Template có đối số không kiểu</vt:lpstr>
      <vt:lpstr>HÀM lambda</vt:lpstr>
      <vt:lpstr>HÀM lambda</vt:lpstr>
      <vt:lpstr>HÀM lambda</vt:lpstr>
      <vt:lpstr>HÀM lambda</vt:lpstr>
      <vt:lpstr>Cú pháp khai báo HÀM lambda</vt:lpstr>
      <vt:lpstr>Cú pháp khai báo HÀM lambda</vt:lpstr>
      <vt:lpstr>Cú pháp khai báo HÀM lambda</vt:lpstr>
      <vt:lpstr>Các kiểu capture của HÀM lambda</vt:lpstr>
      <vt:lpstr>Các kiểu capture của HÀM lambda</vt:lpstr>
      <vt:lpstr>Các kiểu capture của HÀM lambda</vt:lpstr>
      <vt:lpstr>Các kiểu capture của HÀM lambda</vt:lpstr>
      <vt:lpstr>Các kiểu capture của HÀM lambda</vt:lpstr>
      <vt:lpstr>Các kiểu capture của HÀM lambda</vt:lpstr>
      <vt:lpstr>HÀM lambda và kiểu auto</vt:lpstr>
      <vt:lpstr>HÀM lambda và kiểu auto</vt:lpstr>
      <vt:lpstr>Kiểu auto</vt:lpstr>
      <vt:lpstr>Tài liệu tham khảo</vt:lpstr>
      <vt:lpstr>Lập trình giao diện</vt:lpstr>
      <vt:lpstr>Lập trình giao diện</vt:lpstr>
      <vt:lpstr>Lập trình giao diện</vt:lpstr>
      <vt:lpstr>Lập trình giao diện</vt:lpstr>
      <vt:lpstr>Lập trình giao diện</vt:lpstr>
      <vt:lpstr>Lập trình giao diện</vt:lpstr>
      <vt:lpstr>Lập trình giao diện</vt:lpstr>
      <vt:lpstr>Lập trình giao diện</vt:lpstr>
      <vt:lpstr>Lập trình giao diện</vt:lpstr>
      <vt:lpstr>Lập trình giao diện</vt:lpstr>
      <vt:lpstr>Lập trình giao diện</vt:lpstr>
      <vt:lpstr>Lập trình giao diện: Thiết lập các tham số để chạy chương trình</vt:lpstr>
      <vt:lpstr>Lập trình giao diện: Thiết lập các tham số để chạy chương trình</vt:lpstr>
      <vt:lpstr>Lập trình giao diện</vt:lpstr>
      <vt:lpstr>Lập trình giao diện: Thiết lập các tham số để chạy chương trình</vt:lpstr>
      <vt:lpstr>Lập trình giao diện</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Thay đổi các thuộc tính cho các  đối tượng</vt:lpstr>
      <vt:lpstr>JNI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and C++</dc:title>
  <dc:creator>dieuhb</dc:creator>
  <cp:lastModifiedBy>Đăng Quỳnh Hồ</cp:lastModifiedBy>
  <cp:revision>1235</cp:revision>
  <cp:lastPrinted>2021-11-22T15:07:19Z</cp:lastPrinted>
  <dcterms:created xsi:type="dcterms:W3CDTF">2015-08-03T06:13:09Z</dcterms:created>
  <dcterms:modified xsi:type="dcterms:W3CDTF">2023-05-26T05:34:18Z</dcterms:modified>
</cp:coreProperties>
</file>